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68"/>
  </p:notesMasterIdLst>
  <p:handoutMasterIdLst>
    <p:handoutMasterId r:id="rId69"/>
  </p:handoutMasterIdLst>
  <p:sldIdLst>
    <p:sldId id="305" r:id="rId2"/>
    <p:sldId id="327" r:id="rId3"/>
    <p:sldId id="372" r:id="rId4"/>
    <p:sldId id="310" r:id="rId5"/>
    <p:sldId id="311" r:id="rId6"/>
    <p:sldId id="312" r:id="rId7"/>
    <p:sldId id="313" r:id="rId8"/>
    <p:sldId id="306" r:id="rId9"/>
    <p:sldId id="314" r:id="rId10"/>
    <p:sldId id="329" r:id="rId11"/>
    <p:sldId id="316" r:id="rId12"/>
    <p:sldId id="317" r:id="rId13"/>
    <p:sldId id="328" r:id="rId14"/>
    <p:sldId id="319" r:id="rId15"/>
    <p:sldId id="320" r:id="rId16"/>
    <p:sldId id="321" r:id="rId17"/>
    <p:sldId id="322" r:id="rId18"/>
    <p:sldId id="373" r:id="rId19"/>
    <p:sldId id="324" r:id="rId20"/>
    <p:sldId id="331" r:id="rId21"/>
    <p:sldId id="361" r:id="rId22"/>
    <p:sldId id="362" r:id="rId23"/>
    <p:sldId id="363" r:id="rId24"/>
    <p:sldId id="364" r:id="rId25"/>
    <p:sldId id="365" r:id="rId26"/>
    <p:sldId id="366" r:id="rId27"/>
    <p:sldId id="367" r:id="rId28"/>
    <p:sldId id="368" r:id="rId29"/>
    <p:sldId id="369" r:id="rId30"/>
    <p:sldId id="370" r:id="rId31"/>
    <p:sldId id="371"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41" r:id="rId48"/>
    <p:sldId id="342" r:id="rId49"/>
    <p:sldId id="374" r:id="rId50"/>
    <p:sldId id="375" r:id="rId51"/>
    <p:sldId id="376" r:id="rId52"/>
    <p:sldId id="343" r:id="rId53"/>
    <p:sldId id="377" r:id="rId54"/>
    <p:sldId id="344" r:id="rId55"/>
    <p:sldId id="345" r:id="rId56"/>
    <p:sldId id="378" r:id="rId57"/>
    <p:sldId id="380" r:id="rId58"/>
    <p:sldId id="379" r:id="rId59"/>
    <p:sldId id="333" r:id="rId60"/>
    <p:sldId id="334" r:id="rId61"/>
    <p:sldId id="335" r:id="rId62"/>
    <p:sldId id="336" r:id="rId63"/>
    <p:sldId id="337" r:id="rId64"/>
    <p:sldId id="338" r:id="rId65"/>
    <p:sldId id="339" r:id="rId66"/>
    <p:sldId id="340" r:id="rId67"/>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第一章 函数" id="{2A8C28FF-10A7-4625-B537-162C76A8821B}">
          <p14:sldIdLst>
            <p14:sldId id="305"/>
          </p14:sldIdLst>
        </p14:section>
        <p14:section name="1.1 函数的概念" id="{13F95A1E-308E-4DA8-A2D0-B11AC1DDF6E8}">
          <p14:sldIdLst>
            <p14:sldId id="327"/>
            <p14:sldId id="372"/>
            <p14:sldId id="310"/>
            <p14:sldId id="311"/>
            <p14:sldId id="312"/>
            <p14:sldId id="313"/>
            <p14:sldId id="306"/>
            <p14:sldId id="314"/>
            <p14:sldId id="329"/>
            <p14:sldId id="316"/>
            <p14:sldId id="317"/>
            <p14:sldId id="328"/>
            <p14:sldId id="319"/>
            <p14:sldId id="320"/>
            <p14:sldId id="321"/>
            <p14:sldId id="322"/>
            <p14:sldId id="373"/>
            <p14:sldId id="324"/>
            <p14:sldId id="331"/>
          </p14:sldIdLst>
        </p14:section>
        <p14:section name="1.2 函数的几种特征" id="{59E58017-58CF-4549-82F1-BD4932FE5CD0}">
          <p14:sldIdLst>
            <p14:sldId id="361"/>
            <p14:sldId id="362"/>
            <p14:sldId id="363"/>
            <p14:sldId id="364"/>
            <p14:sldId id="365"/>
            <p14:sldId id="366"/>
            <p14:sldId id="367"/>
            <p14:sldId id="368"/>
            <p14:sldId id="369"/>
            <p14:sldId id="370"/>
            <p14:sldId id="371"/>
          </p14:sldIdLst>
        </p14:section>
        <p14:section name="1.3 初等函数" id="{1311632F-76CE-4B68-80E1-6CBBB3277DB3}">
          <p14:sldIdLst>
            <p14:sldId id="346"/>
            <p14:sldId id="347"/>
            <p14:sldId id="348"/>
            <p14:sldId id="349"/>
            <p14:sldId id="350"/>
            <p14:sldId id="351"/>
            <p14:sldId id="352"/>
            <p14:sldId id="353"/>
            <p14:sldId id="354"/>
            <p14:sldId id="355"/>
            <p14:sldId id="356"/>
            <p14:sldId id="357"/>
            <p14:sldId id="358"/>
            <p14:sldId id="359"/>
            <p14:sldId id="360"/>
          </p14:sldIdLst>
        </p14:section>
        <p14:section name="1.4 一些常用不等式和等式" id="{D10EA4C9-F525-4D79-9398-DB45CA20FF14}">
          <p14:sldIdLst>
            <p14:sldId id="341"/>
            <p14:sldId id="342"/>
            <p14:sldId id="374"/>
            <p14:sldId id="375"/>
            <p14:sldId id="376"/>
            <p14:sldId id="343"/>
            <p14:sldId id="377"/>
            <p14:sldId id="344"/>
            <p14:sldId id="345"/>
            <p14:sldId id="378"/>
            <p14:sldId id="380"/>
            <p14:sldId id="379"/>
          </p14:sldIdLst>
        </p14:section>
        <p14:section name="1.5 极坐标简介" id="{F724F5ED-2C92-4DDD-B0CC-879F80DC6359}">
          <p14:sldIdLst>
            <p14:sldId id="333"/>
            <p14:sldId id="334"/>
            <p14:sldId id="335"/>
            <p14:sldId id="336"/>
            <p14:sldId id="337"/>
            <p14:sldId id="338"/>
            <p14:sldId id="339"/>
            <p14:sldId id="340"/>
          </p14:sldIdLst>
        </p14:section>
      </p14:sectionLst>
    </p:ex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sx" initials="z" lastIdx="2" clrIdx="0">
    <p:extLst>
      <p:ext uri="{19B8F6BF-5375-455C-9EA6-DF929625EA0E}">
        <p15:presenceInfo xmlns:p15="http://schemas.microsoft.com/office/powerpoint/2012/main" userId="a2125bb485141f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000FF"/>
    <a:srgbClr val="001050"/>
    <a:srgbClr val="009900"/>
    <a:srgbClr val="006600"/>
    <a:srgbClr val="0033CC"/>
    <a:srgbClr val="EAEAEA"/>
    <a:srgbClr val="969696"/>
    <a:srgbClr val="FF0000"/>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5322" autoAdjust="0"/>
  </p:normalViewPr>
  <p:slideViewPr>
    <p:cSldViewPr>
      <p:cViewPr varScale="1">
        <p:scale>
          <a:sx n="90" d="100"/>
          <a:sy n="90" d="100"/>
        </p:scale>
        <p:origin x="403" y="31"/>
      </p:cViewPr>
      <p:guideLst>
        <p:guide orient="horz" pos="288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48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noProof="1" dirty="0">
                <a:latin typeface="Times New Roman" panose="02020503050405090304" pitchFamily="18" charset="0"/>
                <a:ea typeface="SimSun" pitchFamily="2" charset="-122"/>
              </a:defRPr>
            </a:lvl1pPr>
          </a:lstStyle>
          <a:p>
            <a:fld id="{2EFFEC77-84FD-4F46-BAB1-CF09307EDD85}" type="slidenum">
              <a:rPr lang="en-US" altLang="zh-CN"/>
              <a:pPr/>
              <a:t>‹#›</a:t>
            </a:fld>
            <a:endParaRPr lang="en-US" altLang="zh-CN">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zh-CN"/>
          </a:p>
        </p:txBody>
      </p:sp>
      <p:sp>
        <p:nvSpPr>
          <p:cNvPr id="10244" name="Rectangle 4"/>
          <p:cNvSpPr>
            <a:spLocks noGrp="1" noRot="1" noChangeAspect="1" noChangeArrowheads="1"/>
          </p:cNvSpPr>
          <p:nvPr>
            <p:ph type="sldImg" idx="4294967295"/>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zh-CN" altLang="en-US" smtClean="0"/>
              <a:t>单击以编辑母版文本样式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noProof="1" dirty="0">
                <a:latin typeface="Times New Roman" panose="02020503050405090304" pitchFamily="18" charset="0"/>
                <a:ea typeface="SimSun" pitchFamily="2" charset="-122"/>
              </a:defRPr>
            </a:lvl1pPr>
          </a:lstStyle>
          <a:p>
            <a:fld id="{4F2C60FA-8FA6-4012-B809-1A1CCFF63C5E}" type="slidenum">
              <a:rPr lang="en-US" altLang="zh-CN"/>
              <a:pPr/>
              <a:t>‹#›</a:t>
            </a:fld>
            <a:endParaRPr lang="en-US" altLang="zh-CN">
              <a:ea typeface="宋体" panose="02010600030101010101" pitchFamily="2" charset="-122"/>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一小节课</a:t>
            </a:r>
            <a:r>
              <a:rPr lang="en-US" altLang="zh-CN" dirty="0" smtClean="0"/>
              <a:t>5-6</a:t>
            </a:r>
            <a:r>
              <a:rPr lang="zh-CN" altLang="en-US" dirty="0" smtClean="0"/>
              <a:t>张，一共</a:t>
            </a:r>
            <a:r>
              <a:rPr lang="en-US" altLang="zh-CN" dirty="0" smtClean="0"/>
              <a:t>6</a:t>
            </a:r>
            <a:r>
              <a:rPr lang="zh-CN" altLang="en-US" dirty="0" smtClean="0"/>
              <a:t>次课讲完。</a:t>
            </a:r>
            <a:endParaRPr lang="zh-CN" altLang="en-US" dirty="0"/>
          </a:p>
        </p:txBody>
      </p:sp>
      <p:sp>
        <p:nvSpPr>
          <p:cNvPr id="4" name="灯片编号占位符 3"/>
          <p:cNvSpPr>
            <a:spLocks noGrp="1"/>
          </p:cNvSpPr>
          <p:nvPr>
            <p:ph type="sldNum" sz="quarter" idx="10"/>
          </p:nvPr>
        </p:nvSpPr>
        <p:spPr/>
        <p:txBody>
          <a:bodyPr/>
          <a:lstStyle/>
          <a:p>
            <a:fld id="{4F2C60FA-8FA6-4012-B809-1A1CCFF63C5E}" type="slidenum">
              <a:rPr lang="en-US" altLang="zh-CN" smtClean="0"/>
              <a:pPr/>
              <a:t>1</a:t>
            </a:fld>
            <a:endParaRPr lang="en-US" altLang="zh-CN">
              <a:ea typeface="宋体" panose="02010600030101010101" pitchFamily="2" charset="-122"/>
            </a:endParaRPr>
          </a:p>
        </p:txBody>
      </p:sp>
    </p:spTree>
    <p:extLst>
      <p:ext uri="{BB962C8B-B14F-4D97-AF65-F5344CB8AC3E}">
        <p14:creationId xmlns:p14="http://schemas.microsoft.com/office/powerpoint/2010/main" val="718130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2C60FA-8FA6-4012-B809-1A1CCFF63C5E}" type="slidenum">
              <a:rPr lang="en-US" altLang="zh-CN" smtClean="0"/>
              <a:pPr/>
              <a:t>11</a:t>
            </a:fld>
            <a:endParaRPr lang="en-US" altLang="zh-CN">
              <a:ea typeface="宋体" panose="02010600030101010101" pitchFamily="2" charset="-122"/>
            </a:endParaRPr>
          </a:p>
        </p:txBody>
      </p:sp>
    </p:spTree>
    <p:extLst>
      <p:ext uri="{BB962C8B-B14F-4D97-AF65-F5344CB8AC3E}">
        <p14:creationId xmlns:p14="http://schemas.microsoft.com/office/powerpoint/2010/main" val="4000573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2C60FA-8FA6-4012-B809-1A1CCFF63C5E}" type="slidenum">
              <a:rPr lang="en-US" altLang="zh-CN" smtClean="0"/>
              <a:pPr/>
              <a:t>19</a:t>
            </a:fld>
            <a:endParaRPr lang="en-US" altLang="zh-CN">
              <a:ea typeface="宋体" panose="02010600030101010101" pitchFamily="2" charset="-122"/>
            </a:endParaRPr>
          </a:p>
        </p:txBody>
      </p:sp>
    </p:spTree>
    <p:extLst>
      <p:ext uri="{BB962C8B-B14F-4D97-AF65-F5344CB8AC3E}">
        <p14:creationId xmlns:p14="http://schemas.microsoft.com/office/powerpoint/2010/main" val="2396241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96000" y="819000"/>
            <a:ext cx="10800000" cy="5220000"/>
          </a:xfrm>
          <a:prstGeom prst="rect">
            <a:avLst/>
          </a:prstGeom>
        </p:spPr>
        <p:txBody>
          <a:bodyPr lIns="101600" tIns="38100" rIns="25400" bIns="38100" anchor="ctr" anchorCtr="0">
            <a:noAutofit/>
          </a:bodyPr>
          <a:lstStyle>
            <a:lvl1pPr algn="ctr">
              <a:defRPr sz="3600" b="1" spc="600">
                <a:solidFill>
                  <a:srgbClr val="00B050"/>
                </a:solidFill>
                <a:effectLst/>
              </a:defRPr>
            </a:lvl1pPr>
          </a:lstStyle>
          <a:p>
            <a:r>
              <a:rPr lang="zh-CN" altLang="en-US" dirty="0" smtClean="0"/>
              <a:t>第</a:t>
            </a:r>
            <a:r>
              <a:rPr lang="en-US" altLang="zh-CN" dirty="0" smtClean="0"/>
              <a:t>X</a:t>
            </a:r>
            <a:r>
              <a:rPr lang="zh-CN" altLang="en-US" dirty="0" smtClean="0"/>
              <a:t>章</a:t>
            </a:r>
            <a:r>
              <a:rPr lang="en-US" altLang="zh-CN" dirty="0" smtClean="0"/>
              <a:t/>
            </a:r>
            <a:br>
              <a:rPr lang="en-US" altLang="zh-CN" dirty="0" smtClean="0"/>
            </a:br>
            <a:r>
              <a:rPr lang="en-US" altLang="zh-CN" dirty="0" smtClean="0"/>
              <a:t/>
            </a:r>
            <a:br>
              <a:rPr lang="en-US" altLang="zh-CN" dirty="0" smtClean="0"/>
            </a:br>
            <a:r>
              <a:rPr lang="zh-CN" altLang="en-US" dirty="0" smtClean="0"/>
              <a:t>单击</a:t>
            </a:r>
            <a:r>
              <a:rPr lang="zh-CN" altLang="en-US" dirty="0"/>
              <a:t>此处编辑</a:t>
            </a:r>
            <a:r>
              <a:rPr lang="zh-CN" altLang="en-US" dirty="0" smtClean="0"/>
              <a:t>标题</a:t>
            </a:r>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2859622222"/>
      </p:ext>
    </p:extLst>
  </p:cSld>
  <p:clrMapOvr>
    <a:masterClrMapping/>
  </p:clrMapOvr>
  <p:timing>
    <p:tnLst>
      <p:par>
        <p:cTn id="1" dur="indefinite" restart="never" nodeType="tmRoot"/>
      </p:par>
    </p:tnLst>
  </p:timing>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96000" y="721534"/>
            <a:ext cx="10800000" cy="504000"/>
          </a:xfrm>
          <a:prstGeom prst="rect">
            <a:avLst/>
          </a:prstGeom>
        </p:spPr>
        <p:txBody>
          <a:bodyPr/>
          <a:lstStyle>
            <a:lvl1pPr>
              <a:defRPr b="0">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4" name="内容占位符 3"/>
          <p:cNvSpPr>
            <a:spLocks noGrp="1"/>
          </p:cNvSpPr>
          <p:nvPr>
            <p:ph sz="quarter" idx="10"/>
          </p:nvPr>
        </p:nvSpPr>
        <p:spPr>
          <a:xfrm>
            <a:off x="696000" y="1422398"/>
            <a:ext cx="10800000" cy="4680000"/>
          </a:xfrm>
          <a:prstGeom prst="rect">
            <a:avLst/>
          </a:prstGeom>
        </p:spPr>
        <p:txBody>
          <a:bodyPr/>
          <a:lstStyle>
            <a:lvl1pPr>
              <a:spcAft>
                <a:spcPts val="600"/>
              </a:spcAft>
              <a:defRPr sz="2400">
                <a:latin typeface="+mn-ea"/>
                <a:ea typeface="+mn-ea"/>
              </a:defRPr>
            </a:lvl1pPr>
            <a:lvl2pPr>
              <a:spcAft>
                <a:spcPts val="600"/>
              </a:spcAft>
              <a:defRPr sz="2400">
                <a:latin typeface="+mn-ea"/>
                <a:ea typeface="+mn-ea"/>
              </a:defRPr>
            </a:lvl2pPr>
            <a:lvl3pPr>
              <a:spcAft>
                <a:spcPts val="600"/>
              </a:spcAft>
              <a:defRPr sz="2400">
                <a:latin typeface="+mn-ea"/>
                <a:ea typeface="+mn-ea"/>
              </a:defRPr>
            </a:lvl3pPr>
            <a:lvl4pPr>
              <a:spcAft>
                <a:spcPts val="600"/>
              </a:spcAft>
              <a:defRPr sz="2400">
                <a:latin typeface="+mn-ea"/>
                <a:ea typeface="+mn-ea"/>
              </a:defRPr>
            </a:lvl4pPr>
            <a:lvl5pPr>
              <a:spcAft>
                <a:spcPts val="600"/>
              </a:spcAft>
              <a:defRPr sz="2400">
                <a:latin typeface="+mn-ea"/>
                <a:ea typeface="+mn-ea"/>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45103458"/>
      </p:ext>
    </p:extLst>
  </p:cSld>
  <p:clrMapOvr>
    <a:masterClrMapping/>
  </p:clrMapOvr>
  <p:timing>
    <p:tnLst>
      <p:par>
        <p:cTn id="1" dur="indefinite" restart="never" nodeType="tmRoot"/>
      </p:par>
    </p:tnLst>
  </p:timing>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正文">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6000" y="819000"/>
            <a:ext cx="10800000" cy="5220000"/>
          </a:xfrm>
          <a:prstGeom prst="rect">
            <a:avLst/>
          </a:prstGeom>
        </p:spPr>
        <p:txBody>
          <a:bodyPr/>
          <a:lstStyle>
            <a:lvl1pPr marL="0" indent="0">
              <a:lnSpc>
                <a:spcPct val="120000"/>
              </a:lnSpc>
              <a:spcAft>
                <a:spcPts val="600"/>
              </a:spcAft>
              <a:buNone/>
              <a:defRPr sz="2400">
                <a:latin typeface="+mn-ea"/>
                <a:ea typeface="+mn-ea"/>
              </a:defRPr>
            </a:lvl1pPr>
            <a:lvl2pPr marL="457200" indent="0">
              <a:buNone/>
              <a:defRPr sz="2400">
                <a:latin typeface="黑体" panose="02010609060101010101" pitchFamily="49" charset="-122"/>
                <a:ea typeface="黑体" panose="02010609060101010101" pitchFamily="49" charset="-122"/>
              </a:defRPr>
            </a:lvl2pPr>
            <a:lvl3pPr>
              <a:defRPr sz="2400">
                <a:latin typeface="黑体" panose="02010609060101010101" pitchFamily="49" charset="-122"/>
                <a:ea typeface="黑体" panose="02010609060101010101" pitchFamily="49" charset="-122"/>
              </a:defRPr>
            </a:lvl3pPr>
            <a:lvl4pPr>
              <a:defRPr sz="2400">
                <a:latin typeface="黑体" panose="02010609060101010101" pitchFamily="49" charset="-122"/>
                <a:ea typeface="黑体" panose="02010609060101010101" pitchFamily="49" charset="-122"/>
              </a:defRPr>
            </a:lvl4pPr>
            <a:lvl5pPr>
              <a:defRPr sz="2400">
                <a:latin typeface="黑体" panose="02010609060101010101" pitchFamily="49" charset="-122"/>
                <a:ea typeface="黑体" panose="02010609060101010101" pitchFamily="49" charset="-122"/>
              </a:defRPr>
            </a:lvl5pPr>
          </a:lstStyle>
          <a:p>
            <a:pPr lvl="0">
              <a:spcAft>
                <a:spcPts val="1200"/>
              </a:spcAft>
            </a:pPr>
            <a:r>
              <a:rPr lang="zh-CN" altLang="en-US" sz="2000" dirty="0" smtClean="0">
                <a:latin typeface="黑体" panose="02010609060101010101" pitchFamily="49" charset="-122"/>
                <a:ea typeface="黑体" panose="02010609060101010101" pitchFamily="49" charset="-122"/>
              </a:rPr>
              <a:t>编辑母版文本样式</a:t>
            </a:r>
          </a:p>
        </p:txBody>
      </p:sp>
    </p:spTree>
    <p:extLst>
      <p:ext uri="{BB962C8B-B14F-4D97-AF65-F5344CB8AC3E}">
        <p14:creationId xmlns:p14="http://schemas.microsoft.com/office/powerpoint/2010/main" val="1257746297"/>
      </p:ext>
    </p:extLst>
  </p:cSld>
  <p:clrMapOvr>
    <a:masterClrMapping/>
  </p:clrMapOvr>
  <p:timing>
    <p:tnLst>
      <p:par>
        <p:cTn id="1" dur="indefinite" restart="never" nodeType="tmRoot"/>
      </p:par>
    </p:tnLst>
  </p:timing>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155558"/>
      </p:ext>
    </p:extLst>
  </p:cSld>
  <p:clrMapOvr>
    <a:masterClrMapping/>
  </p:clrMapOvr>
  <p:transition>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0" y="0"/>
            <a:ext cx="12192000" cy="67733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575" y="62462"/>
            <a:ext cx="553935" cy="553935"/>
          </a:xfrm>
          <a:prstGeom prst="rect">
            <a:avLst/>
          </a:prstGeom>
        </p:spPr>
      </p:pic>
      <p:sp>
        <p:nvSpPr>
          <p:cNvPr id="19" name="矩形 18"/>
          <p:cNvSpPr/>
          <p:nvPr/>
        </p:nvSpPr>
        <p:spPr>
          <a:xfrm>
            <a:off x="0" y="6508233"/>
            <a:ext cx="12192000" cy="149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174567" y="107832"/>
            <a:ext cx="3436379" cy="461665"/>
          </a:xfrm>
          <a:prstGeom prst="rect">
            <a:avLst/>
          </a:prstGeom>
          <a:noFill/>
        </p:spPr>
        <p:txBody>
          <a:bodyPr wrap="square" rtlCol="0">
            <a:spAutoFit/>
          </a:bodyPr>
          <a:lstStyle/>
          <a:p>
            <a:pPr algn="r"/>
            <a:r>
              <a:rPr lang="zh-CN" altLang="en-US" sz="2400" b="1" dirty="0" smtClean="0">
                <a:solidFill>
                  <a:srgbClr val="00B0F0"/>
                </a:solidFill>
                <a:latin typeface="+mj-ea"/>
                <a:ea typeface="+mj-ea"/>
              </a:rPr>
              <a:t>数学（下）</a:t>
            </a:r>
            <a:endParaRPr lang="zh-CN" altLang="en-US" sz="2400" b="1" dirty="0">
              <a:solidFill>
                <a:srgbClr val="00B0F0"/>
              </a:solidFill>
              <a:latin typeface="+mj-ea"/>
              <a:ea typeface="+mj-ea"/>
            </a:endParaRPr>
          </a:p>
        </p:txBody>
      </p:sp>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1085" y="80211"/>
            <a:ext cx="2012393" cy="516909"/>
          </a:xfrm>
          <a:prstGeom prst="rect">
            <a:avLst/>
          </a:prstGeom>
        </p:spPr>
      </p:pic>
    </p:spTree>
    <p:extLst>
      <p:ext uri="{BB962C8B-B14F-4D97-AF65-F5344CB8AC3E}">
        <p14:creationId xmlns:p14="http://schemas.microsoft.com/office/powerpoint/2010/main" val="204385319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transition>
    <p:zoom/>
  </p:transition>
  <p:timing>
    <p:tnLst>
      <p:par>
        <p:cTn id="1" dur="indefinite" restart="never" nodeType="tmRoot"/>
      </p:par>
    </p:tnLst>
  </p:timing>
  <p:hf sldNum="0" hdr="0" ftr="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2" Type="http://schemas.openxmlformats.org/officeDocument/2006/relationships/image" Target="../media/image104.png"/><Relationship Id="rId7" Type="http://schemas.openxmlformats.org/officeDocument/2006/relationships/image" Target="../media/image29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2.pn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13.xml.rels><?xml version="1.0" encoding="UTF-8" standalone="yes"?>
<Relationships xmlns="http://schemas.openxmlformats.org/package/2006/relationships"><Relationship Id="rId3" Type="http://schemas.openxmlformats.org/officeDocument/2006/relationships/image" Target="../media/image10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109.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3.xml"/><Relationship Id="rId11" Type="http://schemas.openxmlformats.org/officeDocument/2006/relationships/image" Target="../media/image124.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10.png"/><Relationship Id="rId7"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10.png"/><Relationship Id="rId9" Type="http://schemas.openxmlformats.org/officeDocument/2006/relationships/image" Target="../media/image126.png"/><Relationship Id="rId4" Type="http://schemas.openxmlformats.org/officeDocument/2006/relationships/image" Target="../media/image610.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11.png"/><Relationship Id="rId7" Type="http://schemas.openxmlformats.org/officeDocument/2006/relationships/image" Target="../media/image9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11.png"/><Relationship Id="rId4" Type="http://schemas.openxmlformats.org/officeDocument/2006/relationships/image" Target="../media/image611.png"/></Relationships>
</file>

<file path=ppt/slides/_rels/slide33.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11.png"/><Relationship Id="rId7" Type="http://schemas.openxmlformats.org/officeDocument/2006/relationships/image" Target="../media/image141.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32.png"/><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71.png"/><Relationship Id="rId7" Type="http://schemas.openxmlformats.org/officeDocument/2006/relationships/image" Target="../media/image210.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1.png"/><Relationship Id="rId4" Type="http://schemas.openxmlformats.org/officeDocument/2006/relationships/image" Target="../media/image181.png"/></Relationships>
</file>

<file path=ppt/slides/_rels/slide35.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 Id="rId9" Type="http://schemas.openxmlformats.org/officeDocument/2006/relationships/image" Target="../media/image300.png"/></Relationships>
</file>

<file path=ppt/slides/_rels/slide3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1.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380.png"/></Relationships>
</file>

<file path=ppt/slides/_rels/slide3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260.png"/><Relationship Id="rId7" Type="http://schemas.openxmlformats.org/officeDocument/2006/relationships/image" Target="../media/image300.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400.png"/><Relationship Id="rId5" Type="http://schemas.openxmlformats.org/officeDocument/2006/relationships/image" Target="../media/image280.png"/><Relationship Id="rId4" Type="http://schemas.openxmlformats.org/officeDocument/2006/relationships/image" Target="../media/image270.png"/><Relationship Id="rId9" Type="http://schemas.openxmlformats.org/officeDocument/2006/relationships/image" Target="../media/image420.png"/></Relationships>
</file>

<file path=ppt/slides/_rels/slide38.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60.png"/><Relationship Id="rId7" Type="http://schemas.openxmlformats.org/officeDocument/2006/relationships/image" Target="../media/image30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400.png"/><Relationship Id="rId5" Type="http://schemas.openxmlformats.org/officeDocument/2006/relationships/image" Target="../media/image280.png"/><Relationship Id="rId4" Type="http://schemas.openxmlformats.org/officeDocument/2006/relationships/image" Target="../media/image270.png"/><Relationship Id="rId9" Type="http://schemas.openxmlformats.org/officeDocument/2006/relationships/image" Target="../media/image450.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1.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20.png"/><Relationship Id="rId10" Type="http://schemas.openxmlformats.org/officeDocument/2006/relationships/image" Target="../media/image570.png"/><Relationship Id="rId4" Type="http://schemas.openxmlformats.org/officeDocument/2006/relationships/image" Target="../media/image512.png"/><Relationship Id="rId9" Type="http://schemas.openxmlformats.org/officeDocument/2006/relationships/image" Target="../media/image560.png"/></Relationships>
</file>

<file path=ppt/slides/_rels/slide42.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14.png"/><Relationship Id="rId7" Type="http://schemas.openxmlformats.org/officeDocument/2006/relationships/image" Target="../media/image650.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40.png"/><Relationship Id="rId5" Type="http://schemas.openxmlformats.org/officeDocument/2006/relationships/image" Target="../media/image630.png"/><Relationship Id="rId10" Type="http://schemas.openxmlformats.org/officeDocument/2006/relationships/image" Target="../media/image680.png"/><Relationship Id="rId4" Type="http://schemas.openxmlformats.org/officeDocument/2006/relationships/image" Target="../media/image620.png"/><Relationship Id="rId9" Type="http://schemas.openxmlformats.org/officeDocument/2006/relationships/image" Target="../media/image670.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4.png"/><Relationship Id="rId7" Type="http://schemas.openxmlformats.org/officeDocument/2006/relationships/image" Target="../media/image75.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0.png"/><Relationship Id="rId10" Type="http://schemas.openxmlformats.org/officeDocument/2006/relationships/image" Target="../media/image78.png"/><Relationship Id="rId4" Type="http://schemas.openxmlformats.org/officeDocument/2006/relationships/image" Target="../media/image720.png"/><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13.png"/><Relationship Id="rId7" Type="http://schemas.openxmlformats.org/officeDocument/2006/relationships/image" Target="../media/image92.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712.png"/><Relationship Id="rId4" Type="http://schemas.openxmlformats.org/officeDocument/2006/relationships/image" Target="../media/image612.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4.png"/><Relationship Id="rId7" Type="http://schemas.openxmlformats.org/officeDocument/2006/relationships/image" Target="../media/image93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713.png"/><Relationship Id="rId4" Type="http://schemas.openxmlformats.org/officeDocument/2006/relationships/image" Target="../media/image6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22.png"/><Relationship Id="rId7" Type="http://schemas.openxmlformats.org/officeDocument/2006/relationships/image" Target="../media/image16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43.png"/><Relationship Id="rId10" Type="http://schemas.openxmlformats.org/officeDocument/2006/relationships/image" Target="../media/image192.png"/><Relationship Id="rId4" Type="http://schemas.openxmlformats.org/officeDocument/2006/relationships/image" Target="../media/image134.png"/><Relationship Id="rId9" Type="http://schemas.openxmlformats.org/officeDocument/2006/relationships/image" Target="../media/image182.png"/></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251.png"/><Relationship Id="rId5" Type="http://schemas.openxmlformats.org/officeDocument/2006/relationships/image" Target="../media/image241.png"/><Relationship Id="rId4" Type="http://schemas.openxmlformats.org/officeDocument/2006/relationships/image" Target="../media/image231.png"/></Relationships>
</file>

<file path=ppt/slides/_rels/slide64.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271.png"/><Relationship Id="rId7" Type="http://schemas.openxmlformats.org/officeDocument/2006/relationships/image" Target="../media/image311.pn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301.png"/><Relationship Id="rId5" Type="http://schemas.openxmlformats.org/officeDocument/2006/relationships/image" Target="../media/image293.png"/><Relationship Id="rId4" Type="http://schemas.openxmlformats.org/officeDocument/2006/relationships/image" Target="../media/image281.png"/><Relationship Id="rId9" Type="http://schemas.openxmlformats.org/officeDocument/2006/relationships/image" Target="../media/image331.png"/></Relationships>
</file>

<file path=ppt/slides/_rels/slide65.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6.png"/><Relationship Id="rId7"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94.wmf"/><Relationship Id="rId5" Type="http://schemas.openxmlformats.org/officeDocument/2006/relationships/oleObject" Target="../embeddings/oleObject1.bin"/><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22.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smtClean="0"/>
              <a:t>第一章</a:t>
            </a:r>
            <a:r>
              <a:rPr lang="en-US" altLang="zh-CN" dirty="0"/>
              <a:t> </a:t>
            </a:r>
            <a:r>
              <a:rPr lang="en-US" altLang="zh-CN" dirty="0" smtClean="0"/>
              <a:t> </a:t>
            </a:r>
            <a:r>
              <a:rPr lang="zh-CN" altLang="en-US" dirty="0" smtClean="0"/>
              <a:t>函数</a:t>
            </a:r>
            <a:endParaRPr lang="zh-CN" altLang="en-US" dirty="0"/>
          </a:p>
        </p:txBody>
      </p:sp>
    </p:spTree>
    <p:extLst>
      <p:ext uri="{BB962C8B-B14F-4D97-AF65-F5344CB8AC3E}">
        <p14:creationId xmlns:p14="http://schemas.microsoft.com/office/powerpoint/2010/main" val="16021766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normAutofit fontScale="85000" lnSpcReduction="10000"/>
              </a:bodyPr>
              <a:lstStyle/>
              <a:p>
                <a:pPr marL="342900" indent="-342900">
                  <a:lnSpc>
                    <a:spcPct val="120000"/>
                  </a:lnSpc>
                  <a:buFont typeface="Arial" panose="020B0604020202020204" pitchFamily="34" charset="0"/>
                  <a:buChar char="•"/>
                </a:pPr>
                <a:r>
                  <a:rPr lang="zh-CN" altLang="en-US" dirty="0" smtClean="0"/>
                  <a:t>两</a:t>
                </a:r>
                <a:r>
                  <a:rPr lang="zh-CN" altLang="en-US" dirty="0"/>
                  <a:t>个函数的定义域</a:t>
                </a:r>
                <a:r>
                  <a:rPr lang="zh-CN" altLang="en-US" dirty="0" smtClean="0"/>
                  <a:t>相等</a:t>
                </a:r>
                <a:r>
                  <a:rPr lang="en-US" altLang="zh-CN" dirty="0" smtClean="0"/>
                  <a:t>, </a:t>
                </a:r>
                <a:r>
                  <a:rPr lang="zh-CN" altLang="en-US" dirty="0" smtClean="0"/>
                  <a:t>对应</a:t>
                </a:r>
                <a:r>
                  <a:rPr lang="zh-CN" altLang="en-US" dirty="0"/>
                  <a:t>法则</a:t>
                </a:r>
                <a:r>
                  <a:rPr lang="zh-CN" altLang="en-US" dirty="0" smtClean="0"/>
                  <a:t>相同</a:t>
                </a:r>
                <a:r>
                  <a:rPr lang="en-US" altLang="zh-CN" dirty="0" smtClean="0"/>
                  <a:t>, </a:t>
                </a:r>
                <a:r>
                  <a:rPr lang="zh-CN" altLang="en-US" dirty="0" smtClean="0"/>
                  <a:t>则称两</a:t>
                </a:r>
                <a:r>
                  <a:rPr lang="zh-CN" altLang="en-US" dirty="0"/>
                  <a:t>个函数为</a:t>
                </a:r>
                <a:r>
                  <a:rPr lang="zh-CN" altLang="en-US" dirty="0">
                    <a:solidFill>
                      <a:srgbClr val="00B050"/>
                    </a:solidFill>
                  </a:rPr>
                  <a:t>同一</a:t>
                </a:r>
                <a:r>
                  <a:rPr lang="zh-CN" altLang="en-US" dirty="0" smtClean="0">
                    <a:solidFill>
                      <a:srgbClr val="00B050"/>
                    </a:solidFill>
                  </a:rPr>
                  <a:t>函数</a:t>
                </a:r>
                <a:r>
                  <a:rPr lang="en-US" altLang="zh-CN" dirty="0" smtClean="0"/>
                  <a:t>. </a:t>
                </a:r>
              </a:p>
              <a:p>
                <a:pPr marL="342900" indent="-342900">
                  <a:lnSpc>
                    <a:spcPct val="120000"/>
                  </a:lnSpc>
                  <a:buFont typeface="Arial" panose="020B0604020202020204" pitchFamily="34" charset="0"/>
                  <a:buChar char="•"/>
                </a:pPr>
                <a:r>
                  <a:rPr lang="zh-CN" altLang="en-US" dirty="0" smtClean="0">
                    <a:solidFill>
                      <a:srgbClr val="0000FF"/>
                    </a:solidFill>
                  </a:rPr>
                  <a:t>例 </a:t>
                </a:r>
                <a14:m>
                  <m:oMath xmlns:m="http://schemas.openxmlformats.org/officeDocument/2006/math">
                    <m:r>
                      <a:rPr lang="en-US" altLang="zh-CN" i="1" dirty="0" smtClean="0">
                        <a:latin typeface="Cambria Math" panose="02040503050406030204" pitchFamily="18" charset="0"/>
                      </a:rPr>
                      <m:t>𝑦</m:t>
                    </m:r>
                    <m:r>
                      <a:rPr lang="zh-CN" altLang="en-US" i="1" dirty="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𝑥</m:t>
                        </m:r>
                      </m:e>
                      <m:sup>
                        <m:r>
                          <a:rPr lang="en-US" altLang="zh-CN" i="1" dirty="0" smtClean="0">
                            <a:latin typeface="Cambria Math" panose="02040503050406030204" pitchFamily="18" charset="0"/>
                          </a:rPr>
                          <m:t>2</m:t>
                        </m:r>
                      </m:sup>
                    </m:sSup>
                    <m:r>
                      <a:rPr lang="en-US" altLang="zh-CN" b="0" i="1" dirty="0" smtClean="0">
                        <a:latin typeface="Cambria Math" panose="02040503050406030204" pitchFamily="18" charset="0"/>
                      </a:rPr>
                      <m:t>,   </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d>
                      <m:dPr>
                        <m:begChr m:val="["/>
                        <m:ctrlPr>
                          <a:rPr lang="en-US" altLang="zh-CN" b="0" i="1" dirty="0" smtClean="0">
                            <a:latin typeface="Cambria Math" panose="02040503050406030204" pitchFamily="18" charset="0"/>
                          </a:rPr>
                        </m:ctrlPr>
                      </m:dPr>
                      <m:e>
                        <m:r>
                          <a:rPr lang="en-US" altLang="zh-CN" i="1" dirty="0">
                            <a:latin typeface="Cambria Math" panose="02040503050406030204" pitchFamily="18" charset="0"/>
                          </a:rPr>
                          <m:t>0</m:t>
                        </m:r>
                        <m:r>
                          <a:rPr lang="en-US" altLang="zh-CN" b="0" i="1" dirty="0" smtClean="0">
                            <a:latin typeface="Cambria Math" panose="02040503050406030204" pitchFamily="18" charset="0"/>
                          </a:rPr>
                          <m:t>, +</m:t>
                        </m:r>
                        <m:r>
                          <a:rPr lang="en-US" altLang="zh-CN" i="1" dirty="0" smtClean="0">
                            <a:latin typeface="Cambria Math" panose="02040503050406030204" pitchFamily="18" charset="0"/>
                          </a:rPr>
                          <m:t>∞</m:t>
                        </m:r>
                      </m:e>
                    </m:d>
                  </m:oMath>
                </a14:m>
                <a:r>
                  <a:rPr lang="zh-CN" altLang="en-US" dirty="0" smtClean="0"/>
                  <a:t> </a:t>
                </a:r>
                <a:r>
                  <a:rPr lang="zh-CN" altLang="en-US" dirty="0"/>
                  <a:t>与</a:t>
                </a:r>
                <a:r>
                  <a:rPr lang="zh-CN" altLang="en-US" dirty="0" smtClean="0"/>
                  <a:t> </a:t>
                </a:r>
                <a14:m>
                  <m:oMath xmlns:m="http://schemas.openxmlformats.org/officeDocument/2006/math">
                    <m:r>
                      <a:rPr lang="en-US" altLang="zh-CN" i="1" dirty="0" smtClean="0">
                        <a:latin typeface="Cambria Math" panose="02040503050406030204" pitchFamily="18" charset="0"/>
                      </a:rPr>
                      <m:t>𝑠</m:t>
                    </m:r>
                    <m:r>
                      <a:rPr lang="zh-CN" altLang="en-US" i="1" dirty="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𝑡</m:t>
                        </m:r>
                      </m:e>
                      <m:sup>
                        <m:r>
                          <a:rPr lang="en-US" altLang="zh-CN" i="1" dirty="0" smtClean="0">
                            <a:latin typeface="Cambria Math" panose="02040503050406030204" pitchFamily="18" charset="0"/>
                          </a:rPr>
                          <m:t>2</m:t>
                        </m:r>
                      </m:sup>
                    </m:sSup>
                    <m:r>
                      <a:rPr lang="en-US" altLang="zh-CN" b="0" i="1" dirty="0" smtClean="0">
                        <a:latin typeface="Cambria Math" panose="02040503050406030204" pitchFamily="18" charset="0"/>
                      </a:rPr>
                      <m:t>,   </m:t>
                    </m:r>
                    <m:r>
                      <a:rPr lang="en-US" altLang="zh-CN" i="1" dirty="0" smtClean="0">
                        <a:latin typeface="Cambria Math" panose="02040503050406030204" pitchFamily="18" charset="0"/>
                      </a:rPr>
                      <m:t>𝑡</m:t>
                    </m:r>
                    <m:r>
                      <a:rPr lang="en-US" altLang="zh-CN" i="1" dirty="0" smtClean="0">
                        <a:latin typeface="Cambria Math" panose="02040503050406030204" pitchFamily="18" charset="0"/>
                      </a:rPr>
                      <m:t>∈</m:t>
                    </m:r>
                    <m:d>
                      <m:dPr>
                        <m:begChr m:val="["/>
                        <m:ctrlPr>
                          <a:rPr lang="en-US" altLang="zh-CN" b="0" i="1" dirty="0" smtClean="0">
                            <a:latin typeface="Cambria Math" panose="02040503050406030204" pitchFamily="18" charset="0"/>
                          </a:rPr>
                        </m:ctrlPr>
                      </m:dPr>
                      <m:e>
                        <m:r>
                          <a:rPr lang="en-US" altLang="zh-CN" i="1" dirty="0">
                            <a:latin typeface="Cambria Math" panose="02040503050406030204" pitchFamily="18" charset="0"/>
                          </a:rPr>
                          <m:t>0</m:t>
                        </m:r>
                        <m:r>
                          <a:rPr lang="en-US" altLang="zh-CN" b="0" i="1" dirty="0" smtClean="0">
                            <a:latin typeface="Cambria Math" panose="02040503050406030204" pitchFamily="18" charset="0"/>
                          </a:rPr>
                          <m:t>, +</m:t>
                        </m:r>
                        <m:r>
                          <a:rPr lang="en-US" altLang="zh-CN" i="1" dirty="0" smtClean="0">
                            <a:latin typeface="Cambria Math" panose="02040503050406030204" pitchFamily="18" charset="0"/>
                          </a:rPr>
                          <m:t>∞</m:t>
                        </m:r>
                      </m:e>
                    </m:d>
                  </m:oMath>
                </a14:m>
                <a:r>
                  <a:rPr lang="zh-CN" altLang="en-US" dirty="0" smtClean="0"/>
                  <a:t> 为</a:t>
                </a:r>
                <a:r>
                  <a:rPr lang="zh-CN" altLang="en-US" dirty="0"/>
                  <a:t>同一</a:t>
                </a:r>
                <a:r>
                  <a:rPr lang="zh-CN" altLang="en-US" dirty="0" smtClean="0"/>
                  <a:t>函数 </a:t>
                </a:r>
                <a:r>
                  <a:rPr lang="en-US" altLang="zh-CN" dirty="0" smtClean="0"/>
                  <a:t>(</a:t>
                </a:r>
                <a:r>
                  <a:rPr lang="zh-CN" altLang="en-US" dirty="0" smtClean="0"/>
                  <a:t>变量无关</a:t>
                </a:r>
                <a:r>
                  <a:rPr lang="en-US" altLang="zh-CN" dirty="0" smtClean="0"/>
                  <a:t>). </a:t>
                </a:r>
              </a:p>
              <a:p>
                <a:pPr marL="342900" indent="-342900">
                  <a:lnSpc>
                    <a:spcPct val="120000"/>
                  </a:lnSpc>
                  <a:buFont typeface="Arial" panose="020B0604020202020204" pitchFamily="34" charset="0"/>
                  <a:buChar char="•"/>
                </a:pPr>
                <a:r>
                  <a:rPr lang="zh-CN" altLang="en-US" dirty="0" smtClean="0">
                    <a:solidFill>
                      <a:srgbClr val="0000FF"/>
                    </a:solidFill>
                  </a:rPr>
                  <a:t>例 </a:t>
                </a:r>
                <a14:m>
                  <m:oMath xmlns:m="http://schemas.openxmlformats.org/officeDocument/2006/math">
                    <m:r>
                      <a:rPr lang="en-US" altLang="zh-CN" i="1" dirty="0">
                        <a:latin typeface="Cambria Math" panose="02040503050406030204" pitchFamily="18" charset="0"/>
                      </a:rPr>
                      <m:t>𝑦</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err="1">
                            <a:latin typeface="Cambria Math" panose="02040503050406030204" pitchFamily="18" charset="0"/>
                          </a:rPr>
                          <m:t>𝑥</m:t>
                        </m:r>
                      </m:den>
                    </m:f>
                    <m:r>
                      <a:rPr lang="en-US" altLang="zh-CN" i="1" dirty="0" smtClean="0">
                        <a:latin typeface="Cambria Math" panose="02040503050406030204" pitchFamily="18" charset="0"/>
                      </a:rPr>
                      <m:t>, </m:t>
                    </m:r>
                    <m:r>
                      <a:rPr lang="en-US" altLang="zh-CN" i="1" dirty="0" err="1">
                        <a:latin typeface="Cambria Math" panose="02040503050406030204" pitchFamily="18" charset="0"/>
                      </a:rPr>
                      <m:t>𝑥</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0</m:t>
                        </m:r>
                        <m:r>
                          <a:rPr lang="en-US" altLang="zh-CN" i="1" dirty="0" smtClean="0">
                            <a:latin typeface="Cambria Math" panose="02040503050406030204" pitchFamily="18" charset="0"/>
                          </a:rPr>
                          <m:t>, </m:t>
                        </m:r>
                        <m:r>
                          <a:rPr lang="en-US" altLang="zh-CN" i="1" dirty="0">
                            <a:latin typeface="Cambria Math" panose="02040503050406030204" pitchFamily="18" charset="0"/>
                          </a:rPr>
                          <m:t>+∞</m:t>
                        </m:r>
                      </m:e>
                    </m:d>
                  </m:oMath>
                </a14:m>
                <a:r>
                  <a:rPr lang="zh-CN" altLang="en-US" dirty="0" smtClean="0"/>
                  <a:t> 也</a:t>
                </a:r>
                <a:r>
                  <a:rPr lang="zh-CN" altLang="en-US" dirty="0"/>
                  <a:t>是</a:t>
                </a:r>
                <a:r>
                  <a:rPr lang="zh-CN" altLang="en-US" dirty="0" smtClean="0"/>
                  <a:t>函数</a:t>
                </a:r>
                <a:r>
                  <a:rPr lang="en-US" altLang="zh-CN" dirty="0" smtClean="0"/>
                  <a:t>, </a:t>
                </a:r>
                <a:r>
                  <a:rPr lang="zh-CN" altLang="en-US" dirty="0" smtClean="0"/>
                  <a:t>但</a:t>
                </a:r>
                <a:r>
                  <a:rPr lang="zh-CN" altLang="en-US" dirty="0"/>
                  <a:t>它和</a:t>
                </a:r>
                <a:r>
                  <a:rPr lang="zh-CN" altLang="en-US" dirty="0" smtClean="0"/>
                  <a:t> </a:t>
                </a:r>
                <a14:m>
                  <m:oMath xmlns:m="http://schemas.openxmlformats.org/officeDocument/2006/math">
                    <m:r>
                      <a:rPr lang="en-US" altLang="zh-CN" i="1" dirty="0">
                        <a:latin typeface="Cambria Math" panose="02040503050406030204" pitchFamily="18" charset="0"/>
                      </a:rPr>
                      <m:t>𝑦</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𝑥</m:t>
                        </m:r>
                      </m:den>
                    </m:f>
                    <m:r>
                      <a:rPr lang="en-US" altLang="zh-CN" i="1" dirty="0" smtClean="0">
                        <a:latin typeface="Cambria Math" panose="02040503050406030204" pitchFamily="18" charset="0"/>
                      </a:rPr>
                      <m:t>, </m:t>
                    </m:r>
                    <m:r>
                      <a:rPr lang="en-US" altLang="zh-CN" i="1" dirty="0">
                        <a:latin typeface="Cambria Math" panose="02040503050406030204" pitchFamily="18" charset="0"/>
                      </a:rPr>
                      <m:t>𝑥</m:t>
                    </m:r>
                    <m:r>
                      <a:rPr lang="en-US" altLang="zh-CN" i="1" dirty="0">
                        <a:latin typeface="Cambria Math" panose="02040503050406030204" pitchFamily="18" charset="0"/>
                      </a:rPr>
                      <m:t>≠0</m:t>
                    </m:r>
                  </m:oMath>
                </a14:m>
                <a:r>
                  <a:rPr lang="zh-CN" altLang="en-US" dirty="0" smtClean="0"/>
                  <a:t> </a:t>
                </a:r>
                <a:r>
                  <a:rPr lang="zh-CN" altLang="en-US" dirty="0"/>
                  <a:t>是不同的</a:t>
                </a:r>
                <a:r>
                  <a:rPr lang="zh-CN" altLang="en-US" dirty="0" smtClean="0"/>
                  <a:t>函数</a:t>
                </a:r>
                <a:r>
                  <a:rPr lang="en-US" altLang="zh-CN" dirty="0" smtClean="0"/>
                  <a:t>. </a:t>
                </a:r>
                <a:endParaRPr lang="en-US" altLang="zh-CN" dirty="0"/>
              </a:p>
              <a:p>
                <a:pPr marL="342900" indent="-342900">
                  <a:lnSpc>
                    <a:spcPct val="120000"/>
                  </a:lnSpc>
                  <a:buFont typeface="Arial" panose="020B0604020202020204" pitchFamily="34" charset="0"/>
                  <a:buChar char="•"/>
                </a:pPr>
                <a:r>
                  <a:rPr lang="zh-CN" altLang="en-US" dirty="0" smtClean="0"/>
                  <a:t>我们不关心函数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en-US" altLang="zh-CN" dirty="0" smtClean="0"/>
                  <a:t> </a:t>
                </a:r>
                <a:r>
                  <a:rPr lang="zh-CN" altLang="en-US" dirty="0" smtClean="0"/>
                  <a:t>中 </a:t>
                </a:r>
                <a14:m>
                  <m:oMath xmlns:m="http://schemas.openxmlformats.org/officeDocument/2006/math">
                    <m:r>
                      <a:rPr lang="en-US" altLang="zh-CN" b="0" i="1" dirty="0" smtClean="0">
                        <a:latin typeface="Cambria Math" panose="02040503050406030204" pitchFamily="18" charset="0"/>
                      </a:rPr>
                      <m:t>𝐵</m:t>
                    </m:r>
                  </m:oMath>
                </a14:m>
                <a:r>
                  <a:rPr lang="en-US" altLang="zh-CN" dirty="0" smtClean="0"/>
                  <a:t> </a:t>
                </a:r>
                <a:r>
                  <a:rPr lang="zh-CN" altLang="en-US" dirty="0" smtClean="0"/>
                  <a:t>的大小</a:t>
                </a:r>
                <a:r>
                  <a:rPr lang="en-US" altLang="zh-CN" dirty="0" smtClean="0"/>
                  <a:t>. </a:t>
                </a:r>
                <a:r>
                  <a:rPr lang="zh-CN" altLang="en-US" dirty="0" smtClean="0"/>
                  <a:t>换言之</a:t>
                </a:r>
                <a:r>
                  <a:rPr lang="en-US" altLang="zh-CN" dirty="0" smtClean="0"/>
                  <a:t>, </a:t>
                </a:r>
                <a:r>
                  <a:rPr lang="zh-CN" altLang="en-US" dirty="0" smtClean="0"/>
                  <a:t>我们认为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ℝ</m:t>
                    </m:r>
                    <m:r>
                      <a:rPr lang="en-US" altLang="zh-CN" i="1">
                        <a:latin typeface="Cambria Math" panose="02040503050406030204" pitchFamily="18" charset="0"/>
                      </a:rPr>
                      <m:t>→</m:t>
                    </m:r>
                    <m:r>
                      <a:rPr lang="en-US" altLang="zh-CN" i="1">
                        <a:latin typeface="Cambria Math" panose="02040503050406030204" pitchFamily="18" charset="0"/>
                      </a:rPr>
                      <m:t>ℝ</m:t>
                    </m:r>
                  </m:oMath>
                </a14:m>
                <a:r>
                  <a:rPr lang="en-US" altLang="zh-CN" dirty="0" smtClean="0"/>
                  <a:t> </a:t>
                </a:r>
                <a:r>
                  <a:rPr lang="zh-CN" altLang="en-US" dirty="0" smtClean="0"/>
                  <a:t>和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ℝ</m:t>
                    </m:r>
                    <m:r>
                      <a:rPr lang="en-US" altLang="zh-CN" i="1">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smtClean="0"/>
                  <a:t> </a:t>
                </a:r>
                <a:r>
                  <a:rPr lang="zh-CN" altLang="en-US" dirty="0" smtClean="0"/>
                  <a:t>一样</a:t>
                </a:r>
                <a:r>
                  <a:rPr lang="en-US" altLang="zh-CN" dirty="0" smtClean="0"/>
                  <a:t>.</a:t>
                </a:r>
              </a:p>
              <a:p>
                <a:pPr marL="342900" indent="-342900">
                  <a:lnSpc>
                    <a:spcPct val="120000"/>
                  </a:lnSpc>
                  <a:buFont typeface="Arial" panose="020B0604020202020204" pitchFamily="34" charset="0"/>
                  <a:buChar char="•"/>
                </a:pPr>
                <a:r>
                  <a:rPr lang="zh-CN" altLang="en-US" dirty="0">
                    <a:solidFill>
                      <a:srgbClr val="0000FF"/>
                    </a:solidFill>
                  </a:rPr>
                  <a:t>例 </a:t>
                </a:r>
                <a:r>
                  <a:rPr lang="zh-CN" altLang="en-US" dirty="0"/>
                  <a:t>已知函数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 满足 </a:t>
                </a:r>
                <a14:m>
                  <m:oMath xmlns:m="http://schemas.openxmlformats.org/officeDocument/2006/math">
                    <m:r>
                      <a:rPr lang="en-US" altLang="zh-CN" i="1" dirty="0">
                        <a:latin typeface="Cambria Math" panose="02040503050406030204" pitchFamily="18" charset="0"/>
                      </a:rPr>
                      <m:t>𝑎𝑓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𝑏𝑓</m:t>
                    </m:r>
                    <m:d>
                      <m:dPr>
                        <m:ctrlPr>
                          <a:rPr lang="en-US" altLang="zh-CN" i="1" dirty="0">
                            <a:latin typeface="Cambria Math" panose="02040503050406030204" pitchFamily="18" charset="0"/>
                          </a:rPr>
                        </m:ctrlPr>
                      </m:d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𝑥</m:t>
                            </m:r>
                          </m:den>
                        </m:f>
                      </m:e>
                    </m:d>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𝑐</m:t>
                        </m:r>
                      </m:num>
                      <m:den>
                        <m:r>
                          <a:rPr lang="en-US" altLang="zh-CN" i="1" dirty="0">
                            <a:latin typeface="Cambria Math" panose="02040503050406030204" pitchFamily="18" charset="0"/>
                          </a:rPr>
                          <m:t>𝑥</m:t>
                        </m:r>
                      </m:den>
                    </m:f>
                  </m:oMath>
                </a14:m>
                <a:r>
                  <a:rPr lang="en-US" altLang="zh-CN" dirty="0"/>
                  <a:t> (</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𝑐</m:t>
                    </m:r>
                  </m:oMath>
                </a14:m>
                <a:r>
                  <a:rPr lang="zh-CN" altLang="en-US" dirty="0"/>
                  <a:t> 均为常数</a:t>
                </a:r>
                <a:r>
                  <a:rPr lang="en-US" altLang="zh-CN" dirty="0"/>
                  <a:t>, </a:t>
                </a:r>
                <a:r>
                  <a:rPr lang="zh-CN" altLang="en-US" dirty="0"/>
                  <a:t>且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𝑎</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𝑏</m:t>
                        </m:r>
                      </m:e>
                    </m:d>
                  </m:oMath>
                </a14:m>
                <a:r>
                  <a:rPr lang="en-US" altLang="zh-CN" dirty="0"/>
                  <a:t>). </a:t>
                </a:r>
                <a:r>
                  <a:rPr lang="zh-CN" altLang="en-US" dirty="0"/>
                  <a:t>求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令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𝑡</m:t>
                        </m:r>
                      </m:den>
                    </m:f>
                  </m:oMath>
                </a14:m>
                <a:r>
                  <a:rPr lang="en-US" altLang="zh-CN" dirty="0"/>
                  <a:t>, </a:t>
                </a:r>
                <a:r>
                  <a:rPr lang="zh-CN" altLang="en-US" dirty="0"/>
                  <a:t>则 </a:t>
                </a:r>
                <a14:m>
                  <m:oMath xmlns:m="http://schemas.openxmlformats.org/officeDocument/2006/math">
                    <m:r>
                      <a:rPr lang="en-US" altLang="zh-CN" i="1">
                        <a:latin typeface="Cambria Math" panose="02040503050406030204" pitchFamily="18" charset="0"/>
                      </a:rPr>
                      <m:t>𝑎𝑓</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𝑡</m:t>
                            </m:r>
                          </m:den>
                        </m:f>
                      </m:e>
                    </m:d>
                    <m:r>
                      <a:rPr lang="en-US" altLang="zh-CN" i="1">
                        <a:latin typeface="Cambria Math" panose="02040503050406030204" pitchFamily="18" charset="0"/>
                      </a:rPr>
                      <m:t>+</m:t>
                    </m:r>
                    <m:r>
                      <a:rPr lang="en-US" altLang="zh-CN" i="1">
                        <a:latin typeface="Cambria Math" panose="02040503050406030204" pitchFamily="18" charset="0"/>
                      </a:rPr>
                      <m:t>𝑏𝑓</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rPr>
                      <m:t>𝑐𝑡</m:t>
                    </m:r>
                  </m:oMath>
                </a14:m>
                <a:r>
                  <a:rPr lang="en-US" altLang="zh-CN" dirty="0"/>
                  <a:t>. </a:t>
                </a:r>
                <a:r>
                  <a:rPr lang="zh-CN" altLang="en-US" dirty="0"/>
                  <a:t>于是</a:t>
                </a:r>
                <a:endParaRPr lang="en-US" altLang="zh-CN" dirty="0"/>
              </a:p>
              <a:p>
                <a:pPr>
                  <a:lnSpc>
                    <a:spcPct val="11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𝑎𝑓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𝑏𝑓</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𝑥</m:t>
                                  </m:r>
                                </m:den>
                              </m:f>
                            </m:e>
                          </m:d>
                        </m:e>
                      </m:d>
                      <m:r>
                        <a:rPr lang="en-US" altLang="zh-CN" i="1">
                          <a:latin typeface="Cambria Math" panose="02040503050406030204" pitchFamily="18" charset="0"/>
                        </a:rPr>
                        <m:t>−</m:t>
                      </m:r>
                      <m:r>
                        <a:rPr lang="en-US" altLang="zh-CN" i="1">
                          <a:latin typeface="Cambria Math" panose="02040503050406030204" pitchFamily="18" charset="0"/>
                        </a:rPr>
                        <m:t>𝑏</m:t>
                      </m:r>
                      <m:d>
                        <m:dPr>
                          <m:ctrlPr>
                            <a:rPr lang="en-US" altLang="zh-CN" i="1">
                              <a:latin typeface="Cambria Math" panose="02040503050406030204" pitchFamily="18" charset="0"/>
                            </a:rPr>
                          </m:ctrlPr>
                        </m:dPr>
                        <m:e>
                          <m:r>
                            <a:rPr lang="en-US" altLang="zh-CN" i="1">
                              <a:latin typeface="Cambria Math" panose="02040503050406030204" pitchFamily="18" charset="0"/>
                            </a:rPr>
                            <m:t>𝑎𝑓</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𝑥</m:t>
                                  </m:r>
                                </m:den>
                              </m:f>
                            </m:e>
                          </m:d>
                          <m:r>
                            <a:rPr lang="en-US" altLang="zh-CN" i="1">
                              <a:latin typeface="Cambria Math" panose="02040503050406030204" pitchFamily="18" charset="0"/>
                            </a:rPr>
                            <m:t>+</m:t>
                          </m:r>
                          <m:r>
                            <a:rPr lang="en-US" altLang="zh-CN" i="1">
                              <a:latin typeface="Cambria Math" panose="02040503050406030204" pitchFamily="18" charset="0"/>
                            </a:rPr>
                            <m:t>𝑏𝑓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𝑎𝑐</m:t>
                          </m:r>
                        </m:num>
                        <m:den>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𝑏𝑐𝑥</m:t>
                      </m:r>
                      <m:r>
                        <a:rPr lang="en-US" altLang="zh-CN" i="1">
                          <a:latin typeface="Cambria Math" panose="02040503050406030204" pitchFamily="18" charset="0"/>
                        </a:rPr>
                        <m:t>.</m:t>
                      </m:r>
                    </m:oMath>
                  </m:oMathPara>
                </a14:m>
                <a:endParaRPr lang="en-US" altLang="zh-CN" dirty="0"/>
              </a:p>
              <a:p>
                <a:pPr lvl="1">
                  <a:lnSpc>
                    <a:spcPct val="120000"/>
                  </a:lnSpc>
                  <a:spcAft>
                    <a:spcPts val="600"/>
                  </a:spcAft>
                </a:pPr>
                <a:r>
                  <a:rPr lang="zh-CN" altLang="en-US" dirty="0">
                    <a:latin typeface="+mn-ea"/>
                    <a:ea typeface="+mn-ea"/>
                  </a:rPr>
                  <a:t>即 </a:t>
                </a:r>
                <a14:m>
                  <m:oMath xmlns:m="http://schemas.openxmlformats.org/officeDocument/2006/math">
                    <m:d>
                      <m:dPr>
                        <m:ctrlPr>
                          <a:rPr lang="en-US" altLang="zh-CN" sz="2800" i="1">
                            <a:latin typeface="Cambria Math" panose="02040503050406030204" pitchFamily="18" charset="0"/>
                            <a:ea typeface="+mn-ea"/>
                          </a:rPr>
                        </m:ctrlPr>
                      </m:dPr>
                      <m:e>
                        <m:sSup>
                          <m:sSupPr>
                            <m:ctrlPr>
                              <a:rPr lang="en-US" altLang="zh-CN" sz="2800" i="1">
                                <a:latin typeface="Cambria Math" panose="02040503050406030204" pitchFamily="18" charset="0"/>
                                <a:ea typeface="+mn-ea"/>
                              </a:rPr>
                            </m:ctrlPr>
                          </m:sSupPr>
                          <m:e>
                            <m:r>
                              <a:rPr lang="en-US" altLang="zh-CN" sz="2800" i="1">
                                <a:latin typeface="Cambria Math" panose="02040503050406030204" pitchFamily="18" charset="0"/>
                                <a:ea typeface="+mn-ea"/>
                              </a:rPr>
                              <m:t>𝑎</m:t>
                            </m:r>
                          </m:e>
                          <m:sup>
                            <m:r>
                              <a:rPr lang="en-US" altLang="zh-CN" sz="2800" i="1">
                                <a:latin typeface="Cambria Math" panose="02040503050406030204" pitchFamily="18" charset="0"/>
                                <a:ea typeface="+mn-ea"/>
                              </a:rPr>
                              <m:t>2</m:t>
                            </m:r>
                          </m:sup>
                        </m:sSup>
                        <m:r>
                          <a:rPr lang="en-US" altLang="zh-CN" sz="2800" i="1">
                            <a:latin typeface="Cambria Math" panose="02040503050406030204" pitchFamily="18" charset="0"/>
                            <a:ea typeface="+mn-ea"/>
                          </a:rPr>
                          <m:t>−</m:t>
                        </m:r>
                        <m:sSup>
                          <m:sSupPr>
                            <m:ctrlPr>
                              <a:rPr lang="en-US" altLang="zh-CN" sz="2800" i="1">
                                <a:latin typeface="Cambria Math" panose="02040503050406030204" pitchFamily="18" charset="0"/>
                                <a:ea typeface="+mn-ea"/>
                              </a:rPr>
                            </m:ctrlPr>
                          </m:sSupPr>
                          <m:e>
                            <m:r>
                              <a:rPr lang="en-US" altLang="zh-CN" sz="2800" i="1">
                                <a:latin typeface="Cambria Math" panose="02040503050406030204" pitchFamily="18" charset="0"/>
                                <a:ea typeface="+mn-ea"/>
                              </a:rPr>
                              <m:t>𝑏</m:t>
                            </m:r>
                          </m:e>
                          <m:sup>
                            <m:r>
                              <a:rPr lang="en-US" altLang="zh-CN" sz="2800" i="1">
                                <a:latin typeface="Cambria Math" panose="02040503050406030204" pitchFamily="18" charset="0"/>
                                <a:ea typeface="+mn-ea"/>
                              </a:rPr>
                              <m:t>2</m:t>
                            </m:r>
                          </m:sup>
                        </m:sSup>
                      </m:e>
                    </m:d>
                    <m:r>
                      <a:rPr lang="en-US" altLang="zh-CN" sz="2800" i="1">
                        <a:latin typeface="Cambria Math" panose="02040503050406030204" pitchFamily="18" charset="0"/>
                        <a:ea typeface="+mn-ea"/>
                      </a:rPr>
                      <m:t>𝑓</m:t>
                    </m:r>
                    <m:d>
                      <m:dPr>
                        <m:ctrlPr>
                          <a:rPr lang="en-US" altLang="zh-CN" sz="2800" i="1">
                            <a:latin typeface="Cambria Math" panose="02040503050406030204" pitchFamily="18" charset="0"/>
                            <a:ea typeface="+mn-ea"/>
                          </a:rPr>
                        </m:ctrlPr>
                      </m:dPr>
                      <m:e>
                        <m:r>
                          <a:rPr lang="en-US" altLang="zh-CN" sz="2800" i="1">
                            <a:latin typeface="Cambria Math" panose="02040503050406030204" pitchFamily="18" charset="0"/>
                            <a:ea typeface="+mn-ea"/>
                          </a:rPr>
                          <m:t>𝑥</m:t>
                        </m:r>
                      </m:e>
                    </m:d>
                    <m:r>
                      <a:rPr lang="en-US" altLang="zh-CN" sz="2800" i="1">
                        <a:latin typeface="Cambria Math" panose="02040503050406030204" pitchFamily="18" charset="0"/>
                        <a:ea typeface="+mn-ea"/>
                      </a:rPr>
                      <m:t>=</m:t>
                    </m:r>
                    <m:f>
                      <m:fPr>
                        <m:ctrlPr>
                          <a:rPr lang="en-US" altLang="zh-CN" sz="2800" i="1">
                            <a:latin typeface="Cambria Math" panose="02040503050406030204" pitchFamily="18" charset="0"/>
                            <a:ea typeface="+mn-ea"/>
                          </a:rPr>
                        </m:ctrlPr>
                      </m:fPr>
                      <m:num>
                        <m:r>
                          <a:rPr lang="en-US" altLang="zh-CN" sz="2800" i="1">
                            <a:latin typeface="Cambria Math" panose="02040503050406030204" pitchFamily="18" charset="0"/>
                            <a:ea typeface="+mn-ea"/>
                          </a:rPr>
                          <m:t>𝑎𝑐</m:t>
                        </m:r>
                      </m:num>
                      <m:den>
                        <m:r>
                          <a:rPr lang="en-US" altLang="zh-CN" sz="2800" i="1">
                            <a:latin typeface="Cambria Math" panose="02040503050406030204" pitchFamily="18" charset="0"/>
                            <a:ea typeface="+mn-ea"/>
                          </a:rPr>
                          <m:t>𝑥</m:t>
                        </m:r>
                      </m:den>
                    </m:f>
                    <m:r>
                      <a:rPr lang="en-US" altLang="zh-CN" sz="2800" i="1">
                        <a:latin typeface="Cambria Math" panose="02040503050406030204" pitchFamily="18" charset="0"/>
                        <a:ea typeface="+mn-ea"/>
                      </a:rPr>
                      <m:t>−</m:t>
                    </m:r>
                    <m:r>
                      <a:rPr lang="en-US" altLang="zh-CN" sz="2800" i="1">
                        <a:latin typeface="Cambria Math" panose="02040503050406030204" pitchFamily="18" charset="0"/>
                        <a:ea typeface="+mn-ea"/>
                      </a:rPr>
                      <m:t>𝑏𝑐𝑥</m:t>
                    </m:r>
                    <m:r>
                      <a:rPr lang="en-US" altLang="zh-CN" sz="2800" i="1">
                        <a:latin typeface="Cambria Math" panose="02040503050406030204" pitchFamily="18" charset="0"/>
                        <a:ea typeface="+mn-ea"/>
                      </a:rPr>
                      <m:t>, </m:t>
                    </m:r>
                    <m:r>
                      <a:rPr lang="en-US" altLang="zh-CN" sz="2800" i="1">
                        <a:latin typeface="Cambria Math" panose="02040503050406030204" pitchFamily="18" charset="0"/>
                        <a:ea typeface="+mn-ea"/>
                      </a:rPr>
                      <m:t>𝑓</m:t>
                    </m:r>
                    <m:d>
                      <m:dPr>
                        <m:ctrlPr>
                          <a:rPr lang="en-US" altLang="zh-CN" sz="2800" i="1">
                            <a:latin typeface="Cambria Math" panose="02040503050406030204" pitchFamily="18" charset="0"/>
                            <a:ea typeface="+mn-ea"/>
                          </a:rPr>
                        </m:ctrlPr>
                      </m:dPr>
                      <m:e>
                        <m:r>
                          <a:rPr lang="en-US" altLang="zh-CN" sz="2800" i="1">
                            <a:latin typeface="Cambria Math" panose="02040503050406030204" pitchFamily="18" charset="0"/>
                            <a:ea typeface="+mn-ea"/>
                          </a:rPr>
                          <m:t>𝑥</m:t>
                        </m:r>
                      </m:e>
                    </m:d>
                    <m:r>
                      <a:rPr lang="en-US" altLang="zh-CN" sz="2800" i="1">
                        <a:latin typeface="Cambria Math" panose="02040503050406030204" pitchFamily="18" charset="0"/>
                        <a:ea typeface="+mn-ea"/>
                      </a:rPr>
                      <m:t>=</m:t>
                    </m:r>
                    <m:f>
                      <m:fPr>
                        <m:ctrlPr>
                          <a:rPr lang="en-US" altLang="zh-CN" sz="2800" i="1">
                            <a:latin typeface="Cambria Math" panose="02040503050406030204" pitchFamily="18" charset="0"/>
                            <a:ea typeface="+mn-ea"/>
                          </a:rPr>
                        </m:ctrlPr>
                      </m:fPr>
                      <m:num>
                        <m:r>
                          <a:rPr lang="en-US" altLang="zh-CN" sz="2800" i="1">
                            <a:latin typeface="Cambria Math" panose="02040503050406030204" pitchFamily="18" charset="0"/>
                            <a:ea typeface="+mn-ea"/>
                          </a:rPr>
                          <m:t>𝑐</m:t>
                        </m:r>
                      </m:num>
                      <m:den>
                        <m:sSup>
                          <m:sSupPr>
                            <m:ctrlPr>
                              <a:rPr lang="en-US" altLang="zh-CN" sz="2800" i="1">
                                <a:latin typeface="Cambria Math" panose="02040503050406030204" pitchFamily="18" charset="0"/>
                                <a:ea typeface="+mn-ea"/>
                              </a:rPr>
                            </m:ctrlPr>
                          </m:sSupPr>
                          <m:e>
                            <m:r>
                              <a:rPr lang="en-US" altLang="zh-CN" sz="2800" i="1">
                                <a:latin typeface="Cambria Math" panose="02040503050406030204" pitchFamily="18" charset="0"/>
                                <a:ea typeface="+mn-ea"/>
                              </a:rPr>
                              <m:t>𝑎</m:t>
                            </m:r>
                          </m:e>
                          <m:sup>
                            <m:r>
                              <a:rPr lang="en-US" altLang="zh-CN" sz="2800" i="1">
                                <a:latin typeface="Cambria Math" panose="02040503050406030204" pitchFamily="18" charset="0"/>
                                <a:ea typeface="+mn-ea"/>
                              </a:rPr>
                              <m:t>2</m:t>
                            </m:r>
                          </m:sup>
                        </m:sSup>
                        <m:r>
                          <a:rPr lang="en-US" altLang="zh-CN" sz="2800" i="1">
                            <a:latin typeface="Cambria Math" panose="02040503050406030204" pitchFamily="18" charset="0"/>
                            <a:ea typeface="+mn-ea"/>
                          </a:rPr>
                          <m:t>−</m:t>
                        </m:r>
                        <m:sSup>
                          <m:sSupPr>
                            <m:ctrlPr>
                              <a:rPr lang="en-US" altLang="zh-CN" sz="2800" i="1">
                                <a:latin typeface="Cambria Math" panose="02040503050406030204" pitchFamily="18" charset="0"/>
                                <a:ea typeface="+mn-ea"/>
                              </a:rPr>
                            </m:ctrlPr>
                          </m:sSupPr>
                          <m:e>
                            <m:r>
                              <a:rPr lang="en-US" altLang="zh-CN" sz="2800" i="1">
                                <a:latin typeface="Cambria Math" panose="02040503050406030204" pitchFamily="18" charset="0"/>
                                <a:ea typeface="+mn-ea"/>
                              </a:rPr>
                              <m:t>𝑏</m:t>
                            </m:r>
                          </m:e>
                          <m:sup>
                            <m:r>
                              <a:rPr lang="en-US" altLang="zh-CN" sz="2800" i="1">
                                <a:latin typeface="Cambria Math" panose="02040503050406030204" pitchFamily="18" charset="0"/>
                                <a:ea typeface="+mn-ea"/>
                              </a:rPr>
                              <m:t>2</m:t>
                            </m:r>
                          </m:sup>
                        </m:sSup>
                      </m:den>
                    </m:f>
                    <m:d>
                      <m:dPr>
                        <m:ctrlPr>
                          <a:rPr lang="en-US" altLang="zh-CN" sz="2800" i="1">
                            <a:latin typeface="Cambria Math" panose="02040503050406030204" pitchFamily="18" charset="0"/>
                            <a:ea typeface="+mn-ea"/>
                          </a:rPr>
                        </m:ctrlPr>
                      </m:dPr>
                      <m:e>
                        <m:f>
                          <m:fPr>
                            <m:ctrlPr>
                              <a:rPr lang="en-US" altLang="zh-CN" sz="2800" i="1">
                                <a:latin typeface="Cambria Math" panose="02040503050406030204" pitchFamily="18" charset="0"/>
                                <a:ea typeface="+mn-ea"/>
                              </a:rPr>
                            </m:ctrlPr>
                          </m:fPr>
                          <m:num>
                            <m:r>
                              <a:rPr lang="en-US" altLang="zh-CN" sz="2800" i="1">
                                <a:latin typeface="Cambria Math" panose="02040503050406030204" pitchFamily="18" charset="0"/>
                                <a:ea typeface="+mn-ea"/>
                              </a:rPr>
                              <m:t>𝑎</m:t>
                            </m:r>
                          </m:num>
                          <m:den>
                            <m:r>
                              <a:rPr lang="en-US" altLang="zh-CN" sz="2800" i="1">
                                <a:latin typeface="Cambria Math" panose="02040503050406030204" pitchFamily="18" charset="0"/>
                                <a:ea typeface="+mn-ea"/>
                              </a:rPr>
                              <m:t>𝑥</m:t>
                            </m:r>
                          </m:den>
                        </m:f>
                        <m:r>
                          <a:rPr lang="en-US" altLang="zh-CN" sz="2800" i="1">
                            <a:latin typeface="Cambria Math" panose="02040503050406030204" pitchFamily="18" charset="0"/>
                            <a:ea typeface="+mn-ea"/>
                          </a:rPr>
                          <m:t>−</m:t>
                        </m:r>
                        <m:r>
                          <a:rPr lang="en-US" altLang="zh-CN" sz="2800" i="1">
                            <a:latin typeface="Cambria Math" panose="02040503050406030204" pitchFamily="18" charset="0"/>
                            <a:ea typeface="+mn-ea"/>
                          </a:rPr>
                          <m:t>𝑏𝑥</m:t>
                        </m:r>
                      </m:e>
                    </m:d>
                  </m:oMath>
                </a14:m>
                <a:r>
                  <a:rPr lang="en-US" altLang="zh-CN" dirty="0" smtClean="0">
                    <a:latin typeface="+mn-ea"/>
                    <a:ea typeface="+mn-ea"/>
                  </a:rPr>
                  <a:t>.</a:t>
                </a:r>
                <a:endParaRPr lang="zh-CN" altLang="en-US" dirty="0">
                  <a:latin typeface="+mn-ea"/>
                  <a:ea typeface="+mn-ea"/>
                </a:endParaRP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4"/>
                <a:stretch>
                  <a:fillRect l="-508" t="-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94093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fade">
                                      <p:cBhvr>
                                        <p:cTn id="4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有时候</a:t>
                </a:r>
                <a:r>
                  <a:rPr lang="zh-CN" altLang="en-US" dirty="0"/>
                  <a:t>一</a:t>
                </a:r>
                <a:r>
                  <a:rPr lang="zh-CN" altLang="en-US" dirty="0" smtClean="0"/>
                  <a:t>个函数需要分情形来表述</a:t>
                </a:r>
                <a:r>
                  <a:rPr lang="en-US" altLang="zh-CN" dirty="0" smtClean="0"/>
                  <a:t>, </a:t>
                </a:r>
                <a:r>
                  <a:rPr lang="zh-CN" altLang="en-US" dirty="0" smtClean="0"/>
                  <a:t>这就是所谓的</a:t>
                </a:r>
                <a:r>
                  <a:rPr lang="zh-CN" altLang="en-US" dirty="0">
                    <a:solidFill>
                      <a:srgbClr val="00B050"/>
                    </a:solidFill>
                  </a:rPr>
                  <a:t>分段</a:t>
                </a:r>
                <a:r>
                  <a:rPr lang="zh-CN" altLang="en-US" dirty="0" smtClean="0">
                    <a:solidFill>
                      <a:srgbClr val="00B050"/>
                    </a:solidFill>
                  </a:rPr>
                  <a:t>函数</a:t>
                </a:r>
                <a:r>
                  <a:rPr lang="en-US" altLang="zh-CN" dirty="0" smtClean="0"/>
                  <a:t>.</a:t>
                </a:r>
              </a:p>
              <a:p>
                <a:pPr marL="342900" indent="-342900">
                  <a:lnSpc>
                    <a:spcPct val="100000"/>
                  </a:lnSpc>
                  <a:buFont typeface="Arial" panose="020B0604020202020204" pitchFamily="34" charset="0"/>
                  <a:buChar char="•"/>
                </a:pPr>
                <a:r>
                  <a:rPr lang="zh-CN" altLang="en-US" dirty="0" smtClean="0">
                    <a:solidFill>
                      <a:srgbClr val="0000FF"/>
                    </a:solidFill>
                  </a:rPr>
                  <a:t>例 </a:t>
                </a:r>
                <a:r>
                  <a:rPr lang="zh-CN" altLang="en-US" dirty="0" smtClean="0"/>
                  <a:t>符号函数 </a:t>
                </a:r>
                <a14:m>
                  <m:oMath xmlns:m="http://schemas.openxmlformats.org/officeDocument/2006/math">
                    <m:r>
                      <m:rPr>
                        <m:sty m:val="p"/>
                      </m:rPr>
                      <a:rPr lang="en-US" altLang="zh-CN" b="0" i="0" smtClean="0">
                        <a:latin typeface="Cambria Math" panose="02040503050406030204" pitchFamily="18" charset="0"/>
                      </a:rPr>
                      <m:t>sgn</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1, </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&gt;0;</m:t>
                              </m:r>
                            </m:e>
                          </m:mr>
                          <m:mr>
                            <m:e>
                              <m:r>
                                <a:rPr lang="en-US" altLang="zh-CN" b="0" i="1" smtClean="0">
                                  <a:latin typeface="Cambria Math" panose="02040503050406030204" pitchFamily="18" charset="0"/>
                                </a:rPr>
                                <m:t>0, </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−1, </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mr>
                        </m:m>
                        <m:r>
                          <a:rPr lang="en-US" altLang="zh-CN" b="0" i="1" smtClean="0">
                            <a:latin typeface="Cambria Math" panose="02040503050406030204" pitchFamily="18" charset="0"/>
                          </a:rPr>
                          <m:t> </m:t>
                        </m:r>
                      </m:e>
                    </m:d>
                  </m:oMath>
                </a14:m>
                <a:endParaRPr lang="en-US" altLang="zh-CN" dirty="0" smtClean="0"/>
              </a:p>
              <a:p>
                <a:pPr marL="342900" indent="-342900">
                  <a:lnSpc>
                    <a:spcPct val="120000"/>
                  </a:lnSpc>
                  <a:buFont typeface="Arial" panose="020B0604020202020204" pitchFamily="34" charset="0"/>
                  <a:buChar char="•"/>
                </a:pPr>
                <a:r>
                  <a:rPr lang="zh-CN" altLang="en-US" dirty="0" smtClean="0">
                    <a:latin typeface="+mn-ea"/>
                    <a:ea typeface="+mn-ea"/>
                  </a:rPr>
                  <a:t>定义域 </a:t>
                </a:r>
                <a14:m>
                  <m:oMath xmlns:m="http://schemas.openxmlformats.org/officeDocument/2006/math">
                    <m:r>
                      <a:rPr lang="en-US" altLang="zh-CN" b="1" i="1" dirty="0">
                        <a:latin typeface="Cambria Math" panose="02040503050406030204" pitchFamily="18" charset="0"/>
                        <a:ea typeface="+mn-ea"/>
                      </a:rPr>
                      <m:t>ℝ</m:t>
                    </m:r>
                    <m:r>
                      <a:rPr lang="en-US" altLang="zh-CN" b="0" i="0" dirty="0" smtClean="0">
                        <a:latin typeface="Cambria Math" panose="02040503050406030204" pitchFamily="18" charset="0"/>
                        <a:ea typeface="+mn-ea"/>
                      </a:rPr>
                      <m:t>=</m:t>
                    </m:r>
                    <m:d>
                      <m:dPr>
                        <m:ctrlPr>
                          <a:rPr lang="en-US" altLang="zh-CN" i="1" dirty="0" smtClean="0">
                            <a:latin typeface="Cambria Math" panose="02040503050406030204" pitchFamily="18" charset="0"/>
                            <a:ea typeface="+mn-ea"/>
                          </a:rPr>
                        </m:ctrlPr>
                      </m:dPr>
                      <m:e>
                        <m:r>
                          <a:rPr lang="en-US" altLang="zh-CN" i="1" dirty="0" smtClean="0">
                            <a:latin typeface="Cambria Math" panose="02040503050406030204" pitchFamily="18" charset="0"/>
                            <a:ea typeface="+mn-ea"/>
                          </a:rPr>
                          <m:t>−∞, +∞</m:t>
                        </m:r>
                      </m:e>
                    </m:d>
                  </m:oMath>
                </a14:m>
                <a:r>
                  <a:rPr lang="en-US" altLang="zh-CN" dirty="0" smtClean="0">
                    <a:latin typeface="+mn-ea"/>
                    <a:ea typeface="+mn-ea"/>
                  </a:rPr>
                  <a:t>, </a:t>
                </a:r>
                <a:r>
                  <a:rPr lang="zh-CN" altLang="en-US" dirty="0" smtClean="0">
                    <a:latin typeface="+mn-ea"/>
                    <a:ea typeface="+mn-ea"/>
                  </a:rPr>
                  <a:t>值域 </a:t>
                </a:r>
                <a14:m>
                  <m:oMath xmlns:m="http://schemas.openxmlformats.org/officeDocument/2006/math">
                    <m:r>
                      <a:rPr lang="en-US" altLang="zh-CN" b="0" i="1" smtClean="0">
                        <a:latin typeface="Cambria Math" panose="02040503050406030204" pitchFamily="18" charset="0"/>
                        <a:ea typeface="+mn-ea"/>
                      </a:rPr>
                      <m:t>{−1, 0, 1}</m:t>
                    </m:r>
                  </m:oMath>
                </a14:m>
                <a:r>
                  <a:rPr lang="en-US" altLang="zh-CN" dirty="0" smtClean="0">
                    <a:latin typeface="+mn-ea"/>
                    <a:ea typeface="+mn-ea"/>
                  </a:rPr>
                  <a:t>.</a:t>
                </a:r>
              </a:p>
              <a:p>
                <a:pPr marL="342900" indent="-342900">
                  <a:lnSpc>
                    <a:spcPct val="100000"/>
                  </a:lnSpc>
                  <a:buFont typeface="Arial" panose="020B0604020202020204" pitchFamily="34" charset="0"/>
                  <a:buChar char="•"/>
                </a:pPr>
                <a:r>
                  <a:rPr lang="zh-CN" altLang="en-US" dirty="0" smtClean="0">
                    <a:solidFill>
                      <a:srgbClr val="0000FF"/>
                    </a:solidFill>
                  </a:rPr>
                  <a:t>例 </a:t>
                </a:r>
                <a:r>
                  <a:rPr lang="zh-CN" altLang="en-US" dirty="0" smtClean="0"/>
                  <a:t>绝对值函数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𝑥</m:t>
                              </m:r>
                              <m:r>
                                <a:rPr lang="en-US" altLang="zh-CN" b="0" i="1" smtClean="0">
                                  <a:latin typeface="Cambria Math" panose="02040503050406030204" pitchFamily="18" charset="0"/>
                                </a:rPr>
                                <m:t>, </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mr>
                        </m:m>
                      </m:e>
                    </m:d>
                  </m:oMath>
                </a14:m>
                <a:endParaRPr lang="en-US" altLang="zh-CN" dirty="0"/>
              </a:p>
              <a:p>
                <a:pPr marL="342900" indent="-342900">
                  <a:lnSpc>
                    <a:spcPct val="120000"/>
                  </a:lnSpc>
                  <a:buFont typeface="Arial" panose="020B0604020202020204" pitchFamily="34" charset="0"/>
                  <a:buChar char="•"/>
                </a:pPr>
                <a:r>
                  <a:rPr lang="zh-CN" altLang="en-US" dirty="0">
                    <a:latin typeface="+mn-ea"/>
                    <a:ea typeface="+mn-ea"/>
                  </a:rPr>
                  <a:t>定义域</a:t>
                </a:r>
                <a:r>
                  <a:rPr lang="zh-CN" altLang="en-US" dirty="0" smtClean="0">
                    <a:latin typeface="+mn-ea"/>
                    <a:ea typeface="+mn-ea"/>
                  </a:rPr>
                  <a:t> </a:t>
                </a:r>
                <a14:m>
                  <m:oMath xmlns:m="http://schemas.openxmlformats.org/officeDocument/2006/math">
                    <m:r>
                      <a:rPr lang="en-US" altLang="zh-CN" b="1" i="1" dirty="0">
                        <a:latin typeface="Cambria Math" panose="02040503050406030204" pitchFamily="18" charset="0"/>
                        <a:ea typeface="+mn-ea"/>
                      </a:rPr>
                      <m:t>ℝ</m:t>
                    </m:r>
                    <m:r>
                      <a:rPr lang="en-US" altLang="zh-CN" dirty="0">
                        <a:latin typeface="Cambria Math" panose="02040503050406030204" pitchFamily="18" charset="0"/>
                        <a:ea typeface="+mn-ea"/>
                      </a:rPr>
                      <m:t>=</m:t>
                    </m:r>
                    <m:d>
                      <m:dPr>
                        <m:ctrlPr>
                          <a:rPr lang="en-US" altLang="zh-CN" i="1" dirty="0">
                            <a:latin typeface="Cambria Math" panose="02040503050406030204" pitchFamily="18" charset="0"/>
                            <a:ea typeface="+mn-ea"/>
                          </a:rPr>
                        </m:ctrlPr>
                      </m:dPr>
                      <m:e>
                        <m:r>
                          <a:rPr lang="en-US" altLang="zh-CN" i="1" dirty="0">
                            <a:latin typeface="Cambria Math" panose="02040503050406030204" pitchFamily="18" charset="0"/>
                            <a:ea typeface="+mn-ea"/>
                          </a:rPr>
                          <m:t>−∞</m:t>
                        </m:r>
                        <m:r>
                          <a:rPr lang="en-US" altLang="zh-CN" i="1" dirty="0" smtClean="0">
                            <a:latin typeface="Cambria Math" panose="02040503050406030204" pitchFamily="18" charset="0"/>
                            <a:ea typeface="+mn-ea"/>
                          </a:rPr>
                          <m:t>, </m:t>
                        </m:r>
                        <m:r>
                          <a:rPr lang="en-US" altLang="zh-CN" i="1" dirty="0">
                            <a:latin typeface="Cambria Math" panose="02040503050406030204" pitchFamily="18" charset="0"/>
                            <a:ea typeface="+mn-ea"/>
                          </a:rPr>
                          <m:t>+∞</m:t>
                        </m:r>
                      </m:e>
                    </m:d>
                  </m:oMath>
                </a14:m>
                <a:r>
                  <a:rPr lang="en-US" altLang="zh-CN" dirty="0" smtClean="0">
                    <a:latin typeface="+mn-ea"/>
                    <a:ea typeface="+mn-ea"/>
                  </a:rPr>
                  <a:t>, </a:t>
                </a:r>
                <a:r>
                  <a:rPr lang="zh-CN" altLang="en-US" dirty="0">
                    <a:latin typeface="+mn-ea"/>
                    <a:ea typeface="+mn-ea"/>
                  </a:rPr>
                  <a:t>值域</a:t>
                </a:r>
                <a:r>
                  <a:rPr lang="zh-CN" altLang="en-US" dirty="0" smtClean="0">
                    <a:latin typeface="+mn-ea"/>
                    <a:ea typeface="+mn-ea"/>
                  </a:rPr>
                  <a:t> </a:t>
                </a:r>
                <a14:m>
                  <m:oMath xmlns:m="http://schemas.openxmlformats.org/officeDocument/2006/math">
                    <m:d>
                      <m:dPr>
                        <m:begChr m:val="["/>
                        <m:ctrlPr>
                          <a:rPr lang="en-US" altLang="zh-CN" b="0" i="1" smtClean="0">
                            <a:latin typeface="Cambria Math" panose="02040503050406030204" pitchFamily="18" charset="0"/>
                            <a:ea typeface="+mn-ea"/>
                          </a:rPr>
                        </m:ctrlPr>
                      </m:dPr>
                      <m:e>
                        <m:r>
                          <a:rPr lang="en-US" altLang="zh-CN" b="0" i="0" smtClean="0">
                            <a:latin typeface="Cambria Math" panose="02040503050406030204" pitchFamily="18" charset="0"/>
                            <a:ea typeface="+mn-ea"/>
                          </a:rPr>
                          <m:t>0</m:t>
                        </m:r>
                        <m:r>
                          <a:rPr lang="en-US" altLang="zh-CN" b="0" i="1" smtClean="0">
                            <a:latin typeface="Cambria Math" panose="02040503050406030204" pitchFamily="18" charset="0"/>
                            <a:ea typeface="+mn-ea"/>
                          </a:rPr>
                          <m:t>, </m:t>
                        </m:r>
                        <m:r>
                          <a:rPr lang="en-US" altLang="zh-CN" b="0" i="0" smtClean="0">
                            <a:latin typeface="Cambria Math" panose="02040503050406030204" pitchFamily="18" charset="0"/>
                            <a:ea typeface="+mn-ea"/>
                          </a:rPr>
                          <m:t>+</m:t>
                        </m:r>
                        <m:r>
                          <a:rPr lang="en-US" altLang="zh-CN" b="0" i="1" smtClean="0">
                            <a:latin typeface="Cambria Math" panose="02040503050406030204" pitchFamily="18" charset="0"/>
                            <a:ea typeface="+mn-ea"/>
                          </a:rPr>
                          <m:t>∞</m:t>
                        </m:r>
                      </m:e>
                    </m:d>
                    <m:r>
                      <a:rPr lang="en-US" altLang="zh-CN" b="0" i="1" smtClean="0">
                        <a:latin typeface="Cambria Math" panose="02040503050406030204" pitchFamily="18" charset="0"/>
                        <a:ea typeface="+mn-ea"/>
                      </a:rPr>
                      <m:t>.</m:t>
                    </m:r>
                  </m:oMath>
                </a14:m>
                <a:endParaRPr lang="en-US" altLang="zh-CN" dirty="0" smtClean="0">
                  <a:latin typeface="+mn-ea"/>
                  <a:ea typeface="+mn-ea"/>
                </a:endParaRPr>
              </a:p>
              <a:p>
                <a:pPr marL="342900" indent="-342900">
                  <a:lnSpc>
                    <a:spcPct val="120000"/>
                  </a:lnSpc>
                  <a:buFont typeface="Arial" panose="020B0604020202020204" pitchFamily="34" charset="0"/>
                  <a:buChar char="•"/>
                </a:pPr>
                <a:r>
                  <a:rPr lang="zh-CN" altLang="en-US" dirty="0" smtClean="0">
                    <a:solidFill>
                      <a:srgbClr val="0000FF"/>
                    </a:solidFill>
                  </a:rPr>
                  <a:t>例 </a:t>
                </a:r>
                <a:r>
                  <a:rPr lang="zh-CN" altLang="en-US" dirty="0" smtClean="0"/>
                  <a:t>取整函数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oMath>
                </a14:m>
                <a:r>
                  <a:rPr lang="zh-CN" altLang="en-US" dirty="0" smtClean="0"/>
                  <a:t>不超过 </a:t>
                </a:r>
                <a14:m>
                  <m:oMath xmlns:m="http://schemas.openxmlformats.org/officeDocument/2006/math">
                    <m:r>
                      <a:rPr lang="en-US" altLang="zh-CN" i="1" dirty="0" smtClean="0">
                        <a:latin typeface="Cambria Math" panose="02040503050406030204" pitchFamily="18" charset="0"/>
                      </a:rPr>
                      <m:t>𝑥</m:t>
                    </m:r>
                  </m:oMath>
                </a14:m>
                <a:r>
                  <a:rPr lang="zh-CN" altLang="en-US" dirty="0" smtClean="0"/>
                  <a:t> 的最大的整数</a:t>
                </a:r>
                <a:r>
                  <a:rPr lang="en-US" altLang="zh-CN" dirty="0" smtClean="0"/>
                  <a:t>.</a:t>
                </a:r>
              </a:p>
              <a:p>
                <a:pPr marL="342900" indent="-342900">
                  <a:lnSpc>
                    <a:spcPct val="120000"/>
                  </a:lnSpc>
                  <a:buFont typeface="Arial" panose="020B0604020202020204" pitchFamily="34" charset="0"/>
                  <a:buChar char="•"/>
                </a:pPr>
                <a:r>
                  <a:rPr lang="zh-CN" altLang="en-US" dirty="0" smtClean="0">
                    <a:latin typeface="+mn-ea"/>
                    <a:ea typeface="+mn-ea"/>
                  </a:rPr>
                  <a:t>定义域 </a:t>
                </a:r>
                <a14:m>
                  <m:oMath xmlns:m="http://schemas.openxmlformats.org/officeDocument/2006/math">
                    <m:r>
                      <a:rPr lang="en-US" altLang="zh-CN" b="1" i="1" dirty="0">
                        <a:latin typeface="Cambria Math" panose="02040503050406030204" pitchFamily="18" charset="0"/>
                        <a:ea typeface="+mn-ea"/>
                      </a:rPr>
                      <m:t>ℝ</m:t>
                    </m:r>
                    <m:r>
                      <a:rPr lang="en-US" altLang="zh-CN" dirty="0">
                        <a:latin typeface="Cambria Math" panose="02040503050406030204" pitchFamily="18" charset="0"/>
                        <a:ea typeface="+mn-ea"/>
                      </a:rPr>
                      <m:t>=</m:t>
                    </m:r>
                    <m:d>
                      <m:dPr>
                        <m:ctrlPr>
                          <a:rPr lang="en-US" altLang="zh-CN" i="1" dirty="0">
                            <a:latin typeface="Cambria Math" panose="02040503050406030204" pitchFamily="18" charset="0"/>
                            <a:ea typeface="+mn-ea"/>
                          </a:rPr>
                        </m:ctrlPr>
                      </m:dPr>
                      <m:e>
                        <m:r>
                          <a:rPr lang="en-US" altLang="zh-CN" i="1" dirty="0">
                            <a:latin typeface="Cambria Math" panose="02040503050406030204" pitchFamily="18" charset="0"/>
                            <a:ea typeface="+mn-ea"/>
                          </a:rPr>
                          <m:t>−∞</m:t>
                        </m:r>
                        <m:r>
                          <a:rPr lang="en-US" altLang="zh-CN" i="1" dirty="0" smtClean="0">
                            <a:latin typeface="Cambria Math" panose="02040503050406030204" pitchFamily="18" charset="0"/>
                            <a:ea typeface="+mn-ea"/>
                          </a:rPr>
                          <m:t>, </m:t>
                        </m:r>
                        <m:r>
                          <a:rPr lang="en-US" altLang="zh-CN" i="1" dirty="0">
                            <a:latin typeface="Cambria Math" panose="02040503050406030204" pitchFamily="18" charset="0"/>
                            <a:ea typeface="+mn-ea"/>
                          </a:rPr>
                          <m:t>+∞</m:t>
                        </m:r>
                      </m:e>
                    </m:d>
                  </m:oMath>
                </a14:m>
                <a:r>
                  <a:rPr lang="en-US" altLang="zh-CN" dirty="0" smtClean="0">
                    <a:latin typeface="+mn-ea"/>
                    <a:ea typeface="+mn-ea"/>
                  </a:rPr>
                  <a:t>, </a:t>
                </a:r>
                <a:r>
                  <a:rPr lang="zh-CN" altLang="en-US" dirty="0">
                    <a:latin typeface="+mn-ea"/>
                    <a:ea typeface="+mn-ea"/>
                  </a:rPr>
                  <a:t>值域</a:t>
                </a:r>
                <a:r>
                  <a:rPr lang="zh-CN" altLang="en-US" dirty="0" smtClean="0">
                    <a:latin typeface="+mn-ea"/>
                    <a:ea typeface="+mn-ea"/>
                  </a:rPr>
                  <a:t> </a:t>
                </a:r>
                <a14:m>
                  <m:oMath xmlns:m="http://schemas.openxmlformats.org/officeDocument/2006/math">
                    <m:r>
                      <a:rPr lang="en-US" altLang="zh-CN" i="1" smtClean="0">
                        <a:latin typeface="Cambria Math" panose="02040503050406030204" pitchFamily="18" charset="0"/>
                        <a:ea typeface="+mn-ea"/>
                      </a:rPr>
                      <m:t>ℤ</m:t>
                    </m:r>
                    <m:r>
                      <a:rPr lang="en-US" altLang="zh-CN" i="1">
                        <a:latin typeface="Cambria Math" panose="02040503050406030204" pitchFamily="18" charset="0"/>
                        <a:ea typeface="+mn-ea"/>
                      </a:rPr>
                      <m:t>.</m:t>
                    </m:r>
                  </m:oMath>
                </a14:m>
                <a:endParaRPr lang="zh-CN" altLang="en-US" dirty="0">
                  <a:latin typeface="+mn-ea"/>
                  <a:ea typeface="+mn-ea"/>
                </a:endParaRP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12"/>
                <a:stretch>
                  <a:fillRect l="-734" t="-233"/>
                </a:stretch>
              </a:blipFill>
            </p:spPr>
            <p:txBody>
              <a:bodyPr/>
              <a:lstStyle/>
              <a:p>
                <a:r>
                  <a:rPr lang="zh-CN" altLang="en-US">
                    <a:noFill/>
                  </a:rPr>
                  <a:t> </a:t>
                </a:r>
              </a:p>
            </p:txBody>
          </p:sp>
        </mc:Fallback>
      </mc:AlternateContent>
      <p:grpSp>
        <p:nvGrpSpPr>
          <p:cNvPr id="7" name="组合 6"/>
          <p:cNvGrpSpPr/>
          <p:nvPr/>
        </p:nvGrpSpPr>
        <p:grpSpPr>
          <a:xfrm>
            <a:off x="8976320" y="1708857"/>
            <a:ext cx="3060285" cy="2800263"/>
            <a:chOff x="9192344" y="1708857"/>
            <a:chExt cx="3060285" cy="2800263"/>
          </a:xfrm>
        </p:grpSpPr>
        <p:cxnSp>
          <p:nvCxnSpPr>
            <p:cNvPr id="8" name="直接箭头连接符 7"/>
            <p:cNvCxnSpPr/>
            <p:nvPr/>
          </p:nvCxnSpPr>
          <p:spPr>
            <a:xfrm>
              <a:off x="9192344" y="3429000"/>
              <a:ext cx="27363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0488488" y="2132856"/>
              <a:ext cx="0" cy="23762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11928648"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1928648" y="3244334"/>
                  <a:ext cx="32398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0075172" y="170885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0075172" y="1708857"/>
                  <a:ext cx="826631"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074969" y="336035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074969" y="3360354"/>
                  <a:ext cx="648072"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35" name="组合 34"/>
          <p:cNvGrpSpPr/>
          <p:nvPr/>
        </p:nvGrpSpPr>
        <p:grpSpPr>
          <a:xfrm>
            <a:off x="9199349" y="2055911"/>
            <a:ext cx="2225243" cy="1373089"/>
            <a:chOff x="9192344" y="2055911"/>
            <a:chExt cx="2225243" cy="1373089"/>
          </a:xfrm>
        </p:grpSpPr>
        <p:cxnSp>
          <p:nvCxnSpPr>
            <p:cNvPr id="26" name="直接连接符 25"/>
            <p:cNvCxnSpPr/>
            <p:nvPr/>
          </p:nvCxnSpPr>
          <p:spPr>
            <a:xfrm flipH="1" flipV="1">
              <a:off x="9192344" y="2348880"/>
              <a:ext cx="1080119" cy="1080120"/>
            </a:xfrm>
            <a:prstGeom prst="line">
              <a:avLst/>
            </a:prstGeom>
            <a:ln w="190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9" name="直接连接符 28"/>
            <p:cNvCxnSpPr/>
            <p:nvPr/>
          </p:nvCxnSpPr>
          <p:spPr>
            <a:xfrm flipH="1">
              <a:off x="10270503" y="2347903"/>
              <a:ext cx="1080000" cy="1080000"/>
            </a:xfrm>
            <a:prstGeom prst="line">
              <a:avLst/>
            </a:prstGeom>
            <a:ln w="19050">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10409475" y="2055911"/>
                  <a:ext cx="10081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10409475" y="2055911"/>
                  <a:ext cx="1008112" cy="369332"/>
                </a:xfrm>
                <a:prstGeom prst="rect">
                  <a:avLst/>
                </a:prstGeom>
                <a:blipFill>
                  <a:blip r:embed="rId7"/>
                  <a:stretch>
                    <a:fillRect b="-15000"/>
                  </a:stretch>
                </a:blipFill>
              </p:spPr>
              <p:txBody>
                <a:bodyPr/>
                <a:lstStyle/>
                <a:p>
                  <a:r>
                    <a:rPr lang="zh-CN" altLang="en-US">
                      <a:noFill/>
                    </a:rPr>
                    <a:t> </a:t>
                  </a:r>
                </a:p>
              </p:txBody>
            </p:sp>
          </mc:Fallback>
        </mc:AlternateContent>
      </p:grpSp>
      <p:grpSp>
        <p:nvGrpSpPr>
          <p:cNvPr id="37" name="组合 36"/>
          <p:cNvGrpSpPr/>
          <p:nvPr/>
        </p:nvGrpSpPr>
        <p:grpSpPr>
          <a:xfrm>
            <a:off x="8941878" y="2483947"/>
            <a:ext cx="3058778" cy="1649893"/>
            <a:chOff x="5375920" y="593449"/>
            <a:chExt cx="3058778" cy="1649893"/>
          </a:xfrm>
        </p:grpSpPr>
        <p:grpSp>
          <p:nvGrpSpPr>
            <p:cNvPr id="24" name="组合 23"/>
            <p:cNvGrpSpPr/>
            <p:nvPr/>
          </p:nvGrpSpPr>
          <p:grpSpPr>
            <a:xfrm>
              <a:off x="5375920" y="794264"/>
              <a:ext cx="2660994" cy="1449078"/>
              <a:chOff x="8941966" y="2680160"/>
              <a:chExt cx="2660994" cy="1449078"/>
            </a:xfrm>
          </p:grpSpPr>
          <p:grpSp>
            <p:nvGrpSpPr>
              <p:cNvPr id="21" name="组合 20"/>
              <p:cNvGrpSpPr/>
              <p:nvPr/>
            </p:nvGrpSpPr>
            <p:grpSpPr>
              <a:xfrm>
                <a:off x="8941966" y="2869448"/>
                <a:ext cx="2660994" cy="1110296"/>
                <a:chOff x="8941967" y="2872709"/>
                <a:chExt cx="2660994" cy="1110296"/>
              </a:xfrm>
            </p:grpSpPr>
            <p:cxnSp>
              <p:nvCxnSpPr>
                <p:cNvPr id="14" name="直接连接符 13"/>
                <p:cNvCxnSpPr/>
                <p:nvPr/>
              </p:nvCxnSpPr>
              <p:spPr>
                <a:xfrm>
                  <a:off x="10306817" y="2906168"/>
                  <a:ext cx="1296144"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5" name="直接连接符 14"/>
                <p:cNvCxnSpPr/>
                <p:nvPr/>
              </p:nvCxnSpPr>
              <p:spPr>
                <a:xfrm>
                  <a:off x="8941967" y="3943045"/>
                  <a:ext cx="1296144"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sp>
              <p:nvSpPr>
                <p:cNvPr id="16" name="椭圆 15"/>
                <p:cNvSpPr/>
                <p:nvPr/>
              </p:nvSpPr>
              <p:spPr>
                <a:xfrm>
                  <a:off x="10233445" y="2872709"/>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239588" y="3909633"/>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0233445" y="3384265"/>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2" name="文本框 21"/>
                  <p:cNvSpPr txBox="1"/>
                  <p:nvPr/>
                </p:nvSpPr>
                <p:spPr>
                  <a:xfrm>
                    <a:off x="9805065" y="2680160"/>
                    <a:ext cx="4207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9805065" y="2680160"/>
                    <a:ext cx="420742"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0270130" y="3759906"/>
                    <a:ext cx="5585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m:t>
                          </m:r>
                          <m:r>
                            <a:rPr lang="en-US" altLang="zh-CN" i="1" dirty="0"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0270130" y="3759906"/>
                    <a:ext cx="558589"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文本框 35"/>
                <p:cNvSpPr txBox="1"/>
                <p:nvPr/>
              </p:nvSpPr>
              <p:spPr>
                <a:xfrm>
                  <a:off x="7102605" y="593449"/>
                  <a:ext cx="13320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m:rPr>
                            <m:sty m:val="p"/>
                          </m:rPr>
                          <a:rPr lang="en-US" altLang="zh-CN" b="0" i="0" smtClean="0">
                            <a:solidFill>
                              <a:srgbClr val="C00000"/>
                            </a:solidFill>
                            <a:latin typeface="Cambria Math" panose="02040503050406030204" pitchFamily="18" charset="0"/>
                          </a:rPr>
                          <m:t>sgn</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7102605" y="593449"/>
                  <a:ext cx="1332093" cy="369332"/>
                </a:xfrm>
                <a:prstGeom prst="rect">
                  <a:avLst/>
                </a:prstGeom>
                <a:blipFill>
                  <a:blip r:embed="rId10"/>
                  <a:stretch>
                    <a:fillRect b="-14754"/>
                  </a:stretch>
                </a:blipFill>
              </p:spPr>
              <p:txBody>
                <a:bodyPr/>
                <a:lstStyle/>
                <a:p>
                  <a:r>
                    <a:rPr lang="zh-CN" altLang="en-US">
                      <a:noFill/>
                    </a:rPr>
                    <a:t> </a:t>
                  </a:r>
                </a:p>
              </p:txBody>
            </p:sp>
          </mc:Fallback>
        </mc:AlternateContent>
      </p:grpSp>
      <p:grpSp>
        <p:nvGrpSpPr>
          <p:cNvPr id="65" name="组合 64"/>
          <p:cNvGrpSpPr/>
          <p:nvPr/>
        </p:nvGrpSpPr>
        <p:grpSpPr>
          <a:xfrm>
            <a:off x="8662704" y="1988840"/>
            <a:ext cx="3409960" cy="2862118"/>
            <a:chOff x="8662704" y="1988840"/>
            <a:chExt cx="3409960" cy="2862118"/>
          </a:xfrm>
        </p:grpSpPr>
        <p:grpSp>
          <p:nvGrpSpPr>
            <p:cNvPr id="63" name="组合 62"/>
            <p:cNvGrpSpPr/>
            <p:nvPr/>
          </p:nvGrpSpPr>
          <p:grpSpPr>
            <a:xfrm>
              <a:off x="8662704" y="2348880"/>
              <a:ext cx="3215529" cy="2502078"/>
              <a:chOff x="6163506" y="1229853"/>
              <a:chExt cx="3215529" cy="2502078"/>
            </a:xfrm>
          </p:grpSpPr>
          <p:grpSp>
            <p:nvGrpSpPr>
              <p:cNvPr id="42" name="组合 41"/>
              <p:cNvGrpSpPr/>
              <p:nvPr/>
            </p:nvGrpSpPr>
            <p:grpSpPr>
              <a:xfrm>
                <a:off x="7734411" y="2267441"/>
                <a:ext cx="597657" cy="75056"/>
                <a:chOff x="7731955" y="2253842"/>
                <a:chExt cx="597657" cy="75056"/>
              </a:xfrm>
            </p:grpSpPr>
            <p:sp>
              <p:nvSpPr>
                <p:cNvPr id="38" name="椭圆 37"/>
                <p:cNvSpPr/>
                <p:nvPr/>
              </p:nvSpPr>
              <p:spPr>
                <a:xfrm>
                  <a:off x="7731955" y="2253842"/>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256240" y="2255526"/>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7768641" y="2290528"/>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43" name="组合 42"/>
              <p:cNvGrpSpPr/>
              <p:nvPr/>
            </p:nvGrpSpPr>
            <p:grpSpPr>
              <a:xfrm>
                <a:off x="8255729" y="1751689"/>
                <a:ext cx="597657" cy="75056"/>
                <a:chOff x="7731444" y="2213219"/>
                <a:chExt cx="597657" cy="75056"/>
              </a:xfrm>
            </p:grpSpPr>
            <p:sp>
              <p:nvSpPr>
                <p:cNvPr id="44" name="椭圆 43"/>
                <p:cNvSpPr/>
                <p:nvPr/>
              </p:nvSpPr>
              <p:spPr>
                <a:xfrm>
                  <a:off x="7731444" y="2213219"/>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255729" y="2214903"/>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a:off x="7768130" y="2249905"/>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47" name="组合 46"/>
              <p:cNvGrpSpPr/>
              <p:nvPr/>
            </p:nvGrpSpPr>
            <p:grpSpPr>
              <a:xfrm>
                <a:off x="8781378" y="1229853"/>
                <a:ext cx="597657" cy="75056"/>
                <a:chOff x="7732808" y="2135923"/>
                <a:chExt cx="597657" cy="75056"/>
              </a:xfrm>
            </p:grpSpPr>
            <p:sp>
              <p:nvSpPr>
                <p:cNvPr id="48" name="椭圆 47"/>
                <p:cNvSpPr/>
                <p:nvPr/>
              </p:nvSpPr>
              <p:spPr>
                <a:xfrm>
                  <a:off x="7732808" y="2135923"/>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257093" y="2137607"/>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7769494" y="2172609"/>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51" name="组合 50"/>
              <p:cNvGrpSpPr/>
              <p:nvPr/>
            </p:nvGrpSpPr>
            <p:grpSpPr>
              <a:xfrm>
                <a:off x="7216201" y="2789391"/>
                <a:ext cx="597657" cy="75056"/>
                <a:chOff x="7731955" y="2303819"/>
                <a:chExt cx="597657" cy="75056"/>
              </a:xfrm>
            </p:grpSpPr>
            <p:sp>
              <p:nvSpPr>
                <p:cNvPr id="52" name="椭圆 51"/>
                <p:cNvSpPr/>
                <p:nvPr/>
              </p:nvSpPr>
              <p:spPr>
                <a:xfrm>
                  <a:off x="7731955" y="2303819"/>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256240" y="2305503"/>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a:off x="7768641" y="2340505"/>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55" name="组合 54"/>
              <p:cNvGrpSpPr/>
              <p:nvPr/>
            </p:nvGrpSpPr>
            <p:grpSpPr>
              <a:xfrm>
                <a:off x="6691916" y="3318085"/>
                <a:ext cx="597657" cy="75056"/>
                <a:chOff x="7731955" y="2415861"/>
                <a:chExt cx="597657" cy="75056"/>
              </a:xfrm>
            </p:grpSpPr>
            <p:sp>
              <p:nvSpPr>
                <p:cNvPr id="56" name="椭圆 55"/>
                <p:cNvSpPr/>
                <p:nvPr/>
              </p:nvSpPr>
              <p:spPr>
                <a:xfrm>
                  <a:off x="7731955" y="2415861"/>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256240" y="2417545"/>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7768641" y="2452547"/>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59" name="组合 58"/>
              <p:cNvGrpSpPr/>
              <p:nvPr/>
            </p:nvGrpSpPr>
            <p:grpSpPr>
              <a:xfrm>
                <a:off x="6163506" y="3656875"/>
                <a:ext cx="597657" cy="75056"/>
                <a:chOff x="7731955" y="2253842"/>
                <a:chExt cx="597657" cy="75056"/>
              </a:xfrm>
            </p:grpSpPr>
            <p:sp>
              <p:nvSpPr>
                <p:cNvPr id="60" name="椭圆 59"/>
                <p:cNvSpPr/>
                <p:nvPr/>
              </p:nvSpPr>
              <p:spPr>
                <a:xfrm>
                  <a:off x="7731955" y="2253842"/>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8256240" y="2255526"/>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7768641" y="2290528"/>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mc:AlternateContent xmlns:mc="http://schemas.openxmlformats.org/markup-compatibility/2006" xmlns:a14="http://schemas.microsoft.com/office/drawing/2010/main">
          <mc:Choice Requires="a14">
            <p:sp>
              <p:nvSpPr>
                <p:cNvPr id="64" name="文本框 63"/>
                <p:cNvSpPr txBox="1"/>
                <p:nvPr/>
              </p:nvSpPr>
              <p:spPr>
                <a:xfrm>
                  <a:off x="11036698" y="1988840"/>
                  <a:ext cx="10359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64" name="文本框 63"/>
                <p:cNvSpPr txBox="1">
                  <a:spLocks noRot="1" noChangeAspect="1" noMove="1" noResize="1" noEditPoints="1" noAdjustHandles="1" noChangeArrowheads="1" noChangeShapeType="1" noTextEdit="1"/>
                </p:cNvSpPr>
                <p:nvPr/>
              </p:nvSpPr>
              <p:spPr>
                <a:xfrm>
                  <a:off x="11036698" y="1988840"/>
                  <a:ext cx="1035966" cy="369332"/>
                </a:xfrm>
                <a:prstGeom prst="rect">
                  <a:avLst/>
                </a:prstGeom>
                <a:blipFill>
                  <a:blip r:embed="rId11"/>
                  <a:stretch>
                    <a:fillRect b="-1639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7898734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fade">
                                      <p:cBhvr>
                                        <p:cTn id="29" dur="500"/>
                                        <p:tgtEl>
                                          <p:spTgt spid="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3" end="3"/>
                                            </p:txEl>
                                          </p:spTgt>
                                        </p:tgtEl>
                                        <p:attrNameLst>
                                          <p:attrName>style.visibility</p:attrName>
                                        </p:attrNameLst>
                                      </p:cBhvr>
                                      <p:to>
                                        <p:strVal val="visible"/>
                                      </p:to>
                                    </p:set>
                                    <p:animEffect transition="in" filter="fade">
                                      <p:cBhvr>
                                        <p:cTn id="34" dur="500"/>
                                        <p:tgtEl>
                                          <p:spTgt spid="2">
                                            <p:txEl>
                                              <p:pRg st="3" end="3"/>
                                            </p:txEl>
                                          </p:spTgt>
                                        </p:tgtEl>
                                      </p:cBhvr>
                                    </p:animEffect>
                                  </p:childTnLst>
                                </p:cTn>
                              </p:par>
                            </p:childTnLst>
                          </p:cTn>
                        </p:par>
                        <p:par>
                          <p:cTn id="35" fill="hold">
                            <p:stCondLst>
                              <p:cond delay="500"/>
                            </p:stCondLst>
                            <p:childTnLst>
                              <p:par>
                                <p:cTn id="36" presetID="1" presetClass="exit" presetSubtype="0" fill="hold" nodeType="afterEffect">
                                  <p:stCondLst>
                                    <p:cond delay="0"/>
                                  </p:stCondLst>
                                  <p:childTnLst>
                                    <p:set>
                                      <p:cBhvr>
                                        <p:cTn id="37" dur="1" fill="hold">
                                          <p:stCondLst>
                                            <p:cond delay="0"/>
                                          </p:stCondLst>
                                        </p:cTn>
                                        <p:tgtEl>
                                          <p:spTgt spid="37"/>
                                        </p:tgtEl>
                                        <p:attrNameLst>
                                          <p:attrName>style.visibility</p:attrName>
                                        </p:attrNameLst>
                                      </p:cBhvr>
                                      <p:to>
                                        <p:strVal val="hidden"/>
                                      </p:to>
                                    </p:set>
                                  </p:childTnLst>
                                </p:cTn>
                              </p:par>
                              <p:par>
                                <p:cTn id="38" presetID="42"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anim calcmode="lin" valueType="num">
                                      <p:cBhvr>
                                        <p:cTn id="41" dur="1000" fill="hold"/>
                                        <p:tgtEl>
                                          <p:spTgt spid="35"/>
                                        </p:tgtEl>
                                        <p:attrNameLst>
                                          <p:attrName>ppt_x</p:attrName>
                                        </p:attrNameLst>
                                      </p:cBhvr>
                                      <p:tavLst>
                                        <p:tav tm="0">
                                          <p:val>
                                            <p:strVal val="#ppt_x"/>
                                          </p:val>
                                        </p:tav>
                                        <p:tav tm="100000">
                                          <p:val>
                                            <p:strVal val="#ppt_x"/>
                                          </p:val>
                                        </p:tav>
                                      </p:tavLst>
                                    </p:anim>
                                    <p:anim calcmode="lin" valueType="num">
                                      <p:cBhvr>
                                        <p:cTn id="4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Effect transition="in" filter="fade">
                                      <p:cBhvr>
                                        <p:cTn id="47" dur="500"/>
                                        <p:tgtEl>
                                          <p:spTgt spid="2">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fade">
                                      <p:cBhvr>
                                        <p:cTn id="52" dur="500"/>
                                        <p:tgtEl>
                                          <p:spTgt spid="2">
                                            <p:txEl>
                                              <p:pRg st="5" end="5"/>
                                            </p:txEl>
                                          </p:spTgt>
                                        </p:tgtEl>
                                      </p:cBhvr>
                                    </p:animEffect>
                                  </p:childTnLst>
                                </p:cTn>
                              </p:par>
                            </p:childTnLst>
                          </p:cTn>
                        </p:par>
                        <p:par>
                          <p:cTn id="53" fill="hold">
                            <p:stCondLst>
                              <p:cond delay="500"/>
                            </p:stCondLst>
                            <p:childTnLst>
                              <p:par>
                                <p:cTn id="54" presetID="1" presetClass="exit" presetSubtype="0" fill="hold" nodeType="after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42" presetClass="entr" presetSubtype="0"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1000"/>
                                        <p:tgtEl>
                                          <p:spTgt spid="65"/>
                                        </p:tgtEl>
                                      </p:cBhvr>
                                    </p:animEffect>
                                    <p:anim calcmode="lin" valueType="num">
                                      <p:cBhvr>
                                        <p:cTn id="59" dur="1000" fill="hold"/>
                                        <p:tgtEl>
                                          <p:spTgt spid="65"/>
                                        </p:tgtEl>
                                        <p:attrNameLst>
                                          <p:attrName>ppt_x</p:attrName>
                                        </p:attrNameLst>
                                      </p:cBhvr>
                                      <p:tavLst>
                                        <p:tav tm="0">
                                          <p:val>
                                            <p:strVal val="#ppt_x"/>
                                          </p:val>
                                        </p:tav>
                                        <p:tav tm="100000">
                                          <p:val>
                                            <p:strVal val="#ppt_x"/>
                                          </p:val>
                                        </p:tav>
                                      </p:tavLst>
                                    </p:anim>
                                    <p:anim calcmode="lin" valueType="num">
                                      <p:cBhvr>
                                        <p:cTn id="6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
                                            <p:txEl>
                                              <p:pRg st="6" end="6"/>
                                            </p:txEl>
                                          </p:spTgt>
                                        </p:tgtEl>
                                        <p:attrNameLst>
                                          <p:attrName>style.visibility</p:attrName>
                                        </p:attrNameLst>
                                      </p:cBhvr>
                                      <p:to>
                                        <p:strVal val="visible"/>
                                      </p:to>
                                    </p:set>
                                    <p:animEffect transition="in" filter="fade">
                                      <p:cBhvr>
                                        <p:cTn id="6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normAutofit fontScale="92500"/>
              </a:bodyPr>
              <a:lstStyle/>
              <a:p>
                <a:pPr marL="342900" indent="-342900">
                  <a:lnSpc>
                    <a:spcPct val="120000"/>
                  </a:lnSpc>
                  <a:buFont typeface="Arial" panose="020B0604020202020204" pitchFamily="34" charset="0"/>
                  <a:buChar char="•"/>
                </a:pPr>
                <a:r>
                  <a:rPr lang="zh-CN" altLang="en-US" dirty="0" smtClean="0"/>
                  <a:t>分段函数只是一种简便称呼</a:t>
                </a:r>
                <a:r>
                  <a:rPr lang="en-US" altLang="zh-CN" dirty="0" smtClean="0"/>
                  <a:t>, </a:t>
                </a:r>
                <a:r>
                  <a:rPr lang="zh-CN" altLang="en-US" dirty="0" smtClean="0"/>
                  <a:t>并不是严格的数学概念</a:t>
                </a:r>
                <a:r>
                  <a:rPr lang="en-US" altLang="zh-CN" dirty="0" smtClean="0"/>
                  <a:t>. </a:t>
                </a:r>
              </a:p>
              <a:p>
                <a:pPr marL="342900" indent="-342900">
                  <a:lnSpc>
                    <a:spcPct val="100000"/>
                  </a:lnSpc>
                  <a:buFont typeface="Arial" panose="020B0604020202020204" pitchFamily="34" charset="0"/>
                  <a:buChar char="•"/>
                </a:pPr>
                <a:r>
                  <a:rPr lang="zh-CN" altLang="en-US" dirty="0" smtClean="0">
                    <a:solidFill>
                      <a:srgbClr val="0000FF"/>
                    </a:solidFill>
                  </a:rPr>
                  <a:t>例 </a:t>
                </a:r>
                <a14:m>
                  <m:oMath xmlns:m="http://schemas.openxmlformats.org/officeDocument/2006/math">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2</m:t>
                              </m:r>
                              <m:r>
                                <a:rPr lang="en-US" altLang="zh-CN" i="1" smtClean="0">
                                  <a:latin typeface="Cambria Math" panose="02040503050406030204" pitchFamily="18" charset="0"/>
                                </a:rPr>
                                <m:t>, </m:t>
                              </m:r>
                            </m:e>
                            <m:e>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0;</m:t>
                              </m:r>
                            </m:e>
                          </m:mr>
                          <m:mr>
                            <m:e>
                              <m:r>
                                <a:rPr lang="en-US" altLang="zh-CN" b="0" i="1" smtClean="0">
                                  <a:latin typeface="Cambria Math" panose="02040503050406030204" pitchFamily="18" charset="0"/>
                                </a:rPr>
                                <m:t>3</m:t>
                              </m:r>
                              <m:r>
                                <a:rPr lang="en-US" altLang="zh-CN" i="1" smtClean="0">
                                  <a:latin typeface="Cambria Math" panose="02040503050406030204" pitchFamily="18" charset="0"/>
                                </a:rPr>
                                <m:t>, </m:t>
                              </m:r>
                            </m:e>
                            <m:e>
                              <m:r>
                                <a:rPr lang="en-US" altLang="zh-CN" i="1">
                                  <a:latin typeface="Cambria Math" panose="02040503050406030204" pitchFamily="18" charset="0"/>
                                </a:rPr>
                                <m:t>𝑥</m:t>
                              </m:r>
                              <m:r>
                                <a:rPr lang="en-US" altLang="zh-CN" i="1">
                                  <a:latin typeface="Cambria Math" panose="02040503050406030204" pitchFamily="18" charset="0"/>
                                </a:rPr>
                                <m:t>=1;</m:t>
                              </m:r>
                            </m:e>
                          </m:mr>
                          <m:mr>
                            <m:e>
                              <m:r>
                                <a:rPr lang="en-US" altLang="zh-CN" b="0" i="1" smtClean="0">
                                  <a:latin typeface="Cambria Math" panose="02040503050406030204" pitchFamily="18" charset="0"/>
                                </a:rPr>
                                <m:t>5</m:t>
                              </m:r>
                              <m:r>
                                <a:rPr lang="en-US" altLang="zh-CN" i="1" smtClean="0">
                                  <a:latin typeface="Cambria Math" panose="02040503050406030204" pitchFamily="18" charset="0"/>
                                </a:rPr>
                                <m:t>, </m:t>
                              </m:r>
                            </m:e>
                            <m:e>
                              <m:r>
                                <a:rPr lang="en-US" altLang="zh-CN" i="1">
                                  <a:latin typeface="Cambria Math" panose="02040503050406030204" pitchFamily="18" charset="0"/>
                                </a:rPr>
                                <m:t>𝑥</m:t>
                              </m:r>
                              <m:r>
                                <a:rPr lang="en-US" altLang="zh-CN" b="0" i="1" smtClean="0">
                                  <a:latin typeface="Cambria Math" panose="02040503050406030204" pitchFamily="18" charset="0"/>
                                </a:rPr>
                                <m:t>=2</m:t>
                              </m:r>
                            </m:e>
                          </m:mr>
                        </m:m>
                      </m:e>
                    </m:d>
                  </m:oMath>
                </a14:m>
                <a:r>
                  <a:rPr lang="en-US" altLang="zh-CN" dirty="0" smtClean="0"/>
                  <a:t> </a:t>
                </a:r>
                <a:r>
                  <a:rPr lang="zh-CN" altLang="en-US" dirty="0" smtClean="0"/>
                  <a:t>也是一种分段函数</a:t>
                </a:r>
                <a:r>
                  <a:rPr lang="en-US" altLang="zh-CN" dirty="0" smtClean="0"/>
                  <a:t>. </a:t>
                </a:r>
              </a:p>
              <a:p>
                <a:pPr marL="342900" indent="-342900">
                  <a:lnSpc>
                    <a:spcPct val="120000"/>
                  </a:lnSpc>
                  <a:buFont typeface="Arial" panose="020B0604020202020204" pitchFamily="34" charset="0"/>
                  <a:buChar char="•"/>
                </a:pPr>
                <a:r>
                  <a:rPr lang="zh-CN" altLang="en-US" dirty="0"/>
                  <a:t>定义域</a:t>
                </a:r>
                <a:r>
                  <a:rPr lang="zh-CN" altLang="en-US" dirty="0" smtClean="0"/>
                  <a:t> </a:t>
                </a:r>
                <a14:m>
                  <m:oMath xmlns:m="http://schemas.openxmlformats.org/officeDocument/2006/math">
                    <m:r>
                      <a:rPr lang="en-US" altLang="zh-CN" b="0" i="0" dirty="0" smtClean="0">
                        <a:latin typeface="Cambria Math" panose="02040503050406030204" pitchFamily="18" charset="0"/>
                      </a:rPr>
                      <m:t>{0</m:t>
                    </m:r>
                    <m:r>
                      <a:rPr lang="en-US" altLang="zh-CN" b="0" i="1" dirty="0" smtClean="0">
                        <a:latin typeface="Cambria Math" panose="02040503050406030204" pitchFamily="18" charset="0"/>
                      </a:rPr>
                      <m:t>, </m:t>
                    </m:r>
                    <m:r>
                      <a:rPr lang="en-US" altLang="zh-CN" b="0" i="0" dirty="0" smtClean="0">
                        <a:latin typeface="Cambria Math" panose="02040503050406030204" pitchFamily="18" charset="0"/>
                      </a:rPr>
                      <m:t>1</m:t>
                    </m:r>
                    <m:r>
                      <a:rPr lang="en-US" altLang="zh-CN" b="0" i="1" dirty="0" smtClean="0">
                        <a:latin typeface="Cambria Math" panose="02040503050406030204" pitchFamily="18" charset="0"/>
                      </a:rPr>
                      <m:t>, </m:t>
                    </m:r>
                    <m:r>
                      <a:rPr lang="en-US" altLang="zh-CN" b="0" i="0" dirty="0" smtClean="0">
                        <a:latin typeface="Cambria Math" panose="02040503050406030204" pitchFamily="18" charset="0"/>
                      </a:rPr>
                      <m:t>2}</m:t>
                    </m:r>
                  </m:oMath>
                </a14:m>
                <a:r>
                  <a:rPr lang="en-US" altLang="zh-CN" dirty="0" smtClean="0"/>
                  <a:t>, </a:t>
                </a:r>
                <a:r>
                  <a:rPr lang="zh-CN" altLang="en-US" dirty="0"/>
                  <a:t>值域</a:t>
                </a:r>
                <a:r>
                  <a:rPr lang="zh-CN" altLang="en-US" dirty="0" smtClean="0"/>
                  <a:t> </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2, 3, 5</m:t>
                    </m:r>
                    <m:r>
                      <a:rPr lang="en-US" altLang="zh-CN" i="1">
                        <a:latin typeface="Cambria Math" panose="02040503050406030204" pitchFamily="18" charset="0"/>
                      </a:rPr>
                      <m:t>}</m:t>
                    </m:r>
                  </m:oMath>
                </a14:m>
                <a:r>
                  <a:rPr lang="en-US" altLang="zh-CN" dirty="0" smtClean="0"/>
                  <a:t>.</a:t>
                </a:r>
              </a:p>
              <a:p>
                <a:pPr marL="342900" indent="-342900">
                  <a:lnSpc>
                    <a:spcPct val="120000"/>
                  </a:lnSpc>
                  <a:buFont typeface="Arial" panose="020B0604020202020204" pitchFamily="34" charset="0"/>
                  <a:buChar char="•"/>
                </a:pPr>
                <a:r>
                  <a:rPr lang="zh-CN" altLang="en-US" dirty="0" smtClean="0"/>
                  <a:t>我们也可以把它写成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 1, 2}</m:t>
                    </m:r>
                  </m:oMath>
                </a14:m>
                <a:r>
                  <a:rPr lang="en-US" altLang="zh-CN" dirty="0" smtClean="0"/>
                  <a:t>.</a:t>
                </a:r>
                <a:endParaRPr lang="en-US" altLang="zh-CN" dirty="0"/>
              </a:p>
              <a:p>
                <a:pPr marL="342900" indent="-342900">
                  <a:lnSpc>
                    <a:spcPct val="120000"/>
                  </a:lnSpc>
                  <a:buFont typeface="Arial" panose="020B0604020202020204" pitchFamily="34" charset="0"/>
                  <a:buChar char="•"/>
                </a:pPr>
                <a:r>
                  <a:rPr lang="zh-CN" altLang="en-US" dirty="0">
                    <a:solidFill>
                      <a:srgbClr val="00B050"/>
                    </a:solidFill>
                  </a:rPr>
                  <a:t>隐函数</a:t>
                </a:r>
                <a:endParaRPr lang="en-US" altLang="zh-CN" dirty="0"/>
              </a:p>
              <a:p>
                <a:pPr marL="342900" indent="-342900">
                  <a:lnSpc>
                    <a:spcPct val="120000"/>
                  </a:lnSpc>
                  <a:buFont typeface="Arial" panose="020B0604020202020204" pitchFamily="34" charset="0"/>
                  <a:buChar char="•"/>
                </a:pPr>
                <a:r>
                  <a:rPr lang="zh-CN" altLang="en-US" dirty="0"/>
                  <a:t>有些情形下</a:t>
                </a:r>
                <a:r>
                  <a:rPr lang="en-US" altLang="zh-CN" dirty="0"/>
                  <a:t>, </a:t>
                </a:r>
                <a:r>
                  <a:rPr lang="zh-CN" altLang="en-US" dirty="0"/>
                  <a:t>函数不是简单地写成</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 这种</a:t>
                </a:r>
                <a:r>
                  <a:rPr lang="zh-CN" altLang="en-US" dirty="0"/>
                  <a:t>形式</a:t>
                </a:r>
                <a:r>
                  <a:rPr lang="en-US" altLang="zh-CN" dirty="0"/>
                  <a:t>, </a:t>
                </a:r>
                <a:r>
                  <a:rPr lang="zh-CN" altLang="en-US" dirty="0"/>
                  <a:t>而是通过一个方程</a:t>
                </a:r>
                <a:r>
                  <a:rPr lang="zh-CN" altLang="en-US" dirty="0" smtClean="0"/>
                  <a:t>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𝑦</m:t>
                        </m:r>
                      </m:e>
                    </m:d>
                    <m:r>
                      <a:rPr lang="en-US" altLang="zh-CN" i="1">
                        <a:latin typeface="Cambria Math" panose="02040503050406030204" pitchFamily="18" charset="0"/>
                      </a:rPr>
                      <m:t>=0</m:t>
                    </m:r>
                  </m:oMath>
                </a14:m>
                <a:r>
                  <a:rPr lang="zh-CN" altLang="en-US" dirty="0" smtClean="0"/>
                  <a:t> </a:t>
                </a:r>
                <a:r>
                  <a:rPr lang="zh-CN" altLang="en-US" dirty="0"/>
                  <a:t>来解出每一个</a:t>
                </a:r>
                <a:r>
                  <a:rPr lang="zh-CN" altLang="en-US" dirty="0" smtClean="0"/>
                  <a:t> </a:t>
                </a:r>
                <a14:m>
                  <m:oMath xmlns:m="http://schemas.openxmlformats.org/officeDocument/2006/math">
                    <m:r>
                      <a:rPr lang="en-US" altLang="zh-CN" i="1">
                        <a:latin typeface="Cambria Math" panose="02040503050406030204" pitchFamily="18" charset="0"/>
                      </a:rPr>
                      <m:t>𝑥</m:t>
                    </m:r>
                  </m:oMath>
                </a14:m>
                <a:r>
                  <a:rPr lang="zh-CN" altLang="en-US" dirty="0" smtClean="0"/>
                  <a:t> </a:t>
                </a:r>
                <a:r>
                  <a:rPr lang="zh-CN" altLang="en-US" dirty="0"/>
                  <a:t>对应的</a:t>
                </a:r>
                <a:r>
                  <a:rPr lang="zh-CN" altLang="en-US" dirty="0" smtClean="0"/>
                  <a:t> </a:t>
                </a:r>
                <a14:m>
                  <m:oMath xmlns:m="http://schemas.openxmlformats.org/officeDocument/2006/math">
                    <m:r>
                      <a:rPr lang="en-US" altLang="zh-CN" i="1">
                        <a:latin typeface="Cambria Math" panose="02040503050406030204" pitchFamily="18" charset="0"/>
                      </a:rPr>
                      <m:t>𝑦</m:t>
                    </m:r>
                  </m:oMath>
                </a14:m>
                <a:r>
                  <a:rPr lang="en-US" altLang="zh-CN" dirty="0"/>
                  <a:t>, </a:t>
                </a:r>
                <a:r>
                  <a:rPr lang="zh-CN" altLang="en-US" dirty="0"/>
                  <a:t>这种方式得到的函数我们称之为</a:t>
                </a:r>
                <a:r>
                  <a:rPr lang="zh-CN" altLang="en-US" dirty="0">
                    <a:solidFill>
                      <a:srgbClr val="00B050"/>
                    </a:solidFill>
                  </a:rPr>
                  <a:t>隐函数</a:t>
                </a:r>
                <a:r>
                  <a:rPr lang="en-US" altLang="zh-CN" dirty="0"/>
                  <a:t>. </a:t>
                </a:r>
              </a:p>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𝑦</m:t>
                        </m:r>
                      </m:sup>
                    </m:sSup>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oMath>
                </a14:m>
                <a:r>
                  <a:rPr lang="en-US" altLang="zh-CN" dirty="0"/>
                  <a:t>, </a:t>
                </a:r>
                <a:r>
                  <a:rPr lang="zh-CN" altLang="en-US" dirty="0"/>
                  <a:t>对于任意</a:t>
                </a:r>
                <a:r>
                  <a:rPr lang="zh-CN" altLang="en-US" dirty="0" smtClean="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 +∞)</m:t>
                    </m:r>
                  </m:oMath>
                </a14:m>
                <a:r>
                  <a:rPr lang="en-US" altLang="zh-CN" dirty="0"/>
                  <a:t>, </a:t>
                </a:r>
                <a:r>
                  <a:rPr lang="zh-CN" altLang="en-US" dirty="0"/>
                  <a:t>均存在唯一的解</a:t>
                </a:r>
                <a:r>
                  <a:rPr lang="zh-CN" altLang="en-US" dirty="0" smtClean="0"/>
                  <a:t> </a:t>
                </a:r>
                <a14:m>
                  <m:oMath xmlns:m="http://schemas.openxmlformats.org/officeDocument/2006/math">
                    <m:r>
                      <a:rPr lang="en-US" altLang="zh-CN" i="1">
                        <a:latin typeface="Cambria Math" panose="02040503050406030204" pitchFamily="18" charset="0"/>
                      </a:rPr>
                      <m:t>𝑦</m:t>
                    </m:r>
                  </m:oMath>
                </a14:m>
                <a:r>
                  <a:rPr lang="en-US" altLang="zh-CN" dirty="0"/>
                  <a:t>,  </a:t>
                </a:r>
                <a:r>
                  <a:rPr lang="zh-CN" altLang="en-US" dirty="0"/>
                  <a:t>因此它定义了一个隐函数</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a:t>, </a:t>
                </a:r>
                <a:r>
                  <a:rPr lang="zh-CN" altLang="en-US" dirty="0"/>
                  <a:t>值域为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 +∞</m:t>
                        </m:r>
                      </m:e>
                    </m:d>
                  </m:oMath>
                </a14:m>
                <a:r>
                  <a:rPr lang="en-US" altLang="zh-CN" dirty="0" smtClean="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4"/>
                <a:stretch>
                  <a:fillRect l="-621" r="-1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620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B050"/>
                    </a:solidFill>
                  </a:rPr>
                  <a:t>多值函数</a:t>
                </a:r>
                <a:endParaRPr lang="en-US" altLang="zh-CN" dirty="0" smtClean="0"/>
              </a:p>
              <a:p>
                <a:pPr marL="342900" indent="-342900">
                  <a:lnSpc>
                    <a:spcPct val="120000"/>
                  </a:lnSpc>
                  <a:buFont typeface="Arial" panose="020B0604020202020204" pitchFamily="34" charset="0"/>
                  <a:buChar char="•"/>
                </a:pPr>
                <a:r>
                  <a:rPr lang="zh-CN" altLang="en-US" dirty="0" smtClean="0"/>
                  <a:t>有些情形下</a:t>
                </a:r>
                <a:r>
                  <a:rPr lang="en-US" altLang="zh-CN" dirty="0" smtClean="0"/>
                  <a:t>, </a:t>
                </a:r>
                <a:r>
                  <a:rPr lang="zh-CN" altLang="en-US" dirty="0" smtClean="0"/>
                  <a:t>一个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zh-CN" altLang="en-US" dirty="0" smtClean="0"/>
                  <a:t> 对应不止一个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en-US" altLang="zh-CN" dirty="0" smtClean="0"/>
                  <a:t>, </a:t>
                </a:r>
                <a:r>
                  <a:rPr lang="zh-CN" altLang="en-US" dirty="0" smtClean="0"/>
                  <a:t>这时候按照定义</a:t>
                </a:r>
                <a:r>
                  <a:rPr lang="zh-CN" altLang="en-US" dirty="0"/>
                  <a:t>它不是函数</a:t>
                </a:r>
                <a:r>
                  <a:rPr lang="en-US" altLang="zh-CN" dirty="0"/>
                  <a:t>, </a:t>
                </a:r>
                <a:r>
                  <a:rPr lang="zh-CN" altLang="en-US" dirty="0"/>
                  <a:t>但我们一般为了简便称之为</a:t>
                </a:r>
                <a:r>
                  <a:rPr lang="zh-CN" altLang="en-US" dirty="0">
                    <a:solidFill>
                      <a:srgbClr val="00B050"/>
                    </a:solidFill>
                  </a:rPr>
                  <a:t>多值函数</a:t>
                </a:r>
                <a:r>
                  <a:rPr lang="en-US" altLang="zh-CN" dirty="0" smtClean="0"/>
                  <a:t>.</a:t>
                </a:r>
              </a:p>
              <a:p>
                <a:pPr marL="342900" indent="-342900">
                  <a:lnSpc>
                    <a:spcPct val="120000"/>
                  </a:lnSpc>
                  <a:buFont typeface="Arial" panose="020B0604020202020204" pitchFamily="34" charset="0"/>
                  <a:buChar char="•"/>
                </a:pPr>
                <a:r>
                  <a:rPr lang="zh-CN" altLang="en-US" dirty="0" smtClean="0">
                    <a:solidFill>
                      <a:srgbClr val="0000FF"/>
                    </a:solidFill>
                  </a:rPr>
                  <a:t>例</a:t>
                </a:r>
                <a:r>
                  <a:rPr lang="en-US" altLang="zh-CN" dirty="0" smtClean="0"/>
                  <a:t> </a:t>
                </a:r>
                <a:r>
                  <a:rPr lang="zh-CN" altLang="en-US" dirty="0" smtClean="0"/>
                  <a:t>很多平面曲线不是一个函数的图像</a:t>
                </a:r>
                <a:r>
                  <a:rPr lang="en-US" altLang="zh-CN" dirty="0" smtClean="0"/>
                  <a:t>, </a:t>
                </a:r>
                <a:r>
                  <a:rPr lang="zh-CN" altLang="en-US" dirty="0" smtClean="0"/>
                  <a:t>此时有可能就会得到多值函数</a:t>
                </a:r>
                <a:r>
                  <a:rPr lang="en-US" altLang="zh-CN" dirty="0" smtClean="0"/>
                  <a:t>. </a:t>
                </a:r>
                <a:r>
                  <a:rPr lang="zh-CN" altLang="en-US" dirty="0"/>
                  <a:t>图形</a:t>
                </a:r>
                <a:r>
                  <a:rPr lang="zh-CN" alt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=1</m:t>
                    </m:r>
                  </m:oMath>
                </a14:m>
                <a:r>
                  <a:rPr lang="zh-CN" altLang="en-US" dirty="0" smtClean="0"/>
                  <a:t> </a:t>
                </a:r>
                <a:r>
                  <a:rPr lang="zh-CN" altLang="en-US" dirty="0"/>
                  <a:t>中</a:t>
                </a:r>
                <a:r>
                  <a:rPr lang="en-US" altLang="zh-CN" dirty="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−1, 1</m:t>
                        </m:r>
                      </m:e>
                    </m:d>
                  </m:oMath>
                </a14:m>
                <a:r>
                  <a:rPr lang="zh-CN" altLang="en-US" dirty="0" smtClean="0"/>
                  <a:t> 可能</a:t>
                </a:r>
                <a:r>
                  <a:rPr lang="zh-CN" altLang="en-US" dirty="0"/>
                  <a:t>有两个</a:t>
                </a:r>
                <a:r>
                  <a:rPr lang="zh-CN" altLang="en-US" dirty="0" smtClean="0"/>
                  <a:t> </a:t>
                </a:r>
                <a14:m>
                  <m:oMath xmlns:m="http://schemas.openxmlformats.org/officeDocument/2006/math">
                    <m:r>
                      <a:rPr lang="en-US" altLang="zh-CN" i="1">
                        <a:latin typeface="Cambria Math" panose="02040503050406030204" pitchFamily="18" charset="0"/>
                      </a:rPr>
                      <m:t>𝑦</m:t>
                    </m:r>
                  </m:oMath>
                </a14:m>
                <a:r>
                  <a:rPr lang="zh-CN" altLang="en-US" dirty="0" smtClean="0"/>
                  <a:t> </a:t>
                </a:r>
                <a:r>
                  <a:rPr lang="zh-CN" altLang="en-US" dirty="0"/>
                  <a:t>与之对应</a:t>
                </a:r>
                <a:r>
                  <a:rPr lang="en-US" altLang="zh-CN" dirty="0"/>
                  <a:t>, </a:t>
                </a:r>
                <a:r>
                  <a:rPr lang="zh-CN" altLang="en-US" dirty="0"/>
                  <a:t>其中</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e>
                    </m:rad>
                  </m:oMath>
                </a14:m>
                <a:r>
                  <a:rPr lang="zh-CN" altLang="en-US" dirty="0" smtClean="0"/>
                  <a:t> </a:t>
                </a:r>
                <a:r>
                  <a:rPr lang="zh-CN" altLang="en-US" dirty="0"/>
                  <a:t>和</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e>
                    </m:rad>
                  </m:oMath>
                </a14:m>
                <a:r>
                  <a:rPr lang="zh-CN" altLang="en-US" dirty="0" smtClean="0"/>
                  <a:t> 是</a:t>
                </a:r>
                <a:r>
                  <a:rPr lang="zh-CN" altLang="en-US" dirty="0"/>
                  <a:t>它的两个</a:t>
                </a:r>
                <a:r>
                  <a:rPr lang="zh-CN" altLang="en-US" dirty="0">
                    <a:solidFill>
                      <a:srgbClr val="00B050"/>
                    </a:solidFill>
                  </a:rPr>
                  <a:t>单值分支</a:t>
                </a:r>
                <a:r>
                  <a:rPr lang="en-US" altLang="zh-CN" dirty="0"/>
                  <a:t>.</a:t>
                </a:r>
              </a:p>
              <a:p>
                <a:pPr marL="342900" indent="-342900">
                  <a:lnSpc>
                    <a:spcPct val="120000"/>
                  </a:lnSpc>
                  <a:buFont typeface="Arial" panose="020B0604020202020204" pitchFamily="34" charset="0"/>
                  <a:buChar char="•"/>
                </a:pPr>
                <a:r>
                  <a:rPr lang="zh-CN" altLang="en-US" dirty="0" smtClean="0">
                    <a:solidFill>
                      <a:srgbClr val="0000FF"/>
                    </a:solidFill>
                  </a:rPr>
                  <a:t>例</a:t>
                </a:r>
                <a:r>
                  <a:rPr lang="en-US" altLang="zh-CN" dirty="0" smtClean="0"/>
                  <a:t> </a:t>
                </a:r>
                <a:r>
                  <a:rPr lang="zh-CN" altLang="en-US" dirty="0" smtClean="0"/>
                  <a:t>通过一个方程 </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zh-CN" altLang="en-US" dirty="0" smtClean="0"/>
                  <a:t> 来解出每一个 </a:t>
                </a:r>
                <a14:m>
                  <m:oMath xmlns:m="http://schemas.openxmlformats.org/officeDocument/2006/math">
                    <m:r>
                      <a:rPr lang="en-US" altLang="zh-CN" b="0" i="1" smtClean="0">
                        <a:latin typeface="Cambria Math" panose="02040503050406030204" pitchFamily="18" charset="0"/>
                      </a:rPr>
                      <m:t>𝑥</m:t>
                    </m:r>
                  </m:oMath>
                </a14:m>
                <a:r>
                  <a:rPr lang="zh-CN" altLang="en-US" dirty="0" smtClean="0"/>
                  <a:t> 对应的 </a:t>
                </a:r>
                <a14:m>
                  <m:oMath xmlns:m="http://schemas.openxmlformats.org/officeDocument/2006/math">
                    <m:r>
                      <a:rPr lang="en-US" altLang="zh-CN" b="0" i="1" smtClean="0">
                        <a:latin typeface="Cambria Math" panose="02040503050406030204" pitchFamily="18" charset="0"/>
                      </a:rPr>
                      <m:t>𝑦</m:t>
                    </m:r>
                  </m:oMath>
                </a14:m>
                <a:r>
                  <a:rPr lang="en-US" altLang="zh-CN" dirty="0" smtClean="0"/>
                  <a:t>, </a:t>
                </a:r>
                <a:r>
                  <a:rPr lang="zh-CN" altLang="en-US" dirty="0" smtClean="0"/>
                  <a:t>这种方式也可能得到多值的隐函数</a:t>
                </a:r>
                <a:r>
                  <a:rPr lang="en-US" altLang="zh-CN" dirty="0" smtClean="0"/>
                  <a:t>. </a:t>
                </a:r>
              </a:p>
              <a:p>
                <a:pPr marL="342900" indent="-342900">
                  <a:lnSpc>
                    <a:spcPct val="120000"/>
                  </a:lnSpc>
                  <a:buFont typeface="Arial" panose="020B0604020202020204" pitchFamily="34" charset="0"/>
                  <a:buChar char="•"/>
                </a:pPr>
                <a:r>
                  <a:rPr lang="zh-CN" altLang="en-US" dirty="0" smtClean="0"/>
                  <a:t>与函数图像类似</a:t>
                </a:r>
                <a:r>
                  <a:rPr lang="en-US" altLang="zh-CN" dirty="0" smtClean="0"/>
                  <a:t>, </a:t>
                </a:r>
                <a:r>
                  <a:rPr lang="zh-CN" altLang="en-US" dirty="0" smtClean="0"/>
                  <a:t>曲线的方程中变量做平移或数乘也会对应图像的平移或放缩</a:t>
                </a:r>
                <a:r>
                  <a:rPr lang="en-US" altLang="zh-CN" dirty="0" smtClean="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734" t="-233" r="-4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1850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B050"/>
                    </a:solidFill>
                  </a:rPr>
                  <a:t>参变量函数</a:t>
                </a:r>
                <a:endParaRPr lang="en-US" altLang="zh-CN" dirty="0" smtClean="0"/>
              </a:p>
              <a:p>
                <a:pPr marL="342900" indent="-342900">
                  <a:lnSpc>
                    <a:spcPct val="120000"/>
                  </a:lnSpc>
                  <a:buFont typeface="Arial" panose="020B0604020202020204" pitchFamily="34" charset="0"/>
                  <a:buChar char="•"/>
                </a:pPr>
                <a:r>
                  <a:rPr lang="zh-CN" altLang="en-US" dirty="0" smtClean="0">
                    <a:solidFill>
                      <a:srgbClr val="0000FF"/>
                    </a:solidFill>
                  </a:rPr>
                  <a:t>例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𝑅</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𝑡</m:t>
                                  </m:r>
                                </m:e>
                              </m:func>
                              <m:r>
                                <a:rPr lang="en-US" altLang="zh-CN" i="1" smtClean="0">
                                  <a:latin typeface="Cambria Math" panose="02040503050406030204" pitchFamily="18" charset="0"/>
                                </a:rPr>
                                <m:t>, </m:t>
                              </m:r>
                            </m:e>
                            <m:e/>
                          </m:mr>
                          <m:mr>
                            <m:e>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𝑅</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𝑡</m:t>
                                  </m:r>
                                </m:e>
                              </m:func>
                              <m:r>
                                <a:rPr lang="en-US" altLang="zh-CN" i="1" smtClean="0">
                                  <a:latin typeface="Cambria Math" panose="02040503050406030204" pitchFamily="18" charset="0"/>
                                </a:rPr>
                                <m:t>, </m:t>
                              </m:r>
                            </m:e>
                            <m:e/>
                          </m:mr>
                        </m:m>
                      </m:e>
                    </m:d>
                    <m:r>
                      <a:rPr lang="en-US" altLang="zh-CN" i="1">
                        <a:latin typeface="Cambria Math" panose="02040503050406030204" pitchFamily="18" charset="0"/>
                      </a:rPr>
                      <m:t>𝑡</m:t>
                    </m:r>
                    <m:r>
                      <a:rPr lang="en-US" altLang="zh-CN" i="1">
                        <a:latin typeface="Cambria Math" panose="02040503050406030204" pitchFamily="18" charset="0"/>
                      </a:rPr>
                      <m:t>∈</m:t>
                    </m:r>
                    <m:d>
                      <m:dPr>
                        <m:begChr m:val="["/>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smtClean="0">
                            <a:latin typeface="Cambria Math" panose="02040503050406030204" pitchFamily="18" charset="0"/>
                          </a:rPr>
                          <m:t>, </m:t>
                        </m:r>
                        <m:r>
                          <a:rPr lang="en-US" altLang="zh-CN" i="1">
                            <a:latin typeface="Cambria Math" panose="02040503050406030204" pitchFamily="18" charset="0"/>
                          </a:rPr>
                          <m:t>2</m:t>
                        </m:r>
                        <m:r>
                          <a:rPr lang="en-US" altLang="zh-CN" i="1">
                            <a:latin typeface="Cambria Math" panose="02040503050406030204" pitchFamily="18" charset="0"/>
                          </a:rPr>
                          <m:t>𝜋</m:t>
                        </m:r>
                      </m:e>
                    </m:d>
                  </m:oMath>
                </a14:m>
                <a:r>
                  <a:rPr lang="zh-CN" altLang="en-US" dirty="0" smtClean="0"/>
                  <a:t> 它</a:t>
                </a:r>
                <a:r>
                  <a:rPr lang="zh-CN" altLang="en-US" dirty="0"/>
                  <a:t>不是</a:t>
                </a:r>
                <a:r>
                  <a:rPr lang="zh-CN" altLang="en-US" dirty="0" smtClean="0"/>
                  <a:t>函数</a:t>
                </a:r>
                <a:r>
                  <a:rPr lang="en-US" altLang="zh-CN" dirty="0" smtClean="0"/>
                  <a:t>, </a:t>
                </a:r>
                <a:r>
                  <a:rPr lang="zh-CN" altLang="en-US" dirty="0" smtClean="0"/>
                  <a:t>但</a:t>
                </a:r>
                <a:r>
                  <a:rPr lang="zh-CN" altLang="en-US" dirty="0"/>
                  <a:t>它定义出平面上的一</a:t>
                </a:r>
                <a:r>
                  <a:rPr lang="zh-CN" altLang="en-US" dirty="0" smtClean="0"/>
                  <a:t>个圆形</a:t>
                </a:r>
                <a:r>
                  <a:rPr lang="en-US" altLang="zh-CN" dirty="0" smtClean="0"/>
                  <a:t>, </a:t>
                </a:r>
                <a:r>
                  <a:rPr lang="zh-CN" altLang="en-US" dirty="0" smtClean="0"/>
                  <a:t>我们</a:t>
                </a:r>
                <a:r>
                  <a:rPr lang="zh-CN" altLang="en-US" dirty="0"/>
                  <a:t>称之为该图形的</a:t>
                </a:r>
                <a:r>
                  <a:rPr lang="zh-CN" altLang="en-US" dirty="0">
                    <a:solidFill>
                      <a:srgbClr val="00B050"/>
                    </a:solidFill>
                  </a:rPr>
                  <a:t>参数</a:t>
                </a:r>
                <a:r>
                  <a:rPr lang="zh-CN" altLang="en-US" dirty="0" smtClean="0">
                    <a:solidFill>
                      <a:srgbClr val="00B050"/>
                    </a:solidFill>
                  </a:rPr>
                  <a:t>方程</a:t>
                </a:r>
                <a:r>
                  <a:rPr lang="en-US" altLang="zh-CN" dirty="0" smtClean="0"/>
                  <a:t>. </a:t>
                </a:r>
                <a:endParaRPr lang="en-US" altLang="zh-CN" dirty="0"/>
              </a:p>
              <a:p>
                <a:pPr marL="342900" indent="-342900">
                  <a:lnSpc>
                    <a:spcPct val="120000"/>
                  </a:lnSpc>
                  <a:buFont typeface="Arial" panose="020B0604020202020204" pitchFamily="34" charset="0"/>
                  <a:buChar char="•"/>
                </a:pPr>
                <a:r>
                  <a:rPr lang="zh-CN" altLang="en-US" dirty="0"/>
                  <a:t>椭圆：</a:t>
                </a:r>
                <a14:m>
                  <m:oMath xmlns:m="http://schemas.openxmlformats.org/officeDocument/2006/math">
                    <m:d>
                      <m:dPr>
                        <m:begChr m:val="{"/>
                        <m:endChr m:val=""/>
                        <m:ctrlPr>
                          <a:rPr lang="en-US" altLang="zh-CN" i="1" smtClean="0">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𝑎</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𝑡</m:t>
                                  </m:r>
                                </m:e>
                              </m:func>
                              <m:r>
                                <a:rPr lang="en-US" altLang="zh-CN" i="1" smtClean="0">
                                  <a:latin typeface="Cambria Math" panose="02040503050406030204" pitchFamily="18" charset="0"/>
                                </a:rPr>
                                <m:t>, </m:t>
                              </m:r>
                            </m:e>
                            <m:e/>
                          </m:mr>
                          <m:mr>
                            <m:e>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𝑏</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𝑡</m:t>
                                  </m:r>
                                </m:e>
                              </m:func>
                              <m:r>
                                <a:rPr lang="en-US" altLang="zh-CN" i="1" smtClean="0">
                                  <a:latin typeface="Cambria Math" panose="02040503050406030204" pitchFamily="18" charset="0"/>
                                </a:rPr>
                                <m:t>, </m:t>
                              </m:r>
                            </m:e>
                            <m:e/>
                          </m:mr>
                        </m:m>
                      </m:e>
                    </m:d>
                    <m:r>
                      <a:rPr lang="en-US" altLang="zh-CN" i="1">
                        <a:latin typeface="Cambria Math" panose="02040503050406030204" pitchFamily="18" charset="0"/>
                      </a:rPr>
                      <m:t>𝑡</m:t>
                    </m:r>
                    <m:r>
                      <a:rPr lang="en-US" altLang="zh-CN" i="1">
                        <a:latin typeface="Cambria Math" panose="02040503050406030204" pitchFamily="18" charset="0"/>
                      </a:rPr>
                      <m:t>∈</m:t>
                    </m:r>
                    <m:d>
                      <m:dPr>
                        <m:begChr m:val="["/>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smtClean="0">
                            <a:latin typeface="Cambria Math" panose="02040503050406030204" pitchFamily="18" charset="0"/>
                          </a:rPr>
                          <m:t>, </m:t>
                        </m:r>
                        <m:r>
                          <a:rPr lang="en-US" altLang="zh-CN" i="1">
                            <a:latin typeface="Cambria Math" panose="02040503050406030204" pitchFamily="18" charset="0"/>
                          </a:rPr>
                          <m:t>2</m:t>
                        </m:r>
                        <m:r>
                          <a:rPr lang="en-US" altLang="zh-CN" i="1">
                            <a:latin typeface="Cambria Math" panose="02040503050406030204" pitchFamily="18" charset="0"/>
                          </a:rPr>
                          <m:t>𝜋</m:t>
                        </m:r>
                      </m:e>
                    </m:d>
                  </m:oMath>
                </a14:m>
                <a:r>
                  <a:rPr lang="en-US" altLang="zh-CN" dirty="0" smtClean="0"/>
                  <a:t>.</a:t>
                </a:r>
                <a:endParaRPr lang="zh-CN" altLang="en-US" dirty="0"/>
              </a:p>
              <a:p>
                <a:pPr marL="342900" indent="-342900">
                  <a:lnSpc>
                    <a:spcPct val="120000"/>
                  </a:lnSpc>
                  <a:buFont typeface="Arial" panose="020B0604020202020204" pitchFamily="34" charset="0"/>
                  <a:buChar char="•"/>
                </a:pPr>
                <a:r>
                  <a:rPr lang="zh-CN" altLang="en-US" dirty="0" smtClean="0"/>
                  <a:t>双曲线：</a:t>
                </a:r>
                <a14:m>
                  <m:oMath xmlns:m="http://schemas.openxmlformats.org/officeDocument/2006/math">
                    <m:d>
                      <m:dPr>
                        <m:begChr m:val="{"/>
                        <m:endChr m:val=""/>
                        <m:ctrlPr>
                          <a:rPr lang="en-US" altLang="zh-CN" sz="2800" i="1">
                            <a:latin typeface="Cambria Math" panose="02040503050406030204" pitchFamily="18" charset="0"/>
                          </a:rPr>
                        </m:ctrlPr>
                      </m:dPr>
                      <m:e>
                        <m:m>
                          <m:mPr>
                            <m:plcHide m:val="on"/>
                            <m:mcs>
                              <m:mc>
                                <m:mcPr>
                                  <m:count m:val="2"/>
                                  <m:mcJc m:val="center"/>
                                </m:mcPr>
                              </m:mc>
                            </m:mcs>
                            <m:ctrlPr>
                              <a:rPr lang="en-US" altLang="zh-CN" sz="2800" i="1">
                                <a:latin typeface="Cambria Math" panose="02040503050406030204" pitchFamily="18" charset="0"/>
                              </a:rPr>
                            </m:ctrlPr>
                          </m:mPr>
                          <m:mr>
                            <m:e>
                              <m:r>
                                <a:rPr lang="en-US" altLang="zh-CN" sz="2800" i="1">
                                  <a:latin typeface="Cambria Math" panose="02040503050406030204" pitchFamily="18" charset="0"/>
                                </a:rPr>
                                <m:t>𝑥</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𝑎</m:t>
                                  </m:r>
                                </m:num>
                                <m:den>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r>
                                        <a:rPr lang="en-US" altLang="zh-CN" sz="2800" b="0" i="1" smtClean="0">
                                          <a:latin typeface="Cambria Math" panose="02040503050406030204" pitchFamily="18" charset="0"/>
                                        </a:rPr>
                                        <m:t>𝑡</m:t>
                                      </m:r>
                                    </m:e>
                                  </m:func>
                                </m:den>
                              </m:f>
                              <m:r>
                                <a:rPr lang="en-US" altLang="zh-CN" sz="2800" b="0" i="1" smtClean="0">
                                  <a:latin typeface="Cambria Math" panose="02040503050406030204" pitchFamily="18" charset="0"/>
                                </a:rPr>
                                <m:t> </m:t>
                              </m:r>
                              <m:r>
                                <a:rPr lang="en-US" altLang="zh-CN" sz="2800" i="1" smtClean="0">
                                  <a:latin typeface="Cambria Math" panose="02040503050406030204" pitchFamily="18" charset="0"/>
                                </a:rPr>
                                <m:t>, </m:t>
                              </m:r>
                            </m:e>
                            <m:e/>
                          </m:mr>
                          <m:mr>
                            <m:e>
                              <m:r>
                                <a:rPr lang="en-US" altLang="zh-CN" sz="2800" i="1">
                                  <a:latin typeface="Cambria Math" panose="02040503050406030204" pitchFamily="18" charset="0"/>
                                </a:rPr>
                                <m:t>𝑦</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𝑏</m:t>
                                  </m:r>
                                </m:num>
                                <m:den>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tan</m:t>
                                      </m:r>
                                    </m:fName>
                                    <m:e>
                                      <m:r>
                                        <a:rPr lang="en-US" altLang="zh-CN" sz="2800" b="0" i="1" smtClean="0">
                                          <a:latin typeface="Cambria Math" panose="02040503050406030204" pitchFamily="18" charset="0"/>
                                        </a:rPr>
                                        <m:t>𝑡</m:t>
                                      </m:r>
                                    </m:e>
                                  </m:func>
                                </m:den>
                              </m:f>
                              <m:r>
                                <a:rPr lang="en-US" altLang="zh-CN" sz="2800" i="1" smtClean="0">
                                  <a:latin typeface="Cambria Math" panose="02040503050406030204" pitchFamily="18" charset="0"/>
                                </a:rPr>
                                <m:t>, </m:t>
                              </m:r>
                            </m:e>
                            <m:e/>
                          </m:mr>
                        </m:m>
                      </m:e>
                    </m:d>
                    <m:r>
                      <a:rPr lang="en-US" altLang="zh-CN" sz="2800" i="1">
                        <a:latin typeface="Cambria Math" panose="02040503050406030204" pitchFamily="18" charset="0"/>
                      </a:rPr>
                      <m:t>𝑡</m:t>
                    </m:r>
                    <m:r>
                      <a:rPr lang="en-US" altLang="zh-CN" sz="2800" i="1">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𝜋</m:t>
                            </m:r>
                          </m:num>
                          <m:den>
                            <m:r>
                              <a:rPr lang="en-US" altLang="zh-CN" sz="2800" b="0" i="1" smtClean="0">
                                <a:latin typeface="Cambria Math" panose="02040503050406030204" pitchFamily="18" charset="0"/>
                              </a:rPr>
                              <m:t>2</m:t>
                            </m:r>
                          </m:den>
                        </m:f>
                        <m:r>
                          <a:rPr lang="en-US" altLang="zh-CN" sz="2800" b="0" i="1" smtClean="0">
                            <a:latin typeface="Cambria Math" panose="02040503050406030204" pitchFamily="18" charset="0"/>
                          </a:rPr>
                          <m:t>, </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𝜋</m:t>
                            </m:r>
                          </m:num>
                          <m:den>
                            <m:r>
                              <a:rPr lang="en-US" altLang="zh-CN" sz="2800" b="0" i="1" smtClean="0">
                                <a:latin typeface="Cambria Math" panose="02040503050406030204" pitchFamily="18" charset="0"/>
                              </a:rPr>
                              <m:t>2</m:t>
                            </m:r>
                          </m:den>
                        </m:f>
                      </m:e>
                    </m:d>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𝜋</m:t>
                            </m:r>
                          </m:num>
                          <m:den>
                            <m:r>
                              <a:rPr lang="en-US" altLang="zh-CN" sz="2800" b="0" i="1" smtClean="0">
                                <a:latin typeface="Cambria Math" panose="02040503050406030204" pitchFamily="18" charset="0"/>
                              </a:rPr>
                              <m:t>2</m:t>
                            </m:r>
                          </m:den>
                        </m:f>
                        <m:r>
                          <a:rPr lang="en-US" altLang="zh-CN" sz="2800" b="0" i="1" smtClean="0">
                            <a:latin typeface="Cambria Math" panose="02040503050406030204" pitchFamily="18" charset="0"/>
                          </a:rPr>
                          <m:t>, </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3</m:t>
                            </m:r>
                            <m:r>
                              <a:rPr lang="en-US" altLang="zh-CN" sz="2800" b="0" i="1" smtClean="0">
                                <a:latin typeface="Cambria Math" panose="02040503050406030204" pitchFamily="18" charset="0"/>
                              </a:rPr>
                              <m:t>𝜋</m:t>
                            </m:r>
                          </m:num>
                          <m:den>
                            <m:r>
                              <a:rPr lang="en-US" altLang="zh-CN" sz="2800" b="0" i="1" smtClean="0">
                                <a:latin typeface="Cambria Math" panose="02040503050406030204" pitchFamily="18" charset="0"/>
                              </a:rPr>
                              <m:t>2</m:t>
                            </m:r>
                          </m:den>
                        </m:f>
                      </m:e>
                    </m:d>
                    <m:r>
                      <a:rPr lang="en-US" altLang="zh-CN" sz="2800" b="0" i="1" smtClean="0">
                        <a:latin typeface="Cambria Math" panose="02040503050406030204" pitchFamily="18" charset="0"/>
                      </a:rPr>
                      <m:t>.</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10"/>
                <a:stretch>
                  <a:fillRect l="-734" t="-233"/>
                </a:stretch>
              </a:blipFill>
            </p:spPr>
            <p:txBody>
              <a:bodyPr/>
              <a:lstStyle/>
              <a:p>
                <a:r>
                  <a:rPr lang="zh-CN" altLang="en-US">
                    <a:noFill/>
                  </a:rPr>
                  <a:t> </a:t>
                </a:r>
              </a:p>
            </p:txBody>
          </p:sp>
        </mc:Fallback>
      </mc:AlternateContent>
      <p:grpSp>
        <p:nvGrpSpPr>
          <p:cNvPr id="30" name="组合 29"/>
          <p:cNvGrpSpPr/>
          <p:nvPr/>
        </p:nvGrpSpPr>
        <p:grpSpPr>
          <a:xfrm>
            <a:off x="9984432" y="3140968"/>
            <a:ext cx="1296144" cy="1296144"/>
            <a:chOff x="9984432" y="3140968"/>
            <a:chExt cx="1296144" cy="1296144"/>
          </a:xfrm>
        </p:grpSpPr>
        <p:sp>
          <p:nvSpPr>
            <p:cNvPr id="11" name="椭圆 10"/>
            <p:cNvSpPr/>
            <p:nvPr/>
          </p:nvSpPr>
          <p:spPr>
            <a:xfrm>
              <a:off x="9984432" y="3140968"/>
              <a:ext cx="1296144" cy="12961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11" idx="1"/>
              <a:endCxn id="14" idx="1"/>
            </p:cNvCxnSpPr>
            <p:nvPr/>
          </p:nvCxnSpPr>
          <p:spPr>
            <a:xfrm>
              <a:off x="10174248" y="3330784"/>
              <a:ext cx="432315" cy="432315"/>
            </a:xfrm>
            <a:prstGeom prst="line">
              <a:avLst/>
            </a:prstGeom>
            <a:ln w="12700">
              <a:solidFill>
                <a:schemeClr val="accent1"/>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文本框 17"/>
                <p:cNvSpPr txBox="1"/>
                <p:nvPr/>
              </p:nvSpPr>
              <p:spPr>
                <a:xfrm>
                  <a:off x="10335810" y="3261995"/>
                  <a:ext cx="2527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𝑅</m:t>
                        </m:r>
                      </m:oMath>
                    </m:oMathPara>
                  </a14:m>
                  <a:endParaRPr lang="zh-CN" altLang="en-US" dirty="0">
                    <a:solidFill>
                      <a:schemeClr val="accent1"/>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0335810" y="3261995"/>
                  <a:ext cx="252710" cy="369332"/>
                </a:xfrm>
                <a:prstGeom prst="rect">
                  <a:avLst/>
                </a:prstGeom>
                <a:blipFill>
                  <a:blip r:embed="rId3"/>
                  <a:stretch>
                    <a:fillRect r="-26829"/>
                  </a:stretch>
                </a:blipFill>
              </p:spPr>
              <p:txBody>
                <a:bodyPr/>
                <a:lstStyle/>
                <a:p>
                  <a:r>
                    <a:rPr lang="zh-CN" altLang="en-US">
                      <a:noFill/>
                    </a:rPr>
                    <a:t> </a:t>
                  </a:r>
                </a:p>
              </p:txBody>
            </p:sp>
          </mc:Fallback>
        </mc:AlternateContent>
      </p:grpSp>
      <p:grpSp>
        <p:nvGrpSpPr>
          <p:cNvPr id="29" name="组合 28"/>
          <p:cNvGrpSpPr/>
          <p:nvPr/>
        </p:nvGrpSpPr>
        <p:grpSpPr>
          <a:xfrm>
            <a:off x="8976320" y="2356929"/>
            <a:ext cx="3060285" cy="2800263"/>
            <a:chOff x="8976320" y="2356929"/>
            <a:chExt cx="3060285" cy="2800263"/>
          </a:xfrm>
        </p:grpSpPr>
        <p:grpSp>
          <p:nvGrpSpPr>
            <p:cNvPr id="5" name="组合 4"/>
            <p:cNvGrpSpPr/>
            <p:nvPr/>
          </p:nvGrpSpPr>
          <p:grpSpPr>
            <a:xfrm>
              <a:off x="8976320" y="2356929"/>
              <a:ext cx="3060285" cy="2800263"/>
              <a:chOff x="9192344" y="1708857"/>
              <a:chExt cx="3060285" cy="2800263"/>
            </a:xfrm>
          </p:grpSpPr>
          <p:cxnSp>
            <p:nvCxnSpPr>
              <p:cNvPr id="6" name="直接箭头连接符 5"/>
              <p:cNvCxnSpPr/>
              <p:nvPr/>
            </p:nvCxnSpPr>
            <p:spPr>
              <a:xfrm>
                <a:off x="9192344" y="3992410"/>
                <a:ext cx="27363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9965903" y="2132856"/>
                <a:ext cx="0" cy="23762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11928648" y="380774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928648" y="3807744"/>
                    <a:ext cx="32398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9552587" y="170885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9552587" y="1708857"/>
                    <a:ext cx="826631"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9552384" y="392376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9552384" y="3923764"/>
                    <a:ext cx="648072" cy="369332"/>
                  </a:xfrm>
                  <a:prstGeom prst="rect">
                    <a:avLst/>
                  </a:prstGeom>
                  <a:blipFill>
                    <a:blip r:embed="rId6"/>
                    <a:stretch>
                      <a:fillRect/>
                    </a:stretch>
                  </a:blipFill>
                </p:spPr>
                <p:txBody>
                  <a:bodyPr/>
                  <a:lstStyle/>
                  <a:p>
                    <a:r>
                      <a:rPr lang="zh-CN" altLang="en-US">
                        <a:noFill/>
                      </a:rPr>
                      <a:t> </a:t>
                    </a:r>
                  </a:p>
                </p:txBody>
              </p:sp>
            </mc:Fallback>
          </mc:AlternateContent>
        </p:grpSp>
        <p:sp>
          <p:nvSpPr>
            <p:cNvPr id="14" name="椭圆 13"/>
            <p:cNvSpPr/>
            <p:nvPr/>
          </p:nvSpPr>
          <p:spPr>
            <a:xfrm>
              <a:off x="10595818" y="3752354"/>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00"/>
                </a:solidFill>
              </a:endParaRPr>
            </a:p>
          </p:txBody>
        </p:sp>
        <mc:AlternateContent xmlns:mc="http://schemas.openxmlformats.org/markup-compatibility/2006" xmlns:a14="http://schemas.microsoft.com/office/drawing/2010/main">
          <mc:Choice Requires="a14">
            <p:sp>
              <p:nvSpPr>
                <p:cNvPr id="19" name="文本框 18"/>
                <p:cNvSpPr txBox="1"/>
                <p:nvPr/>
              </p:nvSpPr>
              <p:spPr>
                <a:xfrm>
                  <a:off x="10560496" y="3486635"/>
                  <a:ext cx="48102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solidFill>
                                  <a:schemeClr val="accent1"/>
                                </a:solidFill>
                                <a:latin typeface="Cambria Math" panose="02040503050406030204" pitchFamily="18" charset="0"/>
                              </a:rPr>
                            </m:ctrlPr>
                          </m:dPr>
                          <m:e>
                            <m:sSub>
                              <m:sSubPr>
                                <m:ctrlPr>
                                  <a:rPr lang="en-US" altLang="zh-CN" sz="1400" b="0" i="1" smtClean="0">
                                    <a:solidFill>
                                      <a:schemeClr val="accent1"/>
                                    </a:solidFill>
                                    <a:latin typeface="Cambria Math" panose="02040503050406030204" pitchFamily="18" charset="0"/>
                                  </a:rPr>
                                </m:ctrlPr>
                              </m:sSubPr>
                              <m:e>
                                <m:r>
                                  <a:rPr lang="en-US" altLang="zh-CN" sz="1400" b="0" i="1" smtClean="0">
                                    <a:solidFill>
                                      <a:schemeClr val="accent1"/>
                                    </a:solidFill>
                                    <a:latin typeface="Cambria Math" panose="02040503050406030204" pitchFamily="18" charset="0"/>
                                  </a:rPr>
                                  <m:t>𝑥</m:t>
                                </m:r>
                              </m:e>
                              <m:sub>
                                <m:r>
                                  <a:rPr lang="en-US" altLang="zh-CN" sz="1400" b="0" i="1" smtClean="0">
                                    <a:solidFill>
                                      <a:schemeClr val="accent1"/>
                                    </a:solidFill>
                                    <a:latin typeface="Cambria Math" panose="02040503050406030204" pitchFamily="18" charset="0"/>
                                  </a:rPr>
                                  <m:t>0</m:t>
                                </m:r>
                              </m:sub>
                            </m:sSub>
                            <m:r>
                              <a:rPr lang="en-US" altLang="zh-CN" sz="1400" b="0" i="1" smtClean="0">
                                <a:solidFill>
                                  <a:schemeClr val="accent1"/>
                                </a:solidFill>
                                <a:latin typeface="Cambria Math" panose="02040503050406030204" pitchFamily="18" charset="0"/>
                              </a:rPr>
                              <m:t>, </m:t>
                            </m:r>
                            <m:sSub>
                              <m:sSubPr>
                                <m:ctrlPr>
                                  <a:rPr lang="en-US" altLang="zh-CN" sz="1400" b="0" i="1" smtClean="0">
                                    <a:solidFill>
                                      <a:schemeClr val="accent1"/>
                                    </a:solidFill>
                                    <a:latin typeface="Cambria Math" panose="02040503050406030204" pitchFamily="18" charset="0"/>
                                  </a:rPr>
                                </m:ctrlPr>
                              </m:sSubPr>
                              <m:e>
                                <m:r>
                                  <a:rPr lang="en-US" altLang="zh-CN" sz="1400" b="0" i="1" smtClean="0">
                                    <a:solidFill>
                                      <a:schemeClr val="accent1"/>
                                    </a:solidFill>
                                    <a:latin typeface="Cambria Math" panose="02040503050406030204" pitchFamily="18" charset="0"/>
                                  </a:rPr>
                                  <m:t>𝑦</m:t>
                                </m:r>
                              </m:e>
                              <m:sub>
                                <m:r>
                                  <a:rPr lang="en-US" altLang="zh-CN" sz="1400" b="0" i="1" smtClean="0">
                                    <a:solidFill>
                                      <a:schemeClr val="accent1"/>
                                    </a:solidFill>
                                    <a:latin typeface="Cambria Math" panose="02040503050406030204" pitchFamily="18" charset="0"/>
                                  </a:rPr>
                                  <m:t>0</m:t>
                                </m:r>
                              </m:sub>
                            </m:sSub>
                          </m:e>
                        </m:d>
                      </m:oMath>
                    </m:oMathPara>
                  </a14:m>
                  <a:endParaRPr lang="zh-CN" altLang="en-US" sz="14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560496" y="3486635"/>
                  <a:ext cx="481023" cy="307777"/>
                </a:xfrm>
                <a:prstGeom prst="rect">
                  <a:avLst/>
                </a:prstGeom>
                <a:blipFill>
                  <a:blip r:embed="rId7"/>
                  <a:stretch>
                    <a:fillRect r="-34177" b="-4000"/>
                  </a:stretch>
                </a:blipFill>
              </p:spPr>
              <p:txBody>
                <a:bodyPr/>
                <a:lstStyle/>
                <a:p>
                  <a:r>
                    <a:rPr lang="zh-CN" altLang="en-US">
                      <a:noFill/>
                    </a:rPr>
                    <a:t> </a:t>
                  </a:r>
                </a:p>
              </p:txBody>
            </p:sp>
          </mc:Fallback>
        </mc:AlternateContent>
      </p:grpSp>
      <p:grpSp>
        <p:nvGrpSpPr>
          <p:cNvPr id="31" name="组合 30"/>
          <p:cNvGrpSpPr/>
          <p:nvPr/>
        </p:nvGrpSpPr>
        <p:grpSpPr>
          <a:xfrm>
            <a:off x="9552383" y="3140968"/>
            <a:ext cx="2160000" cy="1296000"/>
            <a:chOff x="7680175" y="692696"/>
            <a:chExt cx="2160000" cy="1296000"/>
          </a:xfrm>
        </p:grpSpPr>
        <p:sp>
          <p:nvSpPr>
            <p:cNvPr id="20" name="椭圆 19"/>
            <p:cNvSpPr/>
            <p:nvPr/>
          </p:nvSpPr>
          <p:spPr>
            <a:xfrm>
              <a:off x="7680175" y="692696"/>
              <a:ext cx="2160000" cy="12960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flipV="1">
              <a:off x="8758591" y="1340768"/>
              <a:ext cx="1080000" cy="0"/>
            </a:xfrm>
            <a:prstGeom prst="line">
              <a:avLst/>
            </a:prstGeom>
            <a:ln w="12700">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26" name="直接连接符 25"/>
            <p:cNvCxnSpPr/>
            <p:nvPr/>
          </p:nvCxnSpPr>
          <p:spPr>
            <a:xfrm flipV="1">
              <a:off x="8758592" y="692696"/>
              <a:ext cx="0" cy="648072"/>
            </a:xfrm>
            <a:prstGeom prst="line">
              <a:avLst/>
            </a:prstGeom>
            <a:ln w="12700">
              <a:solidFill>
                <a:schemeClr val="accent1"/>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8999402" y="1226382"/>
                  <a:ext cx="48383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𝑎</m:t>
                        </m:r>
                      </m:oMath>
                    </m:oMathPara>
                  </a14:m>
                  <a:endParaRPr lang="zh-CN" altLang="en-US" dirty="0">
                    <a:solidFill>
                      <a:schemeClr val="accent1"/>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8999402" y="1226382"/>
                  <a:ext cx="483834" cy="369332"/>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8446834" y="807799"/>
                  <a:ext cx="451192"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𝑏</m:t>
                        </m:r>
                      </m:oMath>
                    </m:oMathPara>
                  </a14:m>
                  <a:endParaRPr lang="zh-CN" altLang="en-US" dirty="0">
                    <a:solidFill>
                      <a:schemeClr val="accent1"/>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8446834" y="807799"/>
                  <a:ext cx="451192" cy="369332"/>
                </a:xfrm>
                <a:prstGeom prst="rect">
                  <a:avLst/>
                </a:prstGeom>
                <a:blipFill>
                  <a:blip r:embed="rId9"/>
                  <a:stretch>
                    <a:fillRect/>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4473264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 presetClass="exit" presetSubtype="0" fill="hold"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500"/>
                                        <p:tgtEl>
                                          <p:spTgt spid="2">
                                            <p:txEl>
                                              <p:pRg st="3" end="3"/>
                                            </p:txEl>
                                          </p:spTgt>
                                        </p:tgtEl>
                                      </p:cBhvr>
                                    </p:animEffect>
                                  </p:childTnLst>
                                </p:cTn>
                              </p:par>
                              <p:par>
                                <p:cTn id="34" presetID="1" presetClass="exit" presetSubtype="0" fill="hold" nodeType="withEffect">
                                  <p:stCondLst>
                                    <p:cond delay="0"/>
                                  </p:stCondLst>
                                  <p:childTnLst>
                                    <p:set>
                                      <p:cBhvr>
                                        <p:cTn id="35" dur="1" fill="hold">
                                          <p:stCondLst>
                                            <p:cond delay="0"/>
                                          </p:stCondLst>
                                        </p:cTn>
                                        <p:tgtEl>
                                          <p:spTgt spid="29"/>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normAutofit fontScale="85000" lnSpcReduction="20000"/>
              </a:bodyPr>
              <a:lstStyle/>
              <a:p>
                <a:pPr marL="342900" indent="-342900">
                  <a:lnSpc>
                    <a:spcPct val="120000"/>
                  </a:lnSpc>
                  <a:buFont typeface="Arial" panose="020B0604020202020204" pitchFamily="34" charset="0"/>
                  <a:buChar char="•"/>
                </a:pPr>
                <a:r>
                  <a:rPr lang="zh-CN" altLang="en-US" dirty="0" smtClean="0">
                    <a:solidFill>
                      <a:srgbClr val="00B050"/>
                    </a:solidFill>
                  </a:rPr>
                  <a:t>函数的限制</a:t>
                </a:r>
                <a:endParaRPr lang="en-US" altLang="zh-CN" dirty="0"/>
              </a:p>
              <a:p>
                <a:pPr marL="342900" indent="-342900">
                  <a:lnSpc>
                    <a:spcPct val="120000"/>
                  </a:lnSpc>
                  <a:buFont typeface="Arial" panose="020B0604020202020204" pitchFamily="34" charset="0"/>
                  <a:buChar char="•"/>
                </a:pPr>
                <a:r>
                  <a:rPr lang="zh-CN" altLang="en-US" dirty="0" smtClean="0"/>
                  <a:t>设 </a:t>
                </a:r>
                <a14:m>
                  <m:oMath xmlns:m="http://schemas.openxmlformats.org/officeDocument/2006/math">
                    <m:r>
                      <a:rPr lang="en-US" altLang="zh-CN" b="0" i="1" smtClean="0">
                        <a:latin typeface="Cambria Math" panose="02040503050406030204" pitchFamily="18" charset="0"/>
                      </a:rPr>
                      <m:t>𝑓</m:t>
                    </m:r>
                  </m:oMath>
                </a14:m>
                <a:r>
                  <a:rPr lang="zh-CN" altLang="en-US" dirty="0" smtClean="0"/>
                  <a:t> 是一个函数</a:t>
                </a:r>
                <a:r>
                  <a:rPr lang="en-US" altLang="zh-CN" dirty="0" smtClean="0"/>
                  <a:t>, </a:t>
                </a:r>
                <a:r>
                  <a:rPr lang="zh-CN" altLang="en-US" dirty="0" smtClean="0"/>
                  <a:t>定义域为 </a:t>
                </a:r>
                <a14:m>
                  <m:oMath xmlns:m="http://schemas.openxmlformats.org/officeDocument/2006/math">
                    <m:r>
                      <a:rPr lang="en-US" altLang="zh-CN" b="0" i="1" smtClean="0">
                        <a:latin typeface="Cambria Math" panose="02040503050406030204" pitchFamily="18" charset="0"/>
                      </a:rPr>
                      <m:t>𝐷</m:t>
                    </m:r>
                  </m:oMath>
                </a14:m>
                <a:r>
                  <a:rPr lang="en-US" altLang="zh-CN" dirty="0" smtClean="0"/>
                  <a:t>. </a:t>
                </a:r>
                <a:r>
                  <a:rPr lang="zh-CN" altLang="en-US" dirty="0" smtClean="0"/>
                  <a:t>对于子集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a:t>
                </a:r>
                <a:r>
                  <a:rPr lang="zh-CN" altLang="en-US" dirty="0" smtClean="0"/>
                  <a:t>我们考虑 </a:t>
                </a:r>
                <a14:m>
                  <m:oMath xmlns:m="http://schemas.openxmlformats.org/officeDocument/2006/math">
                    <m:r>
                      <a:rPr lang="en-US" altLang="zh-CN" b="0" i="1" smtClean="0">
                        <a:latin typeface="Cambria Math" panose="02040503050406030204" pitchFamily="18" charset="0"/>
                      </a:rPr>
                      <m:t>𝑓</m:t>
                    </m:r>
                  </m:oMath>
                </a14:m>
                <a:r>
                  <a:rPr lang="zh-CN" altLang="en-US" dirty="0" smtClean="0"/>
                  <a:t> 在 </a:t>
                </a:r>
                <a14:m>
                  <m:oMath xmlns:m="http://schemas.openxmlformats.org/officeDocument/2006/math">
                    <m:r>
                      <a:rPr lang="en-US" altLang="zh-CN" b="0" i="1" dirty="0" smtClean="0">
                        <a:latin typeface="Cambria Math" panose="02040503050406030204" pitchFamily="18" charset="0"/>
                      </a:rPr>
                      <m:t>𝑋</m:t>
                    </m:r>
                  </m:oMath>
                </a14:m>
                <a:r>
                  <a:rPr lang="zh-CN" altLang="en-US" dirty="0" smtClean="0"/>
                  <a:t> 上的</a:t>
                </a:r>
                <a:r>
                  <a:rPr lang="zh-CN" altLang="en-US" dirty="0" smtClean="0">
                    <a:solidFill>
                      <a:srgbClr val="00B050"/>
                    </a:solidFill>
                  </a:rPr>
                  <a:t>限制</a:t>
                </a:r>
                <a:r>
                  <a:rPr lang="en-US" altLang="zh-CN" dirty="0" smtClean="0"/>
                  <a:t>, </a:t>
                </a:r>
                <a:r>
                  <a:rPr lang="zh-CN" altLang="en-US" dirty="0" smtClean="0"/>
                  <a:t>则我们得到了一个新的函数 </a:t>
                </a:r>
                <a14:m>
                  <m:oMath xmlns:m="http://schemas.openxmlformats.org/officeDocument/2006/math">
                    <m:r>
                      <a:rPr lang="en-US" altLang="zh-CN" b="0" i="1" smtClean="0">
                        <a:latin typeface="Cambria Math" panose="02040503050406030204" pitchFamily="18" charset="0"/>
                      </a:rPr>
                      <m:t>𝑓</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0" i="1" smtClean="0">
                            <a:latin typeface="Cambria Math" panose="02040503050406030204" pitchFamily="18" charset="0"/>
                          </a:rPr>
                          <m:t>𝑋</m:t>
                        </m:r>
                      </m:sub>
                    </m:sSub>
                  </m:oMath>
                </a14:m>
                <a:r>
                  <a:rPr lang="en-US" altLang="zh-CN" dirty="0" smtClean="0"/>
                  <a:t>, </a:t>
                </a:r>
                <a:r>
                  <a:rPr lang="zh-CN" altLang="en-US" dirty="0" smtClean="0"/>
                  <a:t>它的定义域为 </a:t>
                </a:r>
                <a14:m>
                  <m:oMath xmlns:m="http://schemas.openxmlformats.org/officeDocument/2006/math">
                    <m:r>
                      <a:rPr lang="en-US" altLang="zh-CN" b="0" i="1" smtClean="0">
                        <a:latin typeface="Cambria Math" panose="02040503050406030204" pitchFamily="18" charset="0"/>
                      </a:rPr>
                      <m:t>𝑋</m:t>
                    </m:r>
                  </m:oMath>
                </a14:m>
                <a:r>
                  <a:rPr lang="en-US" altLang="zh-CN" dirty="0" smtClean="0"/>
                  <a:t>. </a:t>
                </a:r>
              </a:p>
              <a:p>
                <a:pPr marL="342900" indent="-342900">
                  <a:lnSpc>
                    <a:spcPct val="120000"/>
                  </a:lnSpc>
                  <a:buFont typeface="Arial" panose="020B0604020202020204" pitchFamily="34" charset="0"/>
                  <a:buChar char="•"/>
                </a:pPr>
                <a:r>
                  <a:rPr lang="zh-CN" altLang="en-US" dirty="0" smtClean="0"/>
                  <a:t>如果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a:t>
                </a:r>
                <a:r>
                  <a:rPr lang="zh-CN" altLang="en-US" dirty="0" smtClean="0"/>
                  <a:t>则 </a:t>
                </a:r>
                <a14:m>
                  <m:oMath xmlns:m="http://schemas.openxmlformats.org/officeDocument/2006/math">
                    <m:r>
                      <a:rPr lang="en-US" altLang="zh-CN" b="0" i="1" smtClean="0">
                        <a:latin typeface="Cambria Math" panose="02040503050406030204" pitchFamily="18" charset="0"/>
                      </a:rPr>
                      <m:t>𝑓</m:t>
                    </m:r>
                  </m:oMath>
                </a14:m>
                <a:r>
                  <a:rPr lang="zh-CN" altLang="en-US" dirty="0" smtClean="0"/>
                  <a:t> 和 </a:t>
                </a:r>
                <a14:m>
                  <m:oMath xmlns:m="http://schemas.openxmlformats.org/officeDocument/2006/math">
                    <m:r>
                      <a:rPr lang="en-US" altLang="zh-CN" b="0" i="1" dirty="0" smtClean="0">
                        <a:latin typeface="Cambria Math" panose="02040503050406030204" pitchFamily="18" charset="0"/>
                      </a:rPr>
                      <m:t>𝑓</m:t>
                    </m:r>
                    <m:sSub>
                      <m:sSubPr>
                        <m:ctrlPr>
                          <a:rPr lang="en-US" altLang="zh-CN" b="0" i="1" dirty="0" smtClean="0">
                            <a:latin typeface="Cambria Math" panose="02040503050406030204" pitchFamily="18" charset="0"/>
                          </a:rPr>
                        </m:ctrlPr>
                      </m:sSubPr>
                      <m:e>
                        <m:d>
                          <m:dPr>
                            <m:begChr m:val=""/>
                            <m:endChr m:val="|"/>
                            <m:ctrlPr>
                              <a:rPr lang="en-US" altLang="zh-CN" b="0" i="1" dirty="0" smtClean="0">
                                <a:latin typeface="Cambria Math" panose="02040503050406030204" pitchFamily="18" charset="0"/>
                              </a:rPr>
                            </m:ctrlPr>
                          </m:dPr>
                          <m:e>
                            <m:r>
                              <a:rPr lang="zh-CN" altLang="en-US">
                                <a:latin typeface="Cambria Math" panose="02040503050406030204" pitchFamily="18" charset="0"/>
                              </a:rPr>
                              <m:t>​</m:t>
                            </m:r>
                          </m:e>
                        </m:d>
                      </m:e>
                      <m:sub>
                        <m:r>
                          <a:rPr lang="en-US" altLang="zh-CN" b="0" i="1" dirty="0" smtClean="0">
                            <a:latin typeface="Cambria Math" panose="02040503050406030204" pitchFamily="18" charset="0"/>
                          </a:rPr>
                          <m:t>𝑋</m:t>
                        </m:r>
                      </m:sub>
                    </m:sSub>
                  </m:oMath>
                </a14:m>
                <a:r>
                  <a:rPr lang="zh-CN" altLang="en-US" dirty="0" smtClean="0"/>
                  <a:t> 是不同的函数</a:t>
                </a:r>
                <a:r>
                  <a:rPr lang="en-US" altLang="zh-CN" dirty="0" smtClean="0"/>
                  <a:t>. </a:t>
                </a:r>
              </a:p>
              <a:p>
                <a:pPr marL="342900" indent="-342900">
                  <a:lnSpc>
                    <a:spcPct val="120000"/>
                  </a:lnSpc>
                  <a:spcAft>
                    <a:spcPts val="0"/>
                  </a:spcAft>
                  <a:buFont typeface="Arial" panose="020B0604020202020204" pitchFamily="34" charset="0"/>
                  <a:buChar char="•"/>
                </a:pPr>
                <a:r>
                  <a:rPr lang="zh-CN" altLang="en-US" dirty="0" smtClean="0">
                    <a:solidFill>
                      <a:srgbClr val="0000FF"/>
                    </a:solidFill>
                  </a:rPr>
                  <a:t>例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𝜋</m:t>
                        </m:r>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1" i="1" dirty="0">
                        <a:latin typeface="Cambria Math" panose="02040503050406030204" pitchFamily="18" charset="0"/>
                      </a:rPr>
                      <m:t>ℝ</m:t>
                    </m:r>
                  </m:oMath>
                </a14:m>
                <a:r>
                  <a:rPr lang="zh-CN" altLang="en-US" dirty="0" smtClean="0"/>
                  <a:t> 在整数集 </a:t>
                </a:r>
                <a14:m>
                  <m:oMath xmlns:m="http://schemas.openxmlformats.org/officeDocument/2006/math">
                    <m:r>
                      <a:rPr lang="en-US" altLang="zh-CN" b="1" i="1" smtClean="0">
                        <a:latin typeface="Cambria Math" panose="02040503050406030204" pitchFamily="18" charset="0"/>
                      </a:rPr>
                      <m:t>ℤ</m:t>
                    </m:r>
                    <m:r>
                      <a:rPr lang="en-US" altLang="zh-CN" b="0" i="1" smtClean="0">
                        <a:latin typeface="Cambria Math" panose="02040503050406030204" pitchFamily="18" charset="0"/>
                      </a:rPr>
                      <m:t>⊂</m:t>
                    </m:r>
                    <m:r>
                      <a:rPr lang="en-US" altLang="zh-CN" b="1" i="1" dirty="0">
                        <a:latin typeface="Cambria Math" panose="02040503050406030204" pitchFamily="18" charset="0"/>
                      </a:rPr>
                      <m:t>ℝ</m:t>
                    </m:r>
                  </m:oMath>
                </a14:m>
                <a:r>
                  <a:rPr lang="zh-CN" altLang="en-US" dirty="0" smtClean="0"/>
                  <a:t> 上的限制为</a:t>
                </a:r>
                <a:endParaRPr lang="en-US" altLang="zh-CN" b="0" i="1" dirty="0" smtClean="0"/>
              </a:p>
              <a:p>
                <a:pPr>
                  <a:lnSpc>
                    <a:spcPct val="120000"/>
                  </a:lnSpc>
                  <a:spcAft>
                    <a:spcPts val="0"/>
                  </a:spcAft>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rPr>
                        <m:t>𝑓</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1" i="1">
                              <a:latin typeface="Cambria Math" panose="02040503050406030204" pitchFamily="18" charset="0"/>
                            </a:rPr>
                            <m:t>ℤ</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−1, </m:t>
                                </m:r>
                              </m:e>
                              <m:e>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a:rPr lang="zh-CN" altLang="en-US" i="1">
                                    <a:latin typeface="Cambria Math" panose="02040503050406030204" pitchFamily="18" charset="0"/>
                                  </a:rPr>
                                  <m:t>是</m:t>
                                </m:r>
                                <m:r>
                                  <a:rPr lang="zh-CN" altLang="en-US" i="1" smtClean="0">
                                    <a:latin typeface="Cambria Math" panose="02040503050406030204" pitchFamily="18" charset="0"/>
                                  </a:rPr>
                                  <m:t>奇数</m:t>
                                </m:r>
                              </m:e>
                            </m:mr>
                            <m:mr>
                              <m:e>
                                <m:r>
                                  <a:rPr lang="en-US" altLang="zh-CN" b="0" i="1" smtClean="0">
                                    <a:latin typeface="Cambria Math" panose="02040503050406030204" pitchFamily="18" charset="0"/>
                                  </a:rPr>
                                  <m:t>1, </m:t>
                                </m:r>
                              </m:e>
                              <m:e>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a:rPr lang="zh-CN" altLang="en-US" i="1">
                                    <a:latin typeface="Cambria Math" panose="02040503050406030204" pitchFamily="18" charset="0"/>
                                  </a:rPr>
                                  <m:t>是</m:t>
                                </m:r>
                                <m:r>
                                  <a:rPr lang="zh-CN" altLang="en-US" i="1" smtClean="0">
                                    <a:latin typeface="Cambria Math" panose="02040503050406030204" pitchFamily="18" charset="0"/>
                                  </a:rPr>
                                  <m:t>偶数</m:t>
                                </m:r>
                              </m:e>
                            </m:mr>
                          </m:m>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oMath>
                  </m:oMathPara>
                </a14:m>
                <a:endParaRPr lang="en-US" altLang="zh-CN" dirty="0" smtClean="0"/>
              </a:p>
              <a:p>
                <a:pPr marL="342900" indent="-342900">
                  <a:lnSpc>
                    <a:spcPct val="120000"/>
                  </a:lnSpc>
                  <a:buFont typeface="Arial" panose="020B0604020202020204" pitchFamily="34" charset="0"/>
                  <a:buChar char="•"/>
                </a:pPr>
                <a:r>
                  <a:rPr lang="zh-CN" altLang="en-US" dirty="0">
                    <a:solidFill>
                      <a:srgbClr val="00B050"/>
                    </a:solidFill>
                  </a:rPr>
                  <a:t>函数的复合</a:t>
                </a:r>
                <a:endParaRPr lang="en-US" altLang="zh-CN" dirty="0"/>
              </a:p>
              <a:p>
                <a:pPr marL="342900" indent="-342900">
                  <a:lnSpc>
                    <a:spcPct val="120000"/>
                  </a:lnSpc>
                  <a:spcAft>
                    <a:spcPts val="0"/>
                  </a:spcAft>
                  <a:buFont typeface="Arial" panose="020B0604020202020204" pitchFamily="34" charset="0"/>
                  <a:buChar char="•"/>
                </a:pPr>
                <a:r>
                  <a:rPr lang="zh-CN" altLang="en-US" dirty="0"/>
                  <a:t>想要得到更复杂的函数</a:t>
                </a:r>
                <a:r>
                  <a:rPr lang="en-US" altLang="zh-CN" dirty="0"/>
                  <a:t>, </a:t>
                </a:r>
                <a:r>
                  <a:rPr lang="zh-CN" altLang="en-US" dirty="0"/>
                  <a:t>我们可以将函数进行复合：</a:t>
                </a:r>
                <a:endParaRPr lang="en-US" altLang="zh-CN" dirty="0"/>
              </a:p>
              <a:p>
                <a:pPr algn="ctr">
                  <a:lnSpc>
                    <a:spcPct val="120000"/>
                  </a:lnSpc>
                  <a:spcAft>
                    <a:spcPts val="0"/>
                  </a:spcAft>
                </a:pPr>
                <a14:m>
                  <m:oMath xmlns:m="http://schemas.openxmlformats.org/officeDocument/2006/math">
                    <m:r>
                      <a:rPr lang="en-US" altLang="zh-CN" i="1" dirty="0">
                        <a:latin typeface="Cambria Math" panose="02040503050406030204" pitchFamily="18" charset="0"/>
                      </a:rPr>
                      <m:t>𝑔</m:t>
                    </m:r>
                    <m:r>
                      <a:rPr lang="en-US" altLang="zh-CN" i="1" dirty="0">
                        <a:latin typeface="Cambria Math" panose="02040503050406030204" pitchFamily="18" charset="0"/>
                      </a:rPr>
                      <m:t>∘</m:t>
                    </m:r>
                    <m:r>
                      <a:rPr lang="en-US" altLang="zh-CN" i="1" dirty="0">
                        <a:latin typeface="Cambria Math" panose="02040503050406030204" pitchFamily="18" charset="0"/>
                      </a:rPr>
                      <m:t>𝑓</m:t>
                    </m:r>
                    <m:r>
                      <a:rPr lang="en-US" altLang="zh-CN" i="1" dirty="0">
                        <a:latin typeface="Cambria Math" panose="02040503050406030204" pitchFamily="18" charset="0"/>
                      </a:rPr>
                      <m:t>:</m:t>
                    </m:r>
                    <m:r>
                      <a:rPr lang="en-US" altLang="zh-CN" i="1" dirty="0">
                        <a:latin typeface="Cambria Math" panose="02040503050406030204" pitchFamily="18" charset="0"/>
                      </a:rPr>
                      <m:t>𝐴</m:t>
                    </m:r>
                    <m:groupChr>
                      <m:groupChrPr>
                        <m:chr m:val="→"/>
                        <m:vertJc m:val="bot"/>
                        <m:ctrlPr>
                          <a:rPr lang="en-US" altLang="zh-CN" i="1" dirty="0">
                            <a:latin typeface="Cambria Math" panose="02040503050406030204" pitchFamily="18" charset="0"/>
                          </a:rPr>
                        </m:ctrlPr>
                      </m:groupChrPr>
                      <m:e>
                        <m:r>
                          <m:rPr>
                            <m:brk m:alnAt="2"/>
                          </m:rPr>
                          <a:rPr lang="en-US" altLang="zh-CN" i="1" dirty="0">
                            <a:latin typeface="Cambria Math" panose="02040503050406030204" pitchFamily="18" charset="0"/>
                          </a:rPr>
                          <m:t> </m:t>
                        </m:r>
                        <m:r>
                          <a:rPr lang="en-US" altLang="zh-CN" i="1" dirty="0">
                            <a:latin typeface="Cambria Math" panose="02040503050406030204" pitchFamily="18" charset="0"/>
                          </a:rPr>
                          <m:t> </m:t>
                        </m:r>
                        <m:r>
                          <a:rPr lang="en-US" altLang="zh-CN" i="1" dirty="0">
                            <a:latin typeface="Cambria Math" panose="02040503050406030204" pitchFamily="18" charset="0"/>
                          </a:rPr>
                          <m:t>𝑓</m:t>
                        </m:r>
                        <m:r>
                          <a:rPr lang="en-US" altLang="zh-CN" i="1" dirty="0">
                            <a:latin typeface="Cambria Math" panose="02040503050406030204" pitchFamily="18" charset="0"/>
                          </a:rPr>
                          <m:t>  </m:t>
                        </m:r>
                      </m:e>
                    </m:groupChr>
                    <m:r>
                      <a:rPr lang="en-US" altLang="zh-CN" i="1" dirty="0">
                        <a:latin typeface="Cambria Math" panose="02040503050406030204" pitchFamily="18" charset="0"/>
                      </a:rPr>
                      <m:t>𝐵</m:t>
                    </m:r>
                    <m:groupChr>
                      <m:groupChrPr>
                        <m:chr m:val="→"/>
                        <m:vertJc m:val="bot"/>
                        <m:ctrlPr>
                          <a:rPr lang="en-US" altLang="zh-CN" i="1" dirty="0">
                            <a:latin typeface="Cambria Math" panose="02040503050406030204" pitchFamily="18" charset="0"/>
                          </a:rPr>
                        </m:ctrlPr>
                      </m:groupChrPr>
                      <m:e>
                        <m:r>
                          <m:rPr>
                            <m:brk m:alnAt="2"/>
                          </m:rPr>
                          <a:rPr lang="en-US" altLang="zh-CN" i="1" dirty="0">
                            <a:latin typeface="Cambria Math" panose="02040503050406030204" pitchFamily="18" charset="0"/>
                          </a:rPr>
                          <m:t> </m:t>
                        </m:r>
                        <m:r>
                          <a:rPr lang="en-US" altLang="zh-CN" i="1" dirty="0">
                            <a:latin typeface="Cambria Math" panose="02040503050406030204" pitchFamily="18" charset="0"/>
                          </a:rPr>
                          <m:t> </m:t>
                        </m:r>
                        <m:r>
                          <a:rPr lang="en-US" altLang="zh-CN" i="1" dirty="0">
                            <a:latin typeface="Cambria Math" panose="02040503050406030204" pitchFamily="18" charset="0"/>
                          </a:rPr>
                          <m:t>𝑔</m:t>
                        </m:r>
                        <m:r>
                          <a:rPr lang="en-US" altLang="zh-CN" i="1" dirty="0">
                            <a:latin typeface="Cambria Math" panose="02040503050406030204" pitchFamily="18" charset="0"/>
                          </a:rPr>
                          <m:t>  </m:t>
                        </m:r>
                      </m:e>
                    </m:groupChr>
                    <m:r>
                      <a:rPr lang="en-US" altLang="zh-CN" i="1" dirty="0">
                        <a:latin typeface="Cambria Math" panose="02040503050406030204" pitchFamily="18" charset="0"/>
                      </a:rPr>
                      <m:t>𝐶</m:t>
                    </m:r>
                  </m:oMath>
                </a14:m>
                <a:r>
                  <a:rPr lang="en-US" altLang="zh-CN" dirty="0" smtClean="0"/>
                  <a:t>,   </a:t>
                </a:r>
                <a:r>
                  <a:rPr lang="zh-CN" altLang="en-US" dirty="0" smtClean="0"/>
                  <a:t>还</a:t>
                </a:r>
                <a:r>
                  <a:rPr lang="zh-CN" altLang="en-US" dirty="0"/>
                  <a:t>可以写成 </a:t>
                </a:r>
                <a14:m>
                  <m:oMath xmlns:m="http://schemas.openxmlformats.org/officeDocument/2006/math">
                    <m:r>
                      <a:rPr lang="en-US" altLang="zh-CN" i="1" dirty="0">
                        <a:latin typeface="Cambria Math" panose="02040503050406030204" pitchFamily="18" charset="0"/>
                      </a:rPr>
                      <m:t>𝑥</m:t>
                    </m:r>
                    <m:groupChr>
                      <m:groupChrPr>
                        <m:chr m:val="↦"/>
                        <m:vertJc m:val="bot"/>
                        <m:ctrlPr>
                          <a:rPr lang="en-US" altLang="zh-CN" i="1" dirty="0">
                            <a:latin typeface="Cambria Math" panose="02040503050406030204" pitchFamily="18" charset="0"/>
                          </a:rPr>
                        </m:ctrlPr>
                      </m:groupChrPr>
                      <m:e>
                        <m:r>
                          <m:rPr>
                            <m:brk m:alnAt="2"/>
                          </m:rPr>
                          <a:rPr lang="en-US" altLang="zh-CN" i="1" dirty="0">
                            <a:latin typeface="Cambria Math" panose="02040503050406030204" pitchFamily="18" charset="0"/>
                          </a:rPr>
                          <m:t> </m:t>
                        </m:r>
                        <m:r>
                          <a:rPr lang="en-US" altLang="zh-CN" i="1" dirty="0">
                            <a:latin typeface="Cambria Math" panose="02040503050406030204" pitchFamily="18" charset="0"/>
                          </a:rPr>
                          <m:t> </m:t>
                        </m:r>
                        <m:r>
                          <a:rPr lang="en-US" altLang="zh-CN" i="1" dirty="0">
                            <a:latin typeface="Cambria Math" panose="02040503050406030204" pitchFamily="18" charset="0"/>
                          </a:rPr>
                          <m:t>𝑓</m:t>
                        </m:r>
                        <m:r>
                          <a:rPr lang="en-US" altLang="zh-CN" i="1" dirty="0">
                            <a:latin typeface="Cambria Math" panose="02040503050406030204" pitchFamily="18" charset="0"/>
                          </a:rPr>
                          <m:t>  </m:t>
                        </m:r>
                      </m:e>
                    </m:groupChr>
                    <m:r>
                      <a:rPr lang="en-US" altLang="zh-CN" i="1" dirty="0">
                        <a:latin typeface="Cambria Math" panose="02040503050406030204" pitchFamily="18" charset="0"/>
                      </a:rPr>
                      <m:t>𝑦</m:t>
                    </m:r>
                    <m:groupChr>
                      <m:groupChrPr>
                        <m:chr m:val="↦"/>
                        <m:vertJc m:val="bot"/>
                        <m:ctrlPr>
                          <a:rPr lang="en-US" altLang="zh-CN" i="1" dirty="0">
                            <a:latin typeface="Cambria Math" panose="02040503050406030204" pitchFamily="18" charset="0"/>
                          </a:rPr>
                        </m:ctrlPr>
                      </m:groupChrPr>
                      <m:e>
                        <m:r>
                          <m:rPr>
                            <m:brk m:alnAt="2"/>
                          </m:rPr>
                          <a:rPr lang="en-US" altLang="zh-CN" i="1" dirty="0">
                            <a:latin typeface="Cambria Math" panose="02040503050406030204" pitchFamily="18" charset="0"/>
                          </a:rPr>
                          <m:t> </m:t>
                        </m:r>
                        <m:r>
                          <a:rPr lang="en-US" altLang="zh-CN" i="1" dirty="0">
                            <a:latin typeface="Cambria Math" panose="02040503050406030204" pitchFamily="18" charset="0"/>
                          </a:rPr>
                          <m:t> </m:t>
                        </m:r>
                        <m:r>
                          <a:rPr lang="en-US" altLang="zh-CN" i="1" dirty="0">
                            <a:latin typeface="Cambria Math" panose="02040503050406030204" pitchFamily="18" charset="0"/>
                          </a:rPr>
                          <m:t>𝑔</m:t>
                        </m:r>
                        <m:r>
                          <a:rPr lang="en-US" altLang="zh-CN" i="1" dirty="0">
                            <a:latin typeface="Cambria Math" panose="02040503050406030204" pitchFamily="18" charset="0"/>
                          </a:rPr>
                          <m:t>  </m:t>
                        </m:r>
                      </m:e>
                    </m:groupChr>
                    <m:r>
                      <a:rPr lang="en-US" altLang="zh-CN" i="1" dirty="0">
                        <a:latin typeface="Cambria Math" panose="02040503050406030204" pitchFamily="18" charset="0"/>
                      </a:rPr>
                      <m:t>𝑧</m:t>
                    </m:r>
                    <m:r>
                      <a:rPr lang="en-US" altLang="zh-CN" i="1" dirty="0">
                        <a:latin typeface="Cambria Math" panose="02040503050406030204" pitchFamily="18" charset="0"/>
                      </a:rPr>
                      <m:t>.  </m:t>
                    </m:r>
                  </m:oMath>
                </a14:m>
                <a:endParaRPr lang="en-US" altLang="zh-CN" dirty="0"/>
              </a:p>
              <a:p>
                <a:pPr marL="342900" indent="-342900">
                  <a:lnSpc>
                    <a:spcPct val="120000"/>
                  </a:lnSpc>
                  <a:buFont typeface="Arial" panose="020B0604020202020204" pitchFamily="34" charset="0"/>
                  <a:buChar char="•"/>
                </a:pPr>
                <a:r>
                  <a:rPr lang="zh-CN" altLang="en-US" dirty="0">
                    <a:solidFill>
                      <a:srgbClr val="0000FF"/>
                    </a:solidFill>
                  </a:rPr>
                  <a:t>例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oMath>
                </a14:m>
                <a:r>
                  <a:rPr lang="en-US" altLang="zh-CN" dirty="0"/>
                  <a:t>,</a:t>
                </a:r>
                <a:r>
                  <a:rPr lang="zh-CN" altLang="en-US" dirty="0"/>
                  <a:t> </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𝑦</m:t>
                        </m:r>
                      </m:e>
                    </m:func>
                  </m:oMath>
                </a14:m>
                <a:r>
                  <a:rPr lang="en-US" altLang="zh-CN" dirty="0"/>
                  <a:t>, </a:t>
                </a:r>
                <a:r>
                  <a:rPr lang="zh-CN" altLang="en-US" dirty="0"/>
                  <a:t>则</a:t>
                </a:r>
                <a:r>
                  <a:rPr lang="zh-CN" altLang="en-US" dirty="0" smtClean="0"/>
                  <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𝑓</m:t>
                        </m:r>
                      </m:e>
                    </m:d>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e>
                    </m:func>
                  </m:oMath>
                </a14:m>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例</a:t>
                </a:r>
                <a:r>
                  <a:rPr lang="zh-CN" altLang="en-US" dirty="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𝑥</m:t>
                        </m:r>
                      </m:e>
                    </m:rad>
                  </m:oMath>
                </a14:m>
                <a:r>
                  <a:rPr lang="en-US" altLang="zh-CN" dirty="0"/>
                  <a:t>, </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r>
                          <a:rPr lang="en-US" altLang="zh-CN" i="1">
                            <a:latin typeface="Cambria Math" panose="02040503050406030204" pitchFamily="18" charset="0"/>
                          </a:rPr>
                          <m:t>𝑦</m:t>
                        </m:r>
                      </m:e>
                    </m:rad>
                  </m:oMath>
                </a14:m>
                <a:r>
                  <a:rPr lang="en-US" altLang="zh-CN" dirty="0"/>
                  <a:t>, </a:t>
                </a:r>
                <a:r>
                  <a:rPr lang="zh-CN" altLang="en-US" dirty="0"/>
                  <a:t>则</a:t>
                </a:r>
                <a:r>
                  <a:rPr lang="zh-CN" altLang="en-US" dirty="0" smtClean="0"/>
                  <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𝑓</m:t>
                        </m:r>
                      </m:e>
                    </m:d>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𝑥</m:t>
                            </m:r>
                          </m:e>
                        </m:rad>
                      </m:e>
                    </m:rad>
                  </m:oMath>
                </a14:m>
                <a:r>
                  <a:rPr lang="en-US" altLang="zh-CN" dirty="0" smtClean="0"/>
                  <a:t>, </a:t>
                </a:r>
                <a:r>
                  <a:rPr lang="zh-CN" altLang="en-US" dirty="0"/>
                  <a:t>定义域为</a:t>
                </a:r>
                <a:r>
                  <a:rPr lang="zh-CN" altLang="en-US" dirty="0" smtClean="0"/>
                  <a:t> </a:t>
                </a:r>
                <a14:m>
                  <m:oMath xmlns:m="http://schemas.openxmlformats.org/officeDocument/2006/math">
                    <m:r>
                      <a:rPr lang="en-US" altLang="zh-CN" i="1">
                        <a:latin typeface="Cambria Math" panose="02040503050406030204" pitchFamily="18" charset="0"/>
                      </a:rPr>
                      <m:t>[0, 1]</m:t>
                    </m:r>
                  </m:oMath>
                </a14:m>
                <a:r>
                  <a:rPr lang="en-US" altLang="zh-CN" dirty="0"/>
                  <a:t>,  </a:t>
                </a:r>
                <a:r>
                  <a:rPr lang="zh-CN" altLang="en-US" dirty="0"/>
                  <a:t>值域为</a:t>
                </a:r>
                <a:r>
                  <a:rPr lang="zh-CN" altLang="en-US" dirty="0" smtClean="0"/>
                  <a:t> </a:t>
                </a:r>
                <a14:m>
                  <m:oMath xmlns:m="http://schemas.openxmlformats.org/officeDocument/2006/math">
                    <m:r>
                      <a:rPr lang="en-US" altLang="zh-CN" i="1">
                        <a:latin typeface="Cambria Math" panose="02040503050406030204" pitchFamily="18" charset="0"/>
                      </a:rPr>
                      <m:t>[0, 1]</m:t>
                    </m:r>
                  </m:oMath>
                </a14:m>
                <a:r>
                  <a:rPr lang="en-US" altLang="zh-CN" dirty="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4"/>
                <a:stretch>
                  <a:fillRect l="-508" t="-5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105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normAutofit/>
              </a:bodyPr>
              <a:lstStyle/>
              <a:p>
                <a:pPr marL="342900" indent="-342900">
                  <a:lnSpc>
                    <a:spcPct val="100000"/>
                  </a:lnSpc>
                  <a:buFont typeface="Arial" panose="020B0604020202020204" pitchFamily="34" charset="0"/>
                  <a:buChar char="•"/>
                </a:pPr>
                <a:r>
                  <a:rPr lang="zh-CN" altLang="en-US" dirty="0" smtClean="0">
                    <a:solidFill>
                      <a:srgbClr val="0000FF"/>
                    </a:solidFill>
                  </a:rPr>
                  <a:t>例</a:t>
                </a:r>
                <a:r>
                  <a:rPr lang="zh-CN" altLang="en-US" dirty="0" smtClean="0"/>
                  <a:t> 设函数 </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m>
                          <m:mPr>
                            <m:plcHide m:val="on"/>
                            <m:mcs>
                              <m:mc>
                                <m:mcPr>
                                  <m:count m:val="2"/>
                                  <m:mcJc m:val="center"/>
                                </m:mcPr>
                              </m:mc>
                            </m:mcs>
                            <m:ctrlPr>
                              <a:rPr lang="en-US" altLang="zh-CN" b="0" i="1" dirty="0" smtClean="0">
                                <a:latin typeface="Cambria Math" panose="02040503050406030204" pitchFamily="18" charset="0"/>
                              </a:rPr>
                            </m:ctrlPr>
                          </m:mPr>
                          <m:m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+1, </m:t>
                              </m:r>
                            </m:e>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&gt;1;</m:t>
                              </m:r>
                            </m:e>
                          </m:mr>
                          <m:m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 </m:t>
                              </m:r>
                            </m:e>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≤1, </m:t>
                              </m:r>
                            </m:e>
                          </m:mr>
                        </m:m>
                      </m:e>
                    </m:d>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𝜑</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−1</m:t>
                    </m:r>
                  </m:oMath>
                </a14:m>
                <a:r>
                  <a:rPr lang="en-US" altLang="zh-CN" dirty="0" smtClean="0"/>
                  <a:t>. </a:t>
                </a:r>
                <a:r>
                  <a:rPr lang="zh-CN" altLang="en-US" dirty="0" smtClean="0"/>
                  <a:t>求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oMath>
                </a14:m>
                <a:r>
                  <a:rPr lang="zh-CN" altLang="en-US" dirty="0" smtClean="0"/>
                  <a:t> 和 </a:t>
                </a:r>
                <a14:m>
                  <m:oMath xmlns:m="http://schemas.openxmlformats.org/officeDocument/2006/math">
                    <m:r>
                      <a:rPr lang="en-US" altLang="zh-CN" b="0" i="1" dirty="0" smtClean="0">
                        <a:latin typeface="Cambria Math" panose="02040503050406030204" pitchFamily="18" charset="0"/>
                      </a:rPr>
                      <m:t>𝜑</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e>
                    </m:d>
                  </m:oMath>
                </a14:m>
                <a:r>
                  <a:rPr lang="en-US" altLang="zh-CN" dirty="0" smtClean="0"/>
                  <a:t>.</a:t>
                </a:r>
              </a:p>
              <a:p>
                <a:pPr marL="342900" indent="-342900">
                  <a:lnSpc>
                    <a:spcPct val="100000"/>
                  </a:lnSpc>
                  <a:buFont typeface="Arial" panose="020B0604020202020204" pitchFamily="34" charset="0"/>
                  <a:buChar char="•"/>
                </a:pPr>
                <a:r>
                  <a:rPr lang="zh-CN" altLang="en-US" dirty="0" smtClean="0">
                    <a:solidFill>
                      <a:srgbClr val="0000FF"/>
                    </a:solidFill>
                  </a:rPr>
                  <a:t>解</a:t>
                </a:r>
                <a:r>
                  <a:rPr lang="zh-CN" altLang="en-US" dirty="0" smtClean="0"/>
                  <a:t> </a:t>
                </a:r>
                <a14:m>
                  <m:oMath xmlns:m="http://schemas.openxmlformats.org/officeDocument/2006/math">
                    <m:r>
                      <a:rPr lang="en-US" altLang="zh-CN" sz="2000" i="1" dirty="0">
                        <a:latin typeface="Cambria Math" panose="02040503050406030204" pitchFamily="18" charset="0"/>
                      </a:rPr>
                      <m:t>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𝜑</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e>
                    </m:d>
                    <m:r>
                      <a:rPr lang="en-US" altLang="zh-CN" sz="2000" i="1" dirty="0">
                        <a:latin typeface="Cambria Math" panose="02040503050406030204" pitchFamily="18" charset="0"/>
                      </a:rPr>
                      <m:t>=</m:t>
                    </m:r>
                    <m:d>
                      <m:dPr>
                        <m:begChr m:val="{"/>
                        <m:endChr m:val=""/>
                        <m:ctrlPr>
                          <a:rPr lang="en-US" altLang="zh-CN" sz="2000" i="1" dirty="0">
                            <a:latin typeface="Cambria Math" panose="02040503050406030204" pitchFamily="18" charset="0"/>
                          </a:rPr>
                        </m:ctrlPr>
                      </m:dPr>
                      <m:e>
                        <m:m>
                          <m:mPr>
                            <m:plcHide m:val="on"/>
                            <m:mcs>
                              <m:mc>
                                <m:mcPr>
                                  <m:count m:val="2"/>
                                  <m:mcJc m:val="center"/>
                                </m:mcPr>
                              </m:mc>
                            </m:mcs>
                            <m:ctrlPr>
                              <a:rPr lang="en-US" altLang="zh-CN" sz="2000" i="1" dirty="0">
                                <a:latin typeface="Cambria Math" panose="02040503050406030204" pitchFamily="18" charset="0"/>
                              </a:rPr>
                            </m:ctrlPr>
                          </m:mPr>
                          <m:mr>
                            <m:e>
                              <m:r>
                                <a:rPr lang="en-US" altLang="zh-CN" sz="2000" i="1" dirty="0">
                                  <a:latin typeface="Cambria Math" panose="02040503050406030204" pitchFamily="18" charset="0"/>
                                </a:rPr>
                                <m:t>𝜑</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)+1, </m:t>
                              </m:r>
                            </m:e>
                            <m:e>
                              <m:r>
                                <a:rPr lang="en-US" altLang="zh-CN" sz="2000" i="1" dirty="0">
                                  <a:latin typeface="Cambria Math" panose="02040503050406030204" pitchFamily="18" charset="0"/>
                                </a:rPr>
                                <m:t>𝜑</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e>
                              </m:d>
                              <m:r>
                                <a:rPr lang="en-US" altLang="zh-CN" sz="2000" i="1" dirty="0">
                                  <a:latin typeface="Cambria Math" panose="02040503050406030204" pitchFamily="18" charset="0"/>
                                </a:rPr>
                                <m:t>&gt;1</m:t>
                              </m:r>
                            </m:e>
                          </m:mr>
                          <m:m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𝜑</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e>
                                <m:sup>
                                  <m:r>
                                    <a:rPr lang="en-US" altLang="zh-CN" sz="2000" i="1" dirty="0">
                                      <a:latin typeface="Cambria Math" panose="02040503050406030204" pitchFamily="18" charset="0"/>
                                    </a:rPr>
                                    <m:t>2</m:t>
                                  </m:r>
                                </m:sup>
                              </m:sSup>
                              <m:r>
                                <a:rPr lang="en-US" altLang="zh-CN" sz="2000" i="1" dirty="0" smtClean="0">
                                  <a:latin typeface="Cambria Math" panose="02040503050406030204" pitchFamily="18" charset="0"/>
                                </a:rPr>
                                <m:t>, </m:t>
                              </m:r>
                            </m:e>
                            <m:e>
                              <m:r>
                                <a:rPr lang="en-US" altLang="zh-CN" sz="2000" i="1" dirty="0">
                                  <a:latin typeface="Cambria Math" panose="02040503050406030204" pitchFamily="18" charset="0"/>
                                </a:rPr>
                                <m:t>𝜑</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)≤1</m:t>
                              </m:r>
                            </m:e>
                          </m:mr>
                        </m:m>
                      </m:e>
                    </m:d>
                    <m:r>
                      <m:rPr>
                        <m:nor/>
                      </m:rPr>
                      <a:rPr lang="en-US" altLang="zh-CN" sz="2000" dirty="0"/>
                      <m:t>=</m:t>
                    </m:r>
                    <m:d>
                      <m:dPr>
                        <m:begChr m:val="{"/>
                        <m:endChr m:val=""/>
                        <m:ctrlPr>
                          <a:rPr lang="en-US" altLang="zh-CN" sz="2000" i="1" dirty="0">
                            <a:latin typeface="Cambria Math" panose="02040503050406030204" pitchFamily="18" charset="0"/>
                          </a:rPr>
                        </m:ctrlPr>
                      </m:dPr>
                      <m:e>
                        <m:m>
                          <m:mPr>
                            <m:plcHide m:val="on"/>
                            <m:mcs>
                              <m:mc>
                                <m:mcPr>
                                  <m:count m:val="2"/>
                                  <m:mcJc m:val="center"/>
                                </m:mcPr>
                              </m:mc>
                            </m:mcs>
                            <m:ctrlPr>
                              <a:rPr lang="en-US" altLang="zh-CN" sz="2000" i="1" dirty="0">
                                <a:latin typeface="Cambria Math" panose="02040503050406030204" pitchFamily="18" charset="0"/>
                              </a:rPr>
                            </m:ctrlPr>
                          </m:mPr>
                          <m:mr>
                            <m:e>
                              <m:r>
                                <a:rPr lang="en-US" altLang="zh-CN" sz="2000" i="1" dirty="0">
                                  <a:latin typeface="Cambria Math" panose="02040503050406030204" pitchFamily="18" charset="0"/>
                                </a:rPr>
                                <m:t>𝑥</m:t>
                              </m:r>
                              <m:r>
                                <a:rPr lang="en-US" altLang="zh-CN" sz="2000" i="1" dirty="0">
                                  <a:latin typeface="Cambria Math" panose="02040503050406030204" pitchFamily="18" charset="0"/>
                                </a:rPr>
                                <m:t>−1+1, </m:t>
                              </m:r>
                            </m:e>
                            <m:e>
                              <m:r>
                                <a:rPr lang="en-US" altLang="zh-CN" sz="2000" i="1" dirty="0">
                                  <a:latin typeface="Cambria Math" panose="02040503050406030204" pitchFamily="18" charset="0"/>
                                </a:rPr>
                                <m:t>𝑥</m:t>
                              </m:r>
                              <m:r>
                                <a:rPr lang="en-US" altLang="zh-CN" sz="2000" i="1" dirty="0">
                                  <a:latin typeface="Cambria Math" panose="02040503050406030204" pitchFamily="18" charset="0"/>
                                </a:rPr>
                                <m:t>−1&gt;1</m:t>
                              </m:r>
                            </m:e>
                          </m:mr>
                          <m:m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−1)</m:t>
                                  </m:r>
                                </m:e>
                                <m:sup>
                                  <m:r>
                                    <a:rPr lang="en-US" altLang="zh-CN" sz="2000" i="1" dirty="0">
                                      <a:latin typeface="Cambria Math" panose="02040503050406030204" pitchFamily="18" charset="0"/>
                                    </a:rPr>
                                    <m:t>2</m:t>
                                  </m:r>
                                </m:sup>
                              </m:sSup>
                              <m:r>
                                <a:rPr lang="en-US" altLang="zh-CN" sz="2000" i="1" dirty="0" smtClean="0">
                                  <a:latin typeface="Cambria Math" panose="02040503050406030204" pitchFamily="18" charset="0"/>
                                </a:rPr>
                                <m:t>, </m:t>
                              </m:r>
                            </m:e>
                            <m:e>
                              <m:r>
                                <a:rPr lang="en-US" altLang="zh-CN" sz="2000" i="1" dirty="0">
                                  <a:latin typeface="Cambria Math" panose="02040503050406030204" pitchFamily="18" charset="0"/>
                                </a:rPr>
                                <m:t>𝑥</m:t>
                              </m:r>
                              <m:r>
                                <a:rPr lang="en-US" altLang="zh-CN" sz="2000" i="1" dirty="0">
                                  <a:latin typeface="Cambria Math" panose="02040503050406030204" pitchFamily="18" charset="0"/>
                                </a:rPr>
                                <m:t>−1≤1</m:t>
                              </m:r>
                            </m:e>
                          </m:mr>
                        </m:m>
                      </m:e>
                    </m:d>
                    <m:r>
                      <m:rPr>
                        <m:nor/>
                      </m:rPr>
                      <a:rPr lang="en-US" altLang="zh-CN" sz="2000" dirty="0"/>
                      <m:t>=</m:t>
                    </m:r>
                    <m:d>
                      <m:dPr>
                        <m:begChr m:val="{"/>
                        <m:endChr m:val=""/>
                        <m:ctrlPr>
                          <a:rPr lang="en-US" altLang="zh-CN" sz="2000" i="1" dirty="0">
                            <a:latin typeface="Cambria Math" panose="02040503050406030204" pitchFamily="18" charset="0"/>
                          </a:rPr>
                        </m:ctrlPr>
                      </m:dPr>
                      <m:e>
                        <m:m>
                          <m:mPr>
                            <m:plcHide m:val="on"/>
                            <m:mcs>
                              <m:mc>
                                <m:mcPr>
                                  <m:count m:val="2"/>
                                  <m:mcJc m:val="center"/>
                                </m:mcPr>
                              </m:mc>
                            </m:mcs>
                            <m:ctrlPr>
                              <a:rPr lang="en-US" altLang="zh-CN" sz="2000" i="1" dirty="0">
                                <a:latin typeface="Cambria Math" panose="02040503050406030204" pitchFamily="18" charset="0"/>
                              </a:rPr>
                            </m:ctrlPr>
                          </m:mPr>
                          <m:mr>
                            <m:e>
                              <m:r>
                                <a:rPr lang="en-US" altLang="zh-CN" sz="2000" i="1" dirty="0">
                                  <a:latin typeface="Cambria Math" panose="02040503050406030204" pitchFamily="18" charset="0"/>
                                </a:rPr>
                                <m:t>𝑥</m:t>
                              </m:r>
                              <m:r>
                                <a:rPr lang="en-US" altLang="zh-CN" sz="2000" i="1" dirty="0" smtClean="0">
                                  <a:latin typeface="Cambria Math" panose="02040503050406030204" pitchFamily="18" charset="0"/>
                                </a:rPr>
                                <m:t>, </m:t>
                              </m:r>
                            </m:e>
                            <m:e>
                              <m:r>
                                <a:rPr lang="en-US" altLang="zh-CN" sz="2000" i="1" dirty="0">
                                  <a:latin typeface="Cambria Math" panose="02040503050406030204" pitchFamily="18" charset="0"/>
                                </a:rPr>
                                <m:t>𝑥</m:t>
                              </m:r>
                              <m:r>
                                <a:rPr lang="en-US" altLang="zh-CN" sz="2000" i="1" dirty="0">
                                  <a:latin typeface="Cambria Math" panose="02040503050406030204" pitchFamily="18" charset="0"/>
                                </a:rPr>
                                <m:t>&gt;2</m:t>
                              </m:r>
                            </m:e>
                          </m:mr>
                          <m:m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−1)</m:t>
                                  </m:r>
                                </m:e>
                                <m:sup>
                                  <m:r>
                                    <a:rPr lang="en-US" altLang="zh-CN" sz="2000" i="1" dirty="0">
                                      <a:latin typeface="Cambria Math" panose="02040503050406030204" pitchFamily="18" charset="0"/>
                                    </a:rPr>
                                    <m:t>2</m:t>
                                  </m:r>
                                </m:sup>
                              </m:sSup>
                              <m:r>
                                <a:rPr lang="en-US" altLang="zh-CN" sz="2000" i="1" dirty="0" smtClean="0">
                                  <a:latin typeface="Cambria Math" panose="02040503050406030204" pitchFamily="18" charset="0"/>
                                </a:rPr>
                                <m:t>, </m:t>
                              </m:r>
                            </m:e>
                            <m:e>
                              <m:r>
                                <a:rPr lang="en-US" altLang="zh-CN" sz="2000" i="1" dirty="0">
                                  <a:latin typeface="Cambria Math" panose="02040503050406030204" pitchFamily="18" charset="0"/>
                                </a:rPr>
                                <m:t>𝑥</m:t>
                              </m:r>
                              <m:r>
                                <a:rPr lang="en-US" altLang="zh-CN" sz="2000" i="1" dirty="0">
                                  <a:latin typeface="Cambria Math" panose="02040503050406030204" pitchFamily="18" charset="0"/>
                                </a:rPr>
                                <m:t>≤2.</m:t>
                              </m:r>
                            </m:e>
                          </m:mr>
                        </m:m>
                      </m:e>
                    </m:d>
                  </m:oMath>
                </a14:m>
                <a:endParaRPr lang="en-US" altLang="zh-CN" dirty="0" smtClean="0"/>
              </a:p>
              <a:p>
                <a:pPr>
                  <a:lnSpc>
                    <a:spcPct val="1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d>
                        <m:dPr>
                          <m:begChr m:val="{"/>
                          <m:endChr m:val=""/>
                          <m:ctrlPr>
                            <a:rPr lang="en-US" altLang="zh-CN" i="1" dirty="0">
                              <a:latin typeface="Cambria Math" panose="02040503050406030204" pitchFamily="18" charset="0"/>
                            </a:rPr>
                          </m:ctrlPr>
                        </m:dPr>
                        <m:e>
                          <m:m>
                            <m:mPr>
                              <m:plcHide m:val="on"/>
                              <m:mcs>
                                <m:mc>
                                  <m:mcPr>
                                    <m:count m:val="2"/>
                                    <m:mcJc m:val="center"/>
                                  </m:mcPr>
                                </m:mc>
                              </m:mcs>
                              <m:ctrlPr>
                                <a:rPr lang="en-US" altLang="zh-CN" i="1" dirty="0">
                                  <a:latin typeface="Cambria Math" panose="02040503050406030204" pitchFamily="18" charset="0"/>
                                </a:rPr>
                              </m:ctrlPr>
                            </m:mPr>
                            <m:mr>
                              <m:e>
                                <m:r>
                                  <a:rPr lang="en-US" altLang="zh-CN" i="1" dirty="0">
                                    <a:latin typeface="Cambria Math" panose="02040503050406030204" pitchFamily="18" charset="0"/>
                                  </a:rPr>
                                  <m:t>𝑥</m:t>
                                </m:r>
                                <m:r>
                                  <a:rPr lang="en-US" altLang="zh-CN" i="1" dirty="0" smtClean="0">
                                    <a:latin typeface="Cambria Math" panose="02040503050406030204" pitchFamily="18" charset="0"/>
                                  </a:rPr>
                                  <m:t>, </m:t>
                                </m:r>
                              </m:e>
                              <m:e>
                                <m:r>
                                  <a:rPr lang="en-US" altLang="zh-CN" i="1" dirty="0">
                                    <a:latin typeface="Cambria Math" panose="02040503050406030204" pitchFamily="18" charset="0"/>
                                  </a:rPr>
                                  <m:t>𝑥</m:t>
                                </m:r>
                                <m:r>
                                  <a:rPr lang="en-US" altLang="zh-CN" i="1" dirty="0">
                                    <a:latin typeface="Cambria Math" panose="02040503050406030204" pitchFamily="18" charset="0"/>
                                  </a:rPr>
                                  <m:t>&gt;1;</m:t>
                                </m:r>
                              </m:e>
                            </m:mr>
                            <m:m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2</m:t>
                                    </m:r>
                                  </m:sup>
                                </m:sSup>
                                <m:r>
                                  <a:rPr lang="en-US" altLang="zh-CN" b="0" i="1" dirty="0" smtClean="0">
                                    <a:latin typeface="Cambria Math" panose="02040503050406030204" pitchFamily="18" charset="0"/>
                                  </a:rPr>
                                  <m:t>−1</m:t>
                                </m:r>
                                <m:r>
                                  <a:rPr lang="en-US" altLang="zh-CN" i="1" dirty="0" smtClean="0">
                                    <a:latin typeface="Cambria Math" panose="02040503050406030204" pitchFamily="18" charset="0"/>
                                  </a:rPr>
                                  <m:t>, </m:t>
                                </m:r>
                              </m:e>
                              <m:e>
                                <m:r>
                                  <a:rPr lang="en-US" altLang="zh-CN" i="1" dirty="0">
                                    <a:latin typeface="Cambria Math" panose="02040503050406030204" pitchFamily="18" charset="0"/>
                                  </a:rPr>
                                  <m:t>𝑥</m:t>
                                </m:r>
                                <m:r>
                                  <a:rPr lang="en-US" altLang="zh-CN" i="1" dirty="0">
                                    <a:latin typeface="Cambria Math" panose="02040503050406030204" pitchFamily="18" charset="0"/>
                                  </a:rPr>
                                  <m:t>≤1.</m:t>
                                </m:r>
                              </m:e>
                            </m:mr>
                          </m:m>
                        </m:e>
                      </m:d>
                    </m:oMath>
                  </m:oMathPara>
                </a14:m>
                <a:endParaRPr lang="en-US" altLang="zh-CN" dirty="0" smtClean="0"/>
              </a:p>
              <a:p>
                <a:pPr marL="342900" indent="-342900">
                  <a:lnSpc>
                    <a:spcPct val="100000"/>
                  </a:lnSpc>
                  <a:buFont typeface="Arial" panose="020B0604020202020204" pitchFamily="34" charset="0"/>
                  <a:buChar char="•"/>
                </a:pPr>
                <a:r>
                  <a:rPr lang="zh-CN" altLang="en-US" dirty="0">
                    <a:solidFill>
                      <a:srgbClr val="0000FF"/>
                    </a:solidFill>
                  </a:rPr>
                  <a:t>例 </a:t>
                </a:r>
                <a:r>
                  <a:rPr lang="zh-CN" altLang="en-US" dirty="0"/>
                  <a:t>设</a:t>
                </a:r>
                <a:r>
                  <a:rPr lang="zh-CN" altLang="en-US" dirty="0" smtClean="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1,</m:t>
                              </m:r>
                            </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e>
                          </m:mr>
                          <m:mr>
                            <m:e>
                              <m:r>
                                <a:rPr lang="en-US" altLang="zh-CN" i="1">
                                  <a:latin typeface="Cambria Math" panose="02040503050406030204" pitchFamily="18" charset="0"/>
                                </a:rPr>
                                <m:t>0,</m:t>
                              </m:r>
                            </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&gt;1,</m:t>
                              </m:r>
                            </m:e>
                          </m:mr>
                        </m:m>
                      </m:e>
                    </m:d>
                  </m:oMath>
                </a14:m>
                <a:r>
                  <a:rPr lang="zh-CN" altLang="en-US" dirty="0"/>
                  <a:t> 求</a:t>
                </a:r>
                <a:r>
                  <a:rPr lang="zh-CN" altLang="en-US" dirty="0" smtClean="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en-US" altLang="zh-CN" dirty="0"/>
                  <a:t>.</a:t>
                </a:r>
              </a:p>
              <a:p>
                <a:pPr marL="342900" indent="-342900">
                  <a:lnSpc>
                    <a:spcPct val="100000"/>
                  </a:lnSpc>
                  <a:buFont typeface="Arial" panose="020B0604020202020204" pitchFamily="34" charset="0"/>
                  <a:buChar char="•"/>
                </a:pPr>
                <a:r>
                  <a:rPr lang="zh-CN" altLang="en-US" dirty="0">
                    <a:solidFill>
                      <a:srgbClr val="0000FF"/>
                    </a:solidFill>
                  </a:rPr>
                  <a:t>解</a:t>
                </a:r>
                <a:r>
                  <a:rPr lang="zh-CN" altLang="en-US"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oMath>
                </a14:m>
                <a:r>
                  <a:rPr lang="zh-CN" altLang="en-US" dirty="0" smtClean="0"/>
                  <a:t> </a:t>
                </a:r>
                <a:r>
                  <a:rPr lang="zh-CN" altLang="en-US" dirty="0"/>
                  <a:t>时</a:t>
                </a:r>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=1</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&gt;1</m:t>
                    </m:r>
                  </m:oMath>
                </a14:m>
                <a:r>
                  <a:rPr lang="zh-CN" altLang="en-US" dirty="0" smtClean="0"/>
                  <a:t> </a:t>
                </a:r>
                <a:r>
                  <a:rPr lang="zh-CN" altLang="en-US" dirty="0"/>
                  <a:t>时</a:t>
                </a:r>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=1</m:t>
                    </m:r>
                  </m:oMath>
                </a14:m>
                <a:r>
                  <a:rPr lang="en-US" altLang="zh-CN" dirty="0"/>
                  <a:t>. </a:t>
                </a:r>
                <a:r>
                  <a:rPr lang="zh-CN" altLang="en-US" dirty="0"/>
                  <a:t>因此</a:t>
                </a:r>
                <a:r>
                  <a:rPr lang="zh-CN" altLang="en-US" dirty="0" smtClean="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=1</m:t>
                    </m:r>
                  </m:oMath>
                </a14:m>
                <a:r>
                  <a:rPr lang="en-US" altLang="zh-CN" dirty="0" smtClean="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4"/>
                <a:stretch>
                  <a:fillRect l="-734" r="-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27233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00FF"/>
                    </a:solidFill>
                  </a:rPr>
                  <a:t>例 </a:t>
                </a:r>
                <a:r>
                  <a:rPr lang="zh-CN" altLang="en-US" dirty="0"/>
                  <a:t>设</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 的</a:t>
                </a:r>
                <a:r>
                  <a:rPr lang="zh-CN" altLang="en-US" dirty="0"/>
                  <a:t>定义域为</a:t>
                </a:r>
                <a:r>
                  <a:rPr lang="zh-CN" altLang="en-US" dirty="0" smtClean="0"/>
                  <a:t> </a:t>
                </a:r>
                <a14:m>
                  <m:oMath xmlns:m="http://schemas.openxmlformats.org/officeDocument/2006/math">
                    <m:d>
                      <m:dPr>
                        <m:endChr m:val="]"/>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en-US" altLang="zh-CN" dirty="0"/>
                  <a:t>, </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𝑥</m:t>
                        </m:r>
                      </m:e>
                    </m:func>
                  </m:oMath>
                </a14:m>
                <a:r>
                  <a:rPr lang="en-US" altLang="zh-CN" dirty="0"/>
                  <a:t>. </a:t>
                </a:r>
                <a:r>
                  <a:rPr lang="zh-CN" altLang="en-US" dirty="0"/>
                  <a:t>求复合函数</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zh-CN" altLang="en-US" dirty="0" smtClean="0"/>
                  <a:t> 的</a:t>
                </a:r>
                <a:r>
                  <a:rPr lang="zh-CN" altLang="en-US" dirty="0"/>
                  <a:t>定义域</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由题意可知</a:t>
                </a:r>
                <a:r>
                  <a:rPr lang="zh-CN" altLang="en-US" dirty="0" smtClean="0"/>
                  <a:t> </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𝑥</m:t>
                        </m:r>
                      </m:e>
                    </m:func>
                    <m:r>
                      <a:rPr lang="en-US" altLang="zh-CN" i="1">
                        <a:latin typeface="Cambria Math" panose="02040503050406030204" pitchFamily="18" charset="0"/>
                      </a:rPr>
                      <m:t>∈</m:t>
                    </m:r>
                    <m:d>
                      <m:dPr>
                        <m:endChr m:val="]"/>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en-US" altLang="zh-CN" dirty="0"/>
                  <a:t>, </a:t>
                </a:r>
                <a:r>
                  <a:rPr lang="zh-CN" altLang="en-US" dirty="0"/>
                  <a:t>因此</a:t>
                </a:r>
                <a:r>
                  <a:rPr lang="zh-CN" altLang="en-US" dirty="0" smtClean="0"/>
                  <a:t> </a:t>
                </a:r>
                <a14:m>
                  <m:oMath xmlns:m="http://schemas.openxmlformats.org/officeDocument/2006/math">
                    <m:r>
                      <a:rPr lang="en-US" altLang="zh-CN" i="1">
                        <a:latin typeface="Cambria Math" panose="02040503050406030204" pitchFamily="18" charset="0"/>
                      </a:rPr>
                      <m:t>0≤</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𝑥</m:t>
                        </m:r>
                      </m:e>
                    </m:func>
                    <m:r>
                      <a:rPr lang="en-US" altLang="zh-CN" i="1">
                        <a:latin typeface="Cambria Math" panose="02040503050406030204" pitchFamily="18" charset="0"/>
                      </a:rPr>
                      <m:t>&lt;1, 1≤</m:t>
                    </m:r>
                    <m:r>
                      <a:rPr lang="en-US" altLang="zh-CN" i="1">
                        <a:latin typeface="Cambria Math" panose="02040503050406030204" pitchFamily="18" charset="0"/>
                      </a:rPr>
                      <m:t>𝑥</m:t>
                    </m:r>
                    <m:r>
                      <a:rPr lang="en-US" altLang="zh-CN" i="1">
                        <a:latin typeface="Cambria Math" panose="02040503050406030204" pitchFamily="18" charset="0"/>
                      </a:rPr>
                      <m:t>&lt;</m:t>
                    </m:r>
                    <m:r>
                      <m:rPr>
                        <m:sty m:val="p"/>
                      </m:rPr>
                      <a:rPr lang="en-US" altLang="zh-CN" i="0">
                        <a:latin typeface="Cambria Math" panose="02040503050406030204" pitchFamily="18" charset="0"/>
                      </a:rPr>
                      <m:t>e</m:t>
                    </m:r>
                  </m:oMath>
                </a14:m>
                <a:r>
                  <a:rPr lang="en-US" altLang="zh-CN" dirty="0"/>
                  <a:t>, </a:t>
                </a:r>
                <a:r>
                  <a:rPr lang="zh-CN" altLang="en-US" dirty="0"/>
                  <a:t>即</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en-US" altLang="zh-CN" dirty="0"/>
                  <a:t> </a:t>
                </a:r>
                <a:r>
                  <a:rPr lang="zh-CN" altLang="en-US" dirty="0"/>
                  <a:t>的定义域为</a:t>
                </a:r>
                <a:r>
                  <a:rPr lang="zh-CN" altLang="en-US" dirty="0" smtClean="0"/>
                  <a:t> </a:t>
                </a:r>
                <a14:m>
                  <m:oMath xmlns:m="http://schemas.openxmlformats.org/officeDocument/2006/math">
                    <m:d>
                      <m:dPr>
                        <m:begChr m:val="["/>
                        <m:ctrlPr>
                          <a:rPr lang="en-US" altLang="zh-CN" i="1">
                            <a:latin typeface="Cambria Math" panose="02040503050406030204" pitchFamily="18" charset="0"/>
                          </a:rPr>
                        </m:ctrlPr>
                      </m:dPr>
                      <m:e>
                        <m:r>
                          <a:rPr lang="en-US" altLang="zh-CN" i="1">
                            <a:latin typeface="Cambria Math" panose="02040503050406030204" pitchFamily="18" charset="0"/>
                          </a:rPr>
                          <m:t>1,</m:t>
                        </m:r>
                        <m:r>
                          <m:rPr>
                            <m:sty m:val="p"/>
                          </m:rPr>
                          <a:rPr lang="en-US" altLang="zh-CN" i="0">
                            <a:latin typeface="Cambria Math" panose="02040503050406030204" pitchFamily="18" charset="0"/>
                          </a:rPr>
                          <m:t>e</m:t>
                        </m:r>
                      </m:e>
                    </m:d>
                  </m:oMath>
                </a14:m>
                <a:r>
                  <a:rPr lang="en-US" altLang="zh-CN" dirty="0" smtClean="0"/>
                  <a:t>.</a:t>
                </a:r>
              </a:p>
              <a:p>
                <a:pPr marL="342900" indent="-342900">
                  <a:lnSpc>
                    <a:spcPct val="120000"/>
                  </a:lnSpc>
                  <a:buFont typeface="Arial" panose="020B0604020202020204" pitchFamily="34" charset="0"/>
                  <a:buChar char="•"/>
                </a:pPr>
                <a:r>
                  <a:rPr lang="zh-CN" altLang="en-US" dirty="0">
                    <a:solidFill>
                      <a:srgbClr val="0000FF"/>
                    </a:solidFill>
                  </a:rPr>
                  <a:t>例</a:t>
                </a:r>
                <a:r>
                  <a:rPr lang="zh-CN" altLang="en-US" dirty="0"/>
                  <a:t> 设</a:t>
                </a:r>
                <a:r>
                  <a:rPr lang="zh-CN" altLang="en-US" dirty="0" smtClean="0"/>
                  <a:t> </a:t>
                </a:r>
                <a14:m>
                  <m:oMath xmlns:m="http://schemas.openxmlformats.org/officeDocument/2006/math">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i="0" dirty="0">
                            <a:latin typeface="Cambria Math" panose="02040503050406030204" pitchFamily="18" charset="0"/>
                          </a:rPr>
                          <m:t>e</m:t>
                        </m:r>
                      </m:e>
                      <m:sup>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2</m:t>
                            </m:r>
                          </m:sup>
                        </m:sSup>
                      </m:sup>
                    </m:sSup>
                    <m:r>
                      <a:rPr lang="en-US" altLang="zh-CN" i="1" dirty="0">
                        <a:latin typeface="Cambria Math" panose="02040503050406030204" pitchFamily="18" charset="0"/>
                      </a:rPr>
                      <m:t>, </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d>
                    <m:r>
                      <a:rPr lang="en-US" altLang="zh-CN" i="1" dirty="0">
                        <a:latin typeface="Cambria Math" panose="02040503050406030204" pitchFamily="18" charset="0"/>
                      </a:rPr>
                      <m:t>=1−</m:t>
                    </m:r>
                    <m:r>
                      <a:rPr lang="en-US" altLang="zh-CN" i="1" dirty="0">
                        <a:latin typeface="Cambria Math" panose="02040503050406030204" pitchFamily="18" charset="0"/>
                      </a:rPr>
                      <m:t>𝑥</m:t>
                    </m:r>
                  </m:oMath>
                </a14:m>
                <a:r>
                  <a:rPr lang="en-US" altLang="zh-CN" dirty="0"/>
                  <a:t>, </a:t>
                </a:r>
                <a:r>
                  <a:rPr lang="zh-CN" altLang="en-US" dirty="0"/>
                  <a:t>且</a:t>
                </a:r>
                <a:r>
                  <a:rPr lang="zh-CN" altLang="en-US" dirty="0" smtClean="0"/>
                  <a:t> </a:t>
                </a:r>
                <a14:m>
                  <m:oMath xmlns:m="http://schemas.openxmlformats.org/officeDocument/2006/math">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≥0</m:t>
                    </m:r>
                  </m:oMath>
                </a14:m>
                <a:r>
                  <a:rPr lang="en-US" altLang="zh-CN" dirty="0"/>
                  <a:t>.</a:t>
                </a:r>
                <a:r>
                  <a:rPr lang="zh-CN" altLang="en-US" dirty="0"/>
                  <a:t> 求</a:t>
                </a:r>
                <a:r>
                  <a:rPr lang="zh-CN" altLang="en-US" dirty="0" smtClean="0"/>
                  <a:t> </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 的</a:t>
                </a:r>
                <a:r>
                  <a:rPr lang="zh-CN" altLang="en-US" dirty="0"/>
                  <a:t>定义域</a:t>
                </a:r>
                <a:r>
                  <a:rPr lang="en-US" altLang="zh-CN" dirty="0"/>
                  <a:t>.</a:t>
                </a:r>
              </a:p>
              <a:p>
                <a:pPr marL="342900" indent="-342900">
                  <a:lnSpc>
                    <a:spcPct val="120000"/>
                  </a:lnSpc>
                  <a:buFont typeface="Arial" panose="020B0604020202020204" pitchFamily="34" charset="0"/>
                  <a:buChar char="•"/>
                </a:pPr>
                <a:r>
                  <a:rPr lang="zh-CN" altLang="en-US" dirty="0"/>
                  <a:t>我们先解出</a:t>
                </a:r>
                <a:r>
                  <a:rPr lang="zh-CN" altLang="en-US" dirty="0" smtClean="0"/>
                  <a:t> </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 再</a:t>
                </a:r>
                <a:r>
                  <a:rPr lang="zh-CN" altLang="en-US" dirty="0"/>
                  <a:t>计算它的定义域</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由于</a:t>
                </a:r>
                <a:r>
                  <a:rPr lang="zh-CN" altLang="en-US" dirty="0" smtClean="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0">
                            <a:latin typeface="Cambria Math" panose="02040503050406030204" pitchFamily="18" charset="0"/>
                          </a:rPr>
                          <m:t>e</m:t>
                        </m:r>
                      </m:e>
                      <m:sup>
                        <m:r>
                          <a:rPr lang="en-US" altLang="zh-CN" i="1">
                            <a:latin typeface="Cambria Math" panose="02040503050406030204" pitchFamily="18" charset="0"/>
                          </a:rPr>
                          <m:t>𝜑</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sup>
                            <m:r>
                              <a:rPr lang="en-US" altLang="zh-CN" i="1">
                                <a:latin typeface="Cambria Math" panose="02040503050406030204" pitchFamily="18" charset="0"/>
                              </a:rPr>
                              <m:t>2</m:t>
                            </m:r>
                          </m:sup>
                        </m:sSup>
                      </m:sup>
                    </m:sSup>
                    <m:r>
                      <a:rPr lang="en-US" altLang="zh-CN" i="1">
                        <a:latin typeface="Cambria Math" panose="02040503050406030204" pitchFamily="18" charset="0"/>
                      </a:rPr>
                      <m:t>=1−</m:t>
                    </m:r>
                    <m:r>
                      <a:rPr lang="en-US" altLang="zh-CN" i="1">
                        <a:latin typeface="Cambria Math" panose="02040503050406030204" pitchFamily="18" charset="0"/>
                      </a:rPr>
                      <m:t>𝑥</m:t>
                    </m:r>
                  </m:oMath>
                </a14:m>
                <a:r>
                  <a:rPr lang="en-US" altLang="zh-CN" dirty="0"/>
                  <a:t>, </a:t>
                </a:r>
                <a:r>
                  <a:rPr lang="zh-CN" altLang="en-US" dirty="0"/>
                  <a:t>因此</a:t>
                </a:r>
                <a:r>
                  <a:rPr lang="zh-CN" altLang="en-US" dirty="0" smtClean="0"/>
                  <a:t> </a:t>
                </a:r>
                <a14:m>
                  <m:oMath xmlns:m="http://schemas.openxmlformats.org/officeDocument/2006/math">
                    <m:r>
                      <a:rPr lang="en-US" altLang="zh-CN" i="1">
                        <a:latin typeface="Cambria Math" panose="02040503050406030204" pitchFamily="18" charset="0"/>
                      </a:rPr>
                      <m:t>𝜑</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sup>
                        <m:r>
                          <a:rPr lang="en-US" altLang="zh-CN" i="1">
                            <a:latin typeface="Cambria Math" panose="02040503050406030204" pitchFamily="18" charset="0"/>
                          </a:rPr>
                          <m:t>2</m:t>
                        </m:r>
                      </m:sup>
                    </m:s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𝑥</m:t>
                            </m:r>
                          </m:e>
                        </m:d>
                      </m:e>
                    </m:func>
                    <m:r>
                      <a:rPr lang="en-US" altLang="zh-CN" b="0" i="1" smtClean="0">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𝑥</m:t>
                                </m:r>
                              </m:e>
                            </m:d>
                          </m:e>
                        </m:func>
                      </m:e>
                    </m:rad>
                  </m:oMath>
                </a14:m>
                <a:r>
                  <a:rPr lang="en-US" altLang="zh-CN" dirty="0"/>
                  <a:t>. </a:t>
                </a:r>
                <a:r>
                  <a:rPr lang="zh-CN" altLang="en-US" dirty="0"/>
                  <a:t>于是</a:t>
                </a:r>
                <a:r>
                  <a:rPr lang="zh-CN" altLang="en-US" dirty="0" smtClean="0"/>
                  <a:t> </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&gt;0,</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𝑥</m:t>
                            </m:r>
                          </m:e>
                        </m:d>
                      </m:e>
                    </m:func>
                    <m:r>
                      <a:rPr lang="en-US" altLang="zh-CN" i="1">
                        <a:latin typeface="Cambria Math" panose="02040503050406030204" pitchFamily="18" charset="0"/>
                      </a:rPr>
                      <m:t>≥0</m:t>
                    </m:r>
                  </m:oMath>
                </a14:m>
                <a:r>
                  <a:rPr lang="en-US" altLang="zh-CN" dirty="0"/>
                  <a:t>, </a:t>
                </a:r>
                <a:r>
                  <a:rPr lang="zh-CN" altLang="en-US" dirty="0"/>
                  <a:t>即</a:t>
                </a:r>
                <a:r>
                  <a:rPr lang="zh-CN" altLang="en-US" dirty="0" smtClean="0"/>
                  <a:t> </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≥1, </m:t>
                    </m:r>
                    <m:r>
                      <a:rPr lang="en-US" altLang="zh-CN" i="1">
                        <a:latin typeface="Cambria Math" panose="02040503050406030204" pitchFamily="18" charset="0"/>
                      </a:rPr>
                      <m:t>𝑥</m:t>
                    </m:r>
                    <m:r>
                      <a:rPr lang="en-US" altLang="zh-CN" i="1">
                        <a:latin typeface="Cambria Math" panose="02040503050406030204" pitchFamily="18" charset="0"/>
                      </a:rPr>
                      <m:t>≤0</m:t>
                    </m:r>
                  </m:oMath>
                </a14:m>
                <a:r>
                  <a:rPr lang="en-US" altLang="zh-CN" dirty="0"/>
                  <a:t>. </a:t>
                </a:r>
                <a:r>
                  <a:rPr lang="zh-CN" altLang="en-US" dirty="0"/>
                  <a:t>定义域为</a:t>
                </a:r>
                <a:r>
                  <a:rPr lang="zh-CN" altLang="en-US" dirty="0" smtClean="0"/>
                  <a:t> </a:t>
                </a:r>
                <a14:m>
                  <m:oMath xmlns:m="http://schemas.openxmlformats.org/officeDocument/2006/math">
                    <m:d>
                      <m:dPr>
                        <m:endChr m:val="]"/>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en-US" altLang="zh-CN" dirty="0" smtClean="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4"/>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28408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normAutofit lnSpcReduction="10000"/>
              </a:bodyPr>
              <a:lstStyle/>
              <a:p>
                <a:pPr marL="342900" indent="-342900">
                  <a:lnSpc>
                    <a:spcPct val="120000"/>
                  </a:lnSpc>
                  <a:buFont typeface="Arial" panose="020B0604020202020204" pitchFamily="34" charset="0"/>
                  <a:buChar char="•"/>
                </a:pPr>
                <a:r>
                  <a:rPr lang="zh-CN" altLang="en-US" dirty="0" smtClean="0"/>
                  <a:t>对于两个以上的函数</a:t>
                </a:r>
                <a:r>
                  <a:rPr lang="en-US" altLang="zh-CN" dirty="0" smtClean="0"/>
                  <a:t>, </a:t>
                </a:r>
                <a:r>
                  <a:rPr lang="zh-CN" altLang="en-US" dirty="0" smtClean="0"/>
                  <a:t>我们也可以进行复合</a:t>
                </a:r>
                <a:r>
                  <a:rPr lang="en-US" altLang="zh-CN" dirty="0" smtClean="0"/>
                  <a:t>. </a:t>
                </a:r>
                <a:r>
                  <a:rPr lang="zh-CN" altLang="en-US" dirty="0" smtClean="0"/>
                  <a:t>例如</a:t>
                </a:r>
                <a:endParaRPr lang="en-US" altLang="zh-CN" dirty="0" smtClean="0"/>
              </a:p>
              <a:p>
                <a:pPr>
                  <a:lnSpc>
                    <a:spcPct val="1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𝑢</m:t>
                          </m:r>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𝑣</m:t>
                          </m:r>
                        </m:e>
                      </m:rad>
                      <m:r>
                        <a:rPr lang="en-US" altLang="zh-CN" b="0" i="1" smtClean="0">
                          <a:latin typeface="Cambria Math" panose="02040503050406030204" pitchFamily="18" charset="0"/>
                        </a:rPr>
                        <m:t>,   </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+1</m:t>
                      </m:r>
                    </m:oMath>
                  </m:oMathPara>
                </a14:m>
                <a:endParaRPr lang="en-US" altLang="zh-CN" dirty="0" smtClean="0"/>
              </a:p>
              <a:p>
                <a:pPr>
                  <a:lnSpc>
                    <a:spcPct val="120000"/>
                  </a:lnSpc>
                </a:pPr>
                <a:r>
                  <a:rPr lang="zh-CN" altLang="en-US" dirty="0" smtClean="0"/>
                  <a:t>的复合是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+1</m:t>
                                </m:r>
                              </m:e>
                            </m:rad>
                          </m:e>
                        </m:d>
                      </m:e>
                    </m:func>
                  </m:oMath>
                </a14:m>
                <a:r>
                  <a:rPr lang="en-US" altLang="zh-CN" dirty="0" smtClean="0"/>
                  <a:t>. </a:t>
                </a:r>
                <a:r>
                  <a:rPr lang="zh-CN" altLang="en-US" dirty="0" smtClean="0"/>
                  <a:t>例如函数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arctan</m:t>
                            </m:r>
                          </m:fName>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e>
                            </m:d>
                          </m:e>
                        </m:func>
                      </m:sup>
                    </m:sSup>
                  </m:oMath>
                </a14:m>
                <a:r>
                  <a:rPr lang="zh-CN" altLang="en-US" dirty="0" smtClean="0"/>
                  <a:t> 可以分解为下述三个函数的复合</a:t>
                </a:r>
                <a:endParaRPr lang="en-US" altLang="zh-CN" dirty="0" smtClean="0"/>
              </a:p>
              <a:p>
                <a:pPr>
                  <a:lnSpc>
                    <a:spcPct val="1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𝑢</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arctan</m:t>
                          </m:r>
                        </m:fName>
                        <m:e>
                          <m:r>
                            <a:rPr lang="en-US" altLang="zh-CN" b="0" i="1" smtClean="0">
                              <a:latin typeface="Cambria Math" panose="02040503050406030204" pitchFamily="18" charset="0"/>
                            </a:rPr>
                            <m:t>𝑣</m:t>
                          </m:r>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oMath>
                  </m:oMathPara>
                </a14:m>
                <a:endParaRPr lang="en-US" altLang="zh-CN" dirty="0" smtClean="0"/>
              </a:p>
              <a:p>
                <a:pPr marL="342900" indent="-342900">
                  <a:lnSpc>
                    <a:spcPct val="120000"/>
                  </a:lnSpc>
                  <a:buFont typeface="Arial" panose="020B0604020202020204" pitchFamily="34" charset="0"/>
                  <a:buChar char="•"/>
                </a:pPr>
                <a:r>
                  <a:rPr lang="zh-CN" altLang="en-US" dirty="0" smtClean="0"/>
                  <a:t>这种分解在进行复杂求导时是十分必要的</a:t>
                </a:r>
                <a:r>
                  <a:rPr lang="en-US" altLang="zh-CN" dirty="0" smtClean="0"/>
                  <a:t>.</a:t>
                </a:r>
              </a:p>
              <a:p>
                <a:pPr marL="342900" indent="-342900">
                  <a:lnSpc>
                    <a:spcPct val="120000"/>
                  </a:lnSpc>
                  <a:buFont typeface="Arial" panose="020B0604020202020204" pitchFamily="34" charset="0"/>
                  <a:buChar char="•"/>
                </a:pPr>
                <a:r>
                  <a:rPr lang="zh-CN" altLang="en-US" dirty="0">
                    <a:solidFill>
                      <a:srgbClr val="00B050"/>
                    </a:solidFill>
                  </a:rPr>
                  <a:t>反函数</a:t>
                </a:r>
                <a:endParaRPr lang="en-US" altLang="zh-CN" dirty="0">
                  <a:solidFill>
                    <a:srgbClr val="0000FF"/>
                  </a:solidFill>
                </a:endParaRPr>
              </a:p>
              <a:p>
                <a:pPr marL="342900" indent="-342900">
                  <a:lnSpc>
                    <a:spcPct val="120000"/>
                  </a:lnSpc>
                  <a:buFont typeface="Arial" panose="020B0604020202020204" pitchFamily="34" charset="0"/>
                  <a:buChar char="•"/>
                </a:pPr>
                <a:r>
                  <a:rPr lang="zh-CN" altLang="en-US" dirty="0"/>
                  <a:t>设</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 为</a:t>
                </a:r>
                <a:r>
                  <a:rPr lang="zh-CN" altLang="en-US" dirty="0"/>
                  <a:t>一个给定的函数</a:t>
                </a:r>
                <a:r>
                  <a:rPr lang="en-US" altLang="zh-CN" dirty="0"/>
                  <a:t>, </a:t>
                </a:r>
                <a:r>
                  <a:rPr lang="zh-CN" altLang="en-US" dirty="0"/>
                  <a:t>定义域为</a:t>
                </a:r>
                <a:r>
                  <a:rPr lang="zh-CN" altLang="en-US" dirty="0" smtClean="0"/>
                  <a:t> </a:t>
                </a:r>
                <a14:m>
                  <m:oMath xmlns:m="http://schemas.openxmlformats.org/officeDocument/2006/math">
                    <m:r>
                      <a:rPr lang="en-US" altLang="zh-CN" i="1">
                        <a:latin typeface="Cambria Math" panose="02040503050406030204" pitchFamily="18" charset="0"/>
                      </a:rPr>
                      <m:t>𝐷</m:t>
                    </m:r>
                  </m:oMath>
                </a14:m>
                <a:r>
                  <a:rPr lang="en-US" altLang="zh-CN" dirty="0"/>
                  <a:t>, </a:t>
                </a:r>
                <a:r>
                  <a:rPr lang="zh-CN" altLang="en-US" dirty="0"/>
                  <a:t>值域为</a:t>
                </a:r>
                <a:r>
                  <a:rPr lang="zh-CN" altLang="en-US" dirty="0" smtClean="0"/>
                  <a:t> </a:t>
                </a:r>
                <a14:m>
                  <m:oMath xmlns:m="http://schemas.openxmlformats.org/officeDocument/2006/math">
                    <m:r>
                      <a:rPr lang="en-US" altLang="zh-CN" i="1">
                        <a:latin typeface="Cambria Math" panose="02040503050406030204" pitchFamily="18" charset="0"/>
                      </a:rPr>
                      <m:t>𝑌</m:t>
                    </m:r>
                  </m:oMath>
                </a14:m>
                <a:r>
                  <a:rPr lang="en-US" altLang="zh-CN" dirty="0"/>
                  <a:t>. </a:t>
                </a:r>
                <a:r>
                  <a:rPr lang="zh-CN" altLang="en-US" dirty="0"/>
                  <a:t>如果函数</a:t>
                </a:r>
                <a:r>
                  <a:rPr lang="zh-CN" altLang="en-US" dirty="0" smtClean="0"/>
                  <a:t> </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𝑣</m:t>
                        </m:r>
                      </m:e>
                    </m:d>
                  </m:oMath>
                </a14:m>
                <a:r>
                  <a:rPr lang="zh-CN" altLang="en-US" dirty="0" smtClean="0"/>
                  <a:t> 的</a:t>
                </a:r>
                <a:r>
                  <a:rPr lang="zh-CN" altLang="en-US" dirty="0"/>
                  <a:t>定义域为</a:t>
                </a:r>
                <a:r>
                  <a:rPr lang="zh-CN" altLang="en-US" dirty="0" smtClean="0"/>
                  <a:t> </a:t>
                </a:r>
                <a14:m>
                  <m:oMath xmlns:m="http://schemas.openxmlformats.org/officeDocument/2006/math">
                    <m:r>
                      <a:rPr lang="en-US" altLang="zh-CN" i="1">
                        <a:latin typeface="Cambria Math" panose="02040503050406030204" pitchFamily="18" charset="0"/>
                      </a:rPr>
                      <m:t>𝑌</m:t>
                    </m:r>
                  </m:oMath>
                </a14:m>
                <a:r>
                  <a:rPr lang="en-US" altLang="zh-CN" dirty="0"/>
                  <a:t>, </a:t>
                </a:r>
                <a:r>
                  <a:rPr lang="zh-CN" altLang="en-US" dirty="0" smtClean="0"/>
                  <a:t>且</a:t>
                </a:r>
                <a:r>
                  <a:rPr lang="zh-CN" altLang="en-US" dirty="0" smtClean="0">
                    <a:latin typeface="+mn-ea"/>
                    <a:ea typeface="+mn-ea"/>
                  </a:rPr>
                  <a:t>对</a:t>
                </a:r>
                <a:r>
                  <a:rPr lang="zh-CN" altLang="en-US" dirty="0">
                    <a:latin typeface="+mn-ea"/>
                    <a:ea typeface="+mn-ea"/>
                  </a:rPr>
                  <a:t>任意</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𝑥</m:t>
                    </m:r>
                    <m:r>
                      <a:rPr lang="en-US" altLang="zh-CN" i="1">
                        <a:latin typeface="Cambria Math" panose="02040503050406030204" pitchFamily="18" charset="0"/>
                        <a:ea typeface="+mn-ea"/>
                      </a:rPr>
                      <m:t>∈</m:t>
                    </m:r>
                    <m:r>
                      <a:rPr lang="en-US" altLang="zh-CN" i="1">
                        <a:latin typeface="Cambria Math" panose="02040503050406030204" pitchFamily="18" charset="0"/>
                        <a:ea typeface="+mn-ea"/>
                      </a:rPr>
                      <m:t>𝐷</m:t>
                    </m:r>
                    <m:r>
                      <a:rPr lang="en-US" altLang="zh-CN" b="0" i="0" smtClean="0">
                        <a:latin typeface="Cambria Math" panose="02040503050406030204" pitchFamily="18" charset="0"/>
                        <a:ea typeface="+mn-ea"/>
                      </a:rPr>
                      <m:t>,</m:t>
                    </m:r>
                    <m:r>
                      <a:rPr lang="en-US" altLang="zh-CN" i="1">
                        <a:latin typeface="Cambria Math" panose="02040503050406030204" pitchFamily="18" charset="0"/>
                        <a:ea typeface="+mn-ea"/>
                      </a:rPr>
                      <m:t>𝑔</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𝑥</m:t>
                            </m:r>
                          </m:e>
                        </m:d>
                      </m:e>
                    </m:d>
                    <m:r>
                      <a:rPr lang="en-US" altLang="zh-CN" i="1">
                        <a:latin typeface="Cambria Math" panose="02040503050406030204" pitchFamily="18" charset="0"/>
                        <a:ea typeface="+mn-ea"/>
                      </a:rPr>
                      <m:t>=</m:t>
                    </m:r>
                    <m:r>
                      <a:rPr lang="en-US" altLang="zh-CN" i="1">
                        <a:latin typeface="Cambria Math" panose="02040503050406030204" pitchFamily="18" charset="0"/>
                        <a:ea typeface="+mn-ea"/>
                      </a:rPr>
                      <m:t>𝑥</m:t>
                    </m:r>
                  </m:oMath>
                </a14:m>
                <a:r>
                  <a:rPr lang="en-US" altLang="zh-CN" dirty="0">
                    <a:latin typeface="+mn-ea"/>
                    <a:ea typeface="+mn-ea"/>
                  </a:rPr>
                  <a:t>; </a:t>
                </a:r>
                <a:r>
                  <a:rPr lang="zh-CN" altLang="en-US" dirty="0" smtClean="0">
                    <a:latin typeface="+mn-ea"/>
                    <a:ea typeface="+mn-ea"/>
                  </a:rPr>
                  <a:t>对</a:t>
                </a:r>
                <a:r>
                  <a:rPr lang="zh-CN" altLang="en-US" dirty="0">
                    <a:latin typeface="+mn-ea"/>
                    <a:ea typeface="+mn-ea"/>
                  </a:rPr>
                  <a:t>任意</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𝑦</m:t>
                    </m:r>
                    <m:r>
                      <a:rPr lang="en-US" altLang="zh-CN" i="1">
                        <a:latin typeface="Cambria Math" panose="02040503050406030204" pitchFamily="18" charset="0"/>
                        <a:ea typeface="+mn-ea"/>
                      </a:rPr>
                      <m:t>∈</m:t>
                    </m:r>
                    <m:r>
                      <a:rPr lang="en-US" altLang="zh-CN" i="1">
                        <a:latin typeface="Cambria Math" panose="02040503050406030204" pitchFamily="18" charset="0"/>
                        <a:ea typeface="+mn-ea"/>
                      </a:rPr>
                      <m:t>𝑌</m:t>
                    </m:r>
                    <m:r>
                      <a:rPr lang="en-US" altLang="zh-CN" b="0" i="0" smtClean="0">
                        <a:latin typeface="Cambria Math" panose="02040503050406030204" pitchFamily="18" charset="0"/>
                        <a:ea typeface="+mn-ea"/>
                      </a:rPr>
                      <m:t>,</m:t>
                    </m:r>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𝑔</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𝑦</m:t>
                            </m:r>
                          </m:e>
                        </m:d>
                      </m:e>
                    </m:d>
                    <m:r>
                      <a:rPr lang="en-US" altLang="zh-CN" i="1">
                        <a:latin typeface="Cambria Math" panose="02040503050406030204" pitchFamily="18" charset="0"/>
                        <a:ea typeface="+mn-ea"/>
                      </a:rPr>
                      <m:t>=</m:t>
                    </m:r>
                    <m:r>
                      <a:rPr lang="en-US" altLang="zh-CN" i="1">
                        <a:latin typeface="Cambria Math" panose="02040503050406030204" pitchFamily="18" charset="0"/>
                        <a:ea typeface="+mn-ea"/>
                      </a:rPr>
                      <m:t>𝑦</m:t>
                    </m:r>
                  </m:oMath>
                </a14:m>
                <a:r>
                  <a:rPr lang="en-US" altLang="zh-CN" dirty="0">
                    <a:latin typeface="+mn-ea"/>
                    <a:ea typeface="+mn-ea"/>
                  </a:rPr>
                  <a:t>, </a:t>
                </a:r>
                <a:r>
                  <a:rPr lang="zh-CN" altLang="en-US" dirty="0" smtClean="0"/>
                  <a:t>则</a:t>
                </a:r>
                <a:r>
                  <a:rPr lang="zh-CN" altLang="en-US" dirty="0"/>
                  <a:t>称</a:t>
                </a:r>
                <a:r>
                  <a:rPr lang="zh-CN" altLang="en-US" dirty="0" smtClean="0"/>
                  <a:t> </a:t>
                </a:r>
                <a14:m>
                  <m:oMath xmlns:m="http://schemas.openxmlformats.org/officeDocument/2006/math">
                    <m:r>
                      <a:rPr lang="en-US" altLang="zh-CN" i="1">
                        <a:latin typeface="Cambria Math" panose="02040503050406030204" pitchFamily="18" charset="0"/>
                      </a:rPr>
                      <m:t>𝑔</m:t>
                    </m:r>
                  </m:oMath>
                </a14:m>
                <a:r>
                  <a:rPr lang="zh-CN" altLang="en-US" dirty="0" smtClean="0"/>
                  <a:t> </a:t>
                </a:r>
                <a:r>
                  <a:rPr lang="zh-CN" altLang="en-US" dirty="0"/>
                  <a:t>是</a:t>
                </a:r>
                <a:r>
                  <a:rPr lang="zh-CN" altLang="en-US" dirty="0" smtClean="0"/>
                  <a:t> </a:t>
                </a:r>
                <a14:m>
                  <m:oMath xmlns:m="http://schemas.openxmlformats.org/officeDocument/2006/math">
                    <m:r>
                      <a:rPr lang="en-US" altLang="zh-CN" i="1" dirty="0">
                        <a:latin typeface="Cambria Math" panose="02040503050406030204" pitchFamily="18" charset="0"/>
                      </a:rPr>
                      <m:t>𝑓</m:t>
                    </m:r>
                  </m:oMath>
                </a14:m>
                <a:r>
                  <a:rPr lang="zh-CN" altLang="en-US" dirty="0" smtClean="0"/>
                  <a:t> </a:t>
                </a:r>
                <a:r>
                  <a:rPr lang="zh-CN" altLang="en-US" dirty="0"/>
                  <a:t>的</a:t>
                </a:r>
                <a:r>
                  <a:rPr lang="zh-CN" altLang="en-US" dirty="0">
                    <a:solidFill>
                      <a:srgbClr val="00B050"/>
                    </a:solidFill>
                  </a:rPr>
                  <a:t>反函数</a:t>
                </a:r>
                <a:r>
                  <a:rPr lang="en-US" altLang="zh-CN" dirty="0"/>
                  <a:t>, </a:t>
                </a:r>
                <a:r>
                  <a:rPr lang="zh-CN" altLang="en-US" dirty="0"/>
                  <a:t>并记做</a:t>
                </a:r>
                <a:r>
                  <a:rPr lang="zh-CN" altLang="en-US" dirty="0" smtClean="0"/>
                  <a:t> </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−1</m:t>
                        </m:r>
                      </m:sup>
                    </m:sSup>
                  </m:oMath>
                </a14:m>
                <a:r>
                  <a:rPr lang="zh-CN" altLang="en-US" dirty="0" smtClean="0"/>
                  <a:t> </a:t>
                </a:r>
                <a:r>
                  <a:rPr lang="zh-CN" altLang="en-US" dirty="0"/>
                  <a:t>或</a:t>
                </a:r>
                <a:r>
                  <a:rPr lang="zh-CN" altLang="en-US" dirty="0" smtClean="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altLang="zh-CN" dirty="0"/>
                  <a:t>.</a:t>
                </a:r>
              </a:p>
              <a:p>
                <a:pPr marL="342900" indent="-342900">
                  <a:lnSpc>
                    <a:spcPct val="120000"/>
                  </a:lnSpc>
                  <a:buFont typeface="Arial" panose="020B0604020202020204" pitchFamily="34" charset="0"/>
                  <a:buChar char="•"/>
                </a:pPr>
                <a:r>
                  <a:rPr lang="zh-CN" altLang="en-US" dirty="0"/>
                  <a:t>可以看出</a:t>
                </a:r>
                <a:r>
                  <a:rPr lang="en-US" altLang="zh-CN" dirty="0"/>
                  <a:t>, </a:t>
                </a:r>
                <a:r>
                  <a:rPr lang="zh-CN" altLang="en-US" dirty="0"/>
                  <a:t>反函数就是把每个元素的像打回到原来的元素</a:t>
                </a:r>
                <a:r>
                  <a:rPr lang="en-US" altLang="zh-CN" dirty="0" smtClean="0"/>
                  <a:t>.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4"/>
                <a:stretch>
                  <a:fillRect l="-847" t="-700" b="-9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378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sz="2000" dirty="0"/>
                  <a:t>反函数不一定存在</a:t>
                </a:r>
                <a:r>
                  <a:rPr lang="en-US" altLang="zh-CN" sz="2000" dirty="0"/>
                  <a:t>. </a:t>
                </a:r>
                <a:r>
                  <a:rPr lang="zh-CN" altLang="en-US" sz="2000" dirty="0"/>
                  <a:t>反函数存在当且仅当</a:t>
                </a:r>
                <a:r>
                  <a:rPr lang="zh-CN" altLang="en-US" sz="2000" dirty="0" smtClean="0"/>
                  <a:t> </a:t>
                </a:r>
                <a14:m>
                  <m:oMath xmlns:m="http://schemas.openxmlformats.org/officeDocument/2006/math">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𝐷</m:t>
                    </m:r>
                    <m:r>
                      <a:rPr lang="en-US" altLang="zh-CN" sz="2000" i="1">
                        <a:latin typeface="Cambria Math" panose="02040503050406030204" pitchFamily="18" charset="0"/>
                      </a:rPr>
                      <m:t>→</m:t>
                    </m:r>
                    <m:r>
                      <a:rPr lang="en-US" altLang="zh-CN" sz="2000" i="1">
                        <a:latin typeface="Cambria Math" panose="02040503050406030204" pitchFamily="18" charset="0"/>
                      </a:rPr>
                      <m:t>𝑌</m:t>
                    </m:r>
                  </m:oMath>
                </a14:m>
                <a:r>
                  <a:rPr lang="zh-CN" altLang="en-US" sz="2000" dirty="0"/>
                  <a:t> 是一一对应</a:t>
                </a:r>
                <a:r>
                  <a:rPr lang="en-US" altLang="zh-CN" sz="2000" dirty="0"/>
                  <a:t>, </a:t>
                </a:r>
                <a:r>
                  <a:rPr lang="zh-CN" altLang="en-US" sz="2000" dirty="0" smtClean="0"/>
                  <a:t>即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oMath>
                </a14:m>
                <a:r>
                  <a:rPr lang="zh-CN" altLang="en-US" sz="2000" dirty="0" smtClean="0"/>
                  <a:t> </a:t>
                </a:r>
                <a:r>
                  <a:rPr lang="zh-CN" altLang="en-US" sz="2000" dirty="0"/>
                  <a:t>时</a:t>
                </a:r>
                <a:r>
                  <a:rPr lang="zh-CN" altLang="en-US" sz="2000" dirty="0" smtClean="0"/>
                  <a:t> </a:t>
                </a:r>
                <a14:m>
                  <m:oMath xmlns:m="http://schemas.openxmlformats.org/officeDocument/2006/math">
                    <m:r>
                      <a:rPr lang="en-US" altLang="zh-CN" sz="2000" i="1" dirty="0">
                        <a:latin typeface="Cambria Math" panose="02040503050406030204" pitchFamily="18" charset="0"/>
                      </a:rPr>
                      <m:t>𝑓</m:t>
                    </m:r>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1</m:t>
                            </m:r>
                          </m:sub>
                        </m:sSub>
                      </m:e>
                    </m:d>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2</m:t>
                            </m:r>
                          </m:sub>
                        </m:sSub>
                      </m:e>
                    </m:d>
                  </m:oMath>
                </a14:m>
                <a:r>
                  <a:rPr lang="en-US" altLang="zh-CN" sz="2000" dirty="0"/>
                  <a:t>.</a:t>
                </a:r>
              </a:p>
              <a:p>
                <a:pPr marL="342900" indent="-342900">
                  <a:lnSpc>
                    <a:spcPct val="120000"/>
                  </a:lnSpc>
                  <a:buFont typeface="Arial" panose="020B0604020202020204" pitchFamily="34" charset="0"/>
                  <a:buChar char="•"/>
                </a:pPr>
                <a:r>
                  <a:rPr lang="zh-CN" altLang="en-US" sz="2000" dirty="0" smtClean="0"/>
                  <a:t>例如 </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2</m:t>
                        </m:r>
                      </m:sup>
                    </m:sSup>
                  </m:oMath>
                </a14:m>
                <a:r>
                  <a:rPr lang="zh-CN" altLang="en-US" sz="2000" dirty="0" smtClean="0"/>
                  <a:t> 没有</a:t>
                </a:r>
                <a:r>
                  <a:rPr lang="zh-CN" altLang="en-US" sz="2000" dirty="0"/>
                  <a:t>反函数</a:t>
                </a:r>
                <a:r>
                  <a:rPr lang="en-US" altLang="zh-CN" sz="2000" dirty="0"/>
                  <a:t>, </a:t>
                </a:r>
                <a:r>
                  <a:rPr lang="zh-CN" altLang="en-US" sz="2000" dirty="0"/>
                  <a:t>因为</a:t>
                </a:r>
                <a:r>
                  <a:rPr lang="zh-CN" altLang="en-US" sz="2000" dirty="0" smtClean="0"/>
                  <a:t> </a:t>
                </a:r>
                <a14:m>
                  <m:oMath xmlns:m="http://schemas.openxmlformats.org/officeDocument/2006/math">
                    <m:r>
                      <a:rPr lang="en-US" altLang="zh-CN" sz="2000" i="1">
                        <a:latin typeface="Cambria Math" panose="02040503050406030204" pitchFamily="18" charset="0"/>
                      </a:rPr>
                      <m:t>−1</m:t>
                    </m:r>
                  </m:oMath>
                </a14:m>
                <a:r>
                  <a:rPr lang="zh-CN" altLang="en-US" sz="2000" dirty="0" smtClean="0"/>
                  <a:t> </a:t>
                </a:r>
                <a:r>
                  <a:rPr lang="zh-CN" altLang="en-US" sz="2000" dirty="0"/>
                  <a:t>和</a:t>
                </a:r>
                <a:r>
                  <a:rPr lang="zh-CN" altLang="en-US" sz="2000" dirty="0" smtClean="0"/>
                  <a:t> </a:t>
                </a:r>
                <a14:m>
                  <m:oMath xmlns:m="http://schemas.openxmlformats.org/officeDocument/2006/math">
                    <m:r>
                      <a:rPr lang="en-US" altLang="zh-CN" sz="2000" i="1" dirty="0">
                        <a:latin typeface="Cambria Math" panose="02040503050406030204" pitchFamily="18" charset="0"/>
                      </a:rPr>
                      <m:t>1</m:t>
                    </m:r>
                  </m:oMath>
                </a14:m>
                <a:r>
                  <a:rPr lang="zh-CN" altLang="en-US" sz="2000" dirty="0" smtClean="0"/>
                  <a:t> </a:t>
                </a:r>
                <a:r>
                  <a:rPr lang="zh-CN" altLang="en-US" sz="2000" dirty="0"/>
                  <a:t>的像相同</a:t>
                </a:r>
                <a:r>
                  <a:rPr lang="en-US" altLang="zh-CN" sz="2000" dirty="0"/>
                  <a:t>. </a:t>
                </a:r>
                <a:r>
                  <a:rPr lang="zh-CN" altLang="en-US" sz="2000" dirty="0"/>
                  <a:t>但是</a:t>
                </a:r>
                <a:r>
                  <a:rPr lang="zh-CN" altLang="en-US" sz="2000" dirty="0" smtClean="0"/>
                  <a:t> </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 </m:t>
                    </m:r>
                    <m:r>
                      <a:rPr lang="en-US" altLang="zh-CN" sz="2000" i="1">
                        <a:latin typeface="Cambria Math" panose="02040503050406030204" pitchFamily="18" charset="0"/>
                      </a:rPr>
                      <m:t>𝑥</m:t>
                    </m:r>
                    <m:r>
                      <a:rPr lang="en-US" altLang="zh-CN" sz="2000" i="1">
                        <a:latin typeface="Cambria Math" panose="02040503050406030204" pitchFamily="18" charset="0"/>
                      </a:rPr>
                      <m:t>∈</m:t>
                    </m:r>
                    <m:d>
                      <m:dPr>
                        <m:begChr m:val="["/>
                        <m:ctrlPr>
                          <a:rPr lang="en-US" altLang="zh-CN" sz="2000" i="1">
                            <a:latin typeface="Cambria Math" panose="02040503050406030204" pitchFamily="18" charset="0"/>
                          </a:rPr>
                        </m:ctrlPr>
                      </m:dPr>
                      <m:e>
                        <m:r>
                          <a:rPr lang="en-US" altLang="zh-CN" sz="2000" i="1">
                            <a:latin typeface="Cambria Math" panose="02040503050406030204" pitchFamily="18" charset="0"/>
                          </a:rPr>
                          <m:t>0, +∞</m:t>
                        </m:r>
                      </m:e>
                    </m:d>
                  </m:oMath>
                </a14:m>
                <a:r>
                  <a:rPr lang="zh-CN" altLang="en-US" sz="2000" dirty="0" smtClean="0"/>
                  <a:t> 有反函数 </a:t>
                </a:r>
                <a14:m>
                  <m:oMath xmlns:m="http://schemas.openxmlformats.org/officeDocument/2006/math">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ad>
                      <m:radPr>
                        <m:degHide m:val="on"/>
                        <m:ctrlPr>
                          <a:rPr lang="en-US" altLang="zh-CN" sz="2000" i="1" dirty="0">
                            <a:latin typeface="Cambria Math" panose="02040503050406030204" pitchFamily="18" charset="0"/>
                          </a:rPr>
                        </m:ctrlPr>
                      </m:radPr>
                      <m:deg/>
                      <m:e>
                        <m:r>
                          <a:rPr lang="en-US" altLang="zh-CN" sz="2000" i="1" dirty="0">
                            <a:latin typeface="Cambria Math" panose="02040503050406030204" pitchFamily="18" charset="0"/>
                          </a:rPr>
                          <m:t>𝑦</m:t>
                        </m:r>
                      </m:e>
                    </m:rad>
                  </m:oMath>
                </a14:m>
                <a:r>
                  <a:rPr lang="en-US" altLang="zh-CN" sz="2000" dirty="0" smtClean="0"/>
                  <a:t>.</a:t>
                </a:r>
                <a:endParaRPr lang="en-US" altLang="zh-CN" sz="2000" b="0" dirty="0" smtClean="0"/>
              </a:p>
              <a:p>
                <a:pPr marL="342900" indent="-342900">
                  <a:lnSpc>
                    <a:spcPct val="120000"/>
                  </a:lnSpc>
                  <a:buFont typeface="Arial" panose="020B0604020202020204" pitchFamily="34" charset="0"/>
                  <a:buChar char="•"/>
                </a:pPr>
                <a:r>
                  <a:rPr lang="zh-CN" altLang="en-US" sz="2000" b="0" dirty="0" smtClean="0"/>
                  <a:t>反函数和原函数的图像关于直线 </a:t>
                </a:r>
                <a14:m>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oMath>
                </a14:m>
                <a:r>
                  <a:rPr lang="zh-CN" altLang="en-US" sz="2000" dirty="0" smtClean="0"/>
                  <a:t> 对称</a:t>
                </a:r>
                <a:r>
                  <a:rPr lang="en-US" altLang="zh-CN" sz="2000" dirty="0" smtClean="0"/>
                  <a:t>. </a:t>
                </a:r>
                <a:r>
                  <a:rPr lang="zh-CN" altLang="en-US" sz="2000" dirty="0" smtClean="0"/>
                  <a:t>这是因为 </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𝑏</m:t>
                        </m:r>
                      </m:e>
                    </m:d>
                  </m:oMath>
                </a14:m>
                <a:r>
                  <a:rPr lang="zh-CN" altLang="en-US" sz="2000" dirty="0" smtClean="0"/>
                  <a:t> 在 </a:t>
                </a:r>
                <a14:m>
                  <m:oMath xmlns:m="http://schemas.openxmlformats.org/officeDocument/2006/math">
                    <m:r>
                      <a:rPr lang="en-US" altLang="zh-CN" sz="2000" b="0" i="1" dirty="0" smtClean="0">
                        <a:latin typeface="Cambria Math" panose="02040503050406030204" pitchFamily="18" charset="0"/>
                      </a:rPr>
                      <m:t>𝑓</m:t>
                    </m:r>
                  </m:oMath>
                </a14:m>
                <a:r>
                  <a:rPr lang="zh-CN" altLang="en-US" sz="2000" dirty="0" smtClean="0"/>
                  <a:t> 的图像上当且仅当 </a:t>
                </a:r>
                <a14:m>
                  <m:oMath xmlns:m="http://schemas.openxmlformats.org/officeDocument/2006/math">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e>
                    </m:d>
                  </m:oMath>
                </a14:m>
                <a:r>
                  <a:rPr lang="en-US" altLang="zh-CN" sz="2000" dirty="0" smtClean="0"/>
                  <a:t>, </a:t>
                </a:r>
                <a:r>
                  <a:rPr lang="zh-CN" altLang="en-US" sz="2000" dirty="0" smtClean="0"/>
                  <a:t>这等价于 </a:t>
                </a:r>
                <a14:m>
                  <m:oMath xmlns:m="http://schemas.openxmlformats.org/officeDocument/2006/math">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𝑓</m:t>
                        </m:r>
                      </m:e>
                      <m:sup>
                        <m:r>
                          <a:rPr lang="en-US" altLang="zh-CN" sz="2000" b="0" i="1" smtClean="0">
                            <a:latin typeface="Cambria Math" panose="02040503050406030204" pitchFamily="18" charset="0"/>
                          </a:rPr>
                          <m:t>−1</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𝑏</m:t>
                        </m:r>
                      </m:e>
                    </m:d>
                  </m:oMath>
                </a14:m>
                <a:r>
                  <a:rPr lang="en-US" altLang="zh-CN" sz="2000" dirty="0" smtClean="0"/>
                  <a:t>, </a:t>
                </a:r>
                <a:r>
                  <a:rPr lang="zh-CN" altLang="en-US" sz="2000" dirty="0" smtClean="0"/>
                  <a:t>即 </a:t>
                </a:r>
                <a14:m>
                  <m:oMath xmlns:m="http://schemas.openxmlformats.org/officeDocument/2006/math">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𝑏</m:t>
                        </m:r>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𝑎</m:t>
                        </m:r>
                      </m:e>
                    </m:d>
                  </m:oMath>
                </a14:m>
                <a:r>
                  <a:rPr lang="zh-CN" altLang="en-US" sz="2000" dirty="0" smtClean="0"/>
                  <a:t> 在 </a:t>
                </a:r>
                <a14:m>
                  <m:oMath xmlns:m="http://schemas.openxmlformats.org/officeDocument/2006/math">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𝑓</m:t>
                        </m:r>
                      </m:e>
                      <m:sup>
                        <m:r>
                          <a:rPr lang="en-US" altLang="zh-CN" sz="2000" b="0" i="1" dirty="0" smtClean="0">
                            <a:latin typeface="Cambria Math" panose="02040503050406030204" pitchFamily="18" charset="0"/>
                          </a:rPr>
                          <m:t>−1</m:t>
                        </m:r>
                      </m:sup>
                    </m:sSup>
                  </m:oMath>
                </a14:m>
                <a:r>
                  <a:rPr lang="zh-CN" altLang="en-US" sz="2000" dirty="0" smtClean="0"/>
                  <a:t> 的图像上</a:t>
                </a:r>
                <a:r>
                  <a:rPr lang="en-US" altLang="zh-CN" sz="2000" dirty="0" smtClean="0"/>
                  <a:t>. </a:t>
                </a:r>
              </a:p>
              <a:p>
                <a:pPr marL="342900" indent="-342900">
                  <a:lnSpc>
                    <a:spcPct val="120000"/>
                  </a:lnSpc>
                  <a:buFont typeface="Arial" panose="020B0604020202020204" pitchFamily="34" charset="0"/>
                  <a:buChar char="•"/>
                </a:pPr>
                <a:r>
                  <a:rPr lang="zh-CN" altLang="en-US" sz="2000" dirty="0" smtClean="0"/>
                  <a:t>如果 </a:t>
                </a:r>
                <a14:m>
                  <m:oMath xmlns:m="http://schemas.openxmlformats.org/officeDocument/2006/math">
                    <m:r>
                      <a:rPr lang="en-US" altLang="zh-CN" sz="2000" b="0" i="1" smtClean="0">
                        <a:latin typeface="Cambria Math" panose="02040503050406030204" pitchFamily="18" charset="0"/>
                      </a:rPr>
                      <m:t>𝑓</m:t>
                    </m:r>
                  </m:oMath>
                </a14:m>
                <a:r>
                  <a:rPr lang="zh-CN" altLang="en-US" sz="2000" dirty="0" smtClean="0"/>
                  <a:t> 的图像关于</a:t>
                </a:r>
                <a:r>
                  <a:rPr lang="zh-CN" altLang="en-US" sz="2000" dirty="0"/>
                  <a:t>直线</a:t>
                </a:r>
                <a:r>
                  <a:rPr lang="zh-CN" altLang="en-US" sz="2000" dirty="0" smtClean="0"/>
                  <a:t> </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oMath>
                </a14:m>
                <a:r>
                  <a:rPr lang="zh-CN" altLang="en-US" sz="2000" dirty="0" smtClean="0"/>
                  <a:t> 翻转后仍然是一个函数的图像</a:t>
                </a:r>
                <a:r>
                  <a:rPr lang="en-US" altLang="zh-CN" sz="2000" dirty="0" smtClean="0"/>
                  <a:t>, </a:t>
                </a:r>
                <a:r>
                  <a:rPr lang="zh-CN" altLang="en-US" sz="2000" dirty="0" smtClean="0"/>
                  <a:t>那么 </a:t>
                </a:r>
                <a14:m>
                  <m:oMath xmlns:m="http://schemas.openxmlformats.org/officeDocument/2006/math">
                    <m:r>
                      <a:rPr lang="en-US" altLang="zh-CN" sz="2000" b="0" i="1" smtClean="0">
                        <a:latin typeface="Cambria Math" panose="02040503050406030204" pitchFamily="18" charset="0"/>
                      </a:rPr>
                      <m:t>𝑓</m:t>
                    </m:r>
                  </m:oMath>
                </a14:m>
                <a:r>
                  <a:rPr lang="zh-CN" altLang="en-US" sz="2000" dirty="0" smtClean="0"/>
                  <a:t> 反函数存在</a:t>
                </a:r>
                <a:r>
                  <a:rPr lang="en-US" altLang="zh-CN" sz="2000" dirty="0" smtClean="0"/>
                  <a:t>.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11"/>
                <a:stretch>
                  <a:fillRect l="-508" r="-169"/>
                </a:stretch>
              </a:blipFill>
            </p:spPr>
            <p:txBody>
              <a:bodyPr/>
              <a:lstStyle/>
              <a:p>
                <a:r>
                  <a:rPr lang="zh-CN" altLang="en-US">
                    <a:noFill/>
                  </a:rPr>
                  <a:t> </a:t>
                </a:r>
              </a:p>
            </p:txBody>
          </p:sp>
        </mc:Fallback>
      </mc:AlternateContent>
      <p:grpSp>
        <p:nvGrpSpPr>
          <p:cNvPr id="19" name="组合 18"/>
          <p:cNvGrpSpPr/>
          <p:nvPr/>
        </p:nvGrpSpPr>
        <p:grpSpPr>
          <a:xfrm>
            <a:off x="4439816" y="3389064"/>
            <a:ext cx="4071702" cy="3136280"/>
            <a:chOff x="5120642" y="3559795"/>
            <a:chExt cx="4071702" cy="3136280"/>
          </a:xfrm>
        </p:grpSpPr>
        <p:sp>
          <p:nvSpPr>
            <p:cNvPr id="14" name="任意多边形 13" title="x"/>
            <p:cNvSpPr/>
            <p:nvPr/>
          </p:nvSpPr>
          <p:spPr>
            <a:xfrm rot="12034482">
              <a:off x="5327368" y="3559795"/>
              <a:ext cx="1416817" cy="1876425"/>
            </a:xfrm>
            <a:custGeom>
              <a:avLst/>
              <a:gdLst>
                <a:gd name="connsiteX0" fmla="*/ 16642 w 1416817"/>
                <a:gd name="connsiteY0" fmla="*/ 1876425 h 1876425"/>
                <a:gd name="connsiteX1" fmla="*/ 197617 w 1416817"/>
                <a:gd name="connsiteY1" fmla="*/ 747713 h 1876425"/>
                <a:gd name="connsiteX2" fmla="*/ 1416817 w 1416817"/>
                <a:gd name="connsiteY2" fmla="*/ 0 h 1876425"/>
              </a:gdLst>
              <a:ahLst/>
              <a:cxnLst>
                <a:cxn ang="0">
                  <a:pos x="connsiteX0" y="connsiteY0"/>
                </a:cxn>
                <a:cxn ang="0">
                  <a:pos x="connsiteX1" y="connsiteY1"/>
                </a:cxn>
                <a:cxn ang="0">
                  <a:pos x="connsiteX2" y="connsiteY2"/>
                </a:cxn>
              </a:cxnLst>
              <a:rect l="l" t="t" r="r" b="b"/>
              <a:pathLst>
                <a:path w="1416817" h="1876425">
                  <a:moveTo>
                    <a:pt x="16642" y="1876425"/>
                  </a:moveTo>
                  <a:cubicBezTo>
                    <a:pt x="-9552" y="1468437"/>
                    <a:pt x="-35745" y="1060450"/>
                    <a:pt x="197617" y="747713"/>
                  </a:cubicBezTo>
                  <a:cubicBezTo>
                    <a:pt x="430979" y="434976"/>
                    <a:pt x="923898" y="217488"/>
                    <a:pt x="1416817" y="0"/>
                  </a:cubicBezTo>
                </a:path>
              </a:pathLst>
            </a:custGeom>
            <a:noFill/>
            <a:ln w="19050">
              <a:solidFill>
                <a:srgbClr val="C0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4" name="组合 3"/>
            <p:cNvGrpSpPr/>
            <p:nvPr/>
          </p:nvGrpSpPr>
          <p:grpSpPr>
            <a:xfrm>
              <a:off x="5159896" y="3788960"/>
              <a:ext cx="3165047" cy="2520360"/>
              <a:chOff x="9192344" y="1924801"/>
              <a:chExt cx="3165047" cy="2520360"/>
            </a:xfrm>
          </p:grpSpPr>
          <p:cxnSp>
            <p:nvCxnSpPr>
              <p:cNvPr id="5" name="直接箭头连接符 4"/>
              <p:cNvCxnSpPr/>
              <p:nvPr/>
            </p:nvCxnSpPr>
            <p:spPr>
              <a:xfrm>
                <a:off x="9192344" y="3429000"/>
                <a:ext cx="288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0723245" y="2285161"/>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p:cNvSpPr txBox="1"/>
                  <p:nvPr/>
                </p:nvSpPr>
                <p:spPr>
                  <a:xfrm>
                    <a:off x="12033410"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2033410" y="3244334"/>
                    <a:ext cx="32398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309929" y="1924801"/>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0309929" y="1924801"/>
                    <a:ext cx="826631"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0309929" y="3149017"/>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309929" y="3149017"/>
                    <a:ext cx="648072" cy="369332"/>
                  </a:xfrm>
                  <a:prstGeom prst="rect">
                    <a:avLst/>
                  </a:prstGeom>
                  <a:blipFill>
                    <a:blip r:embed="rId6"/>
                    <a:stretch>
                      <a:fillRect/>
                    </a:stretch>
                  </a:blipFill>
                </p:spPr>
                <p:txBody>
                  <a:bodyPr/>
                  <a:lstStyle/>
                  <a:p>
                    <a:r>
                      <a:rPr lang="zh-CN" altLang="en-US">
                        <a:noFill/>
                      </a:rPr>
                      <a:t> </a:t>
                    </a:r>
                  </a:p>
                </p:txBody>
              </p:sp>
            </mc:Fallback>
          </mc:AlternateContent>
        </p:grpSp>
        <p:cxnSp>
          <p:nvCxnSpPr>
            <p:cNvPr id="11" name="直接连接符 10"/>
            <p:cNvCxnSpPr/>
            <p:nvPr/>
          </p:nvCxnSpPr>
          <p:spPr>
            <a:xfrm flipV="1">
              <a:off x="5673156" y="4149360"/>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rot="180000">
              <a:off x="6912796" y="4819650"/>
              <a:ext cx="1416817" cy="1876425"/>
            </a:xfrm>
            <a:custGeom>
              <a:avLst/>
              <a:gdLst>
                <a:gd name="connsiteX0" fmla="*/ 16642 w 1416817"/>
                <a:gd name="connsiteY0" fmla="*/ 1876425 h 1876425"/>
                <a:gd name="connsiteX1" fmla="*/ 197617 w 1416817"/>
                <a:gd name="connsiteY1" fmla="*/ 747713 h 1876425"/>
                <a:gd name="connsiteX2" fmla="*/ 1416817 w 1416817"/>
                <a:gd name="connsiteY2" fmla="*/ 0 h 1876425"/>
              </a:gdLst>
              <a:ahLst/>
              <a:cxnLst>
                <a:cxn ang="0">
                  <a:pos x="connsiteX0" y="connsiteY0"/>
                </a:cxn>
                <a:cxn ang="0">
                  <a:pos x="connsiteX1" y="connsiteY1"/>
                </a:cxn>
                <a:cxn ang="0">
                  <a:pos x="connsiteX2" y="connsiteY2"/>
                </a:cxn>
              </a:cxnLst>
              <a:rect l="l" t="t" r="r" b="b"/>
              <a:pathLst>
                <a:path w="1416817" h="1876425">
                  <a:moveTo>
                    <a:pt x="16642" y="1876425"/>
                  </a:moveTo>
                  <a:cubicBezTo>
                    <a:pt x="-9552" y="1468437"/>
                    <a:pt x="-35745" y="1060450"/>
                    <a:pt x="197617" y="747713"/>
                  </a:cubicBezTo>
                  <a:cubicBezTo>
                    <a:pt x="430979" y="434976"/>
                    <a:pt x="923898" y="217488"/>
                    <a:pt x="1416817" y="0"/>
                  </a:cubicBezTo>
                </a:path>
              </a:pathLst>
            </a:custGeom>
            <a:noFill/>
            <a:ln w="19050">
              <a:solidFill>
                <a:srgbClr val="C0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mc:AlternateContent xmlns:mc="http://schemas.openxmlformats.org/markup-compatibility/2006" xmlns:a14="http://schemas.microsoft.com/office/drawing/2010/main">
          <mc:Choice Requires="a14">
            <p:sp>
              <p:nvSpPr>
                <p:cNvPr id="15" name="文本框 14"/>
                <p:cNvSpPr txBox="1"/>
                <p:nvPr/>
              </p:nvSpPr>
              <p:spPr>
                <a:xfrm>
                  <a:off x="7752184" y="4027295"/>
                  <a:ext cx="792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7752184" y="4027295"/>
                  <a:ext cx="792368" cy="369332"/>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896200" y="4561504"/>
                  <a:ext cx="12961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𝑓</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896200" y="4561504"/>
                  <a:ext cx="1296144" cy="369332"/>
                </a:xfrm>
                <a:prstGeom prst="rect">
                  <a:avLst/>
                </a:prstGeom>
                <a:blipFill>
                  <a:blip r:embed="rId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120642" y="4547319"/>
                  <a:ext cx="1335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𝑓</m:t>
                            </m:r>
                          </m:e>
                          <m:sup>
                            <m:r>
                              <a:rPr lang="en-US" altLang="zh-CN" b="0" i="1" smtClean="0">
                                <a:solidFill>
                                  <a:srgbClr val="C00000"/>
                                </a:solidFill>
                                <a:latin typeface="Cambria Math" panose="02040503050406030204" pitchFamily="18" charset="0"/>
                              </a:rPr>
                              <m:t>−1</m:t>
                            </m:r>
                          </m:sup>
                        </m:sSup>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5120642" y="4547319"/>
                  <a:ext cx="1335398" cy="369332"/>
                </a:xfrm>
                <a:prstGeom prst="rect">
                  <a:avLst/>
                </a:prstGeom>
                <a:blipFill>
                  <a:blip r:embed="rId9"/>
                  <a:stretch>
                    <a:fillRect b="-1475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601430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1.1 </a:t>
            </a:r>
            <a:r>
              <a:rPr lang="zh-CN" altLang="en-US" dirty="0">
                <a:solidFill>
                  <a:srgbClr val="00B050"/>
                </a:solidFill>
              </a:rPr>
              <a:t>函数的</a:t>
            </a:r>
            <a:r>
              <a:rPr lang="zh-CN" altLang="en-US" dirty="0" smtClean="0">
                <a:solidFill>
                  <a:srgbClr val="00B050"/>
                </a:solidFill>
              </a:rPr>
              <a:t>概念</a:t>
            </a:r>
            <a:endParaRPr lang="zh-CN" altLang="en-US" dirty="0">
              <a:solidFill>
                <a:srgbClr val="00B050"/>
              </a:solidFill>
            </a:endParaRPr>
          </a:p>
        </p:txBody>
      </p:sp>
      <p:sp>
        <p:nvSpPr>
          <p:cNvPr id="3" name="内容占位符 2"/>
          <p:cNvSpPr>
            <a:spLocks noGrp="1"/>
          </p:cNvSpPr>
          <p:nvPr>
            <p:ph sz="quarter" idx="10"/>
          </p:nvPr>
        </p:nvSpPr>
        <p:spPr/>
        <p:txBody>
          <a:bodyPr/>
          <a:lstStyle/>
          <a:p>
            <a:pPr>
              <a:lnSpc>
                <a:spcPct val="120000"/>
              </a:lnSpc>
              <a:spcAft>
                <a:spcPts val="600"/>
              </a:spcAft>
            </a:pPr>
            <a:r>
              <a:rPr lang="zh-CN" altLang="en-US" dirty="0" smtClean="0"/>
              <a:t>我们已经知道什么是集合了</a:t>
            </a:r>
            <a:r>
              <a:rPr lang="en-US" altLang="zh-CN" dirty="0" smtClean="0"/>
              <a:t>, </a:t>
            </a:r>
            <a:r>
              <a:rPr lang="zh-CN" altLang="en-US" dirty="0" smtClean="0"/>
              <a:t>然而在很多问题中</a:t>
            </a:r>
            <a:r>
              <a:rPr lang="en-US" altLang="zh-CN" dirty="0" smtClean="0"/>
              <a:t>, </a:t>
            </a:r>
            <a:r>
              <a:rPr lang="zh-CN" altLang="en-US" dirty="0" smtClean="0"/>
              <a:t>我们想要研究的不是单个的集合</a:t>
            </a:r>
            <a:r>
              <a:rPr lang="en-US" altLang="zh-CN" dirty="0" smtClean="0"/>
              <a:t>, </a:t>
            </a:r>
            <a:r>
              <a:rPr lang="zh-CN" altLang="en-US" dirty="0" smtClean="0"/>
              <a:t>而是集合之间的关系</a:t>
            </a:r>
            <a:r>
              <a:rPr lang="en-US" altLang="zh-CN" dirty="0" smtClean="0"/>
              <a:t>, </a:t>
            </a:r>
            <a:r>
              <a:rPr lang="zh-CN" altLang="en-US" dirty="0" smtClean="0"/>
              <a:t>这就引入了映射的概念</a:t>
            </a:r>
            <a:r>
              <a:rPr lang="en-US" altLang="zh-CN" dirty="0" smtClean="0"/>
              <a:t>.</a:t>
            </a:r>
          </a:p>
          <a:p>
            <a:pPr>
              <a:lnSpc>
                <a:spcPct val="120000"/>
              </a:lnSpc>
            </a:pPr>
            <a:r>
              <a:rPr lang="zh-CN" altLang="en-US" dirty="0" smtClean="0">
                <a:solidFill>
                  <a:srgbClr val="0000FF"/>
                </a:solidFill>
              </a:rPr>
              <a:t>映射</a:t>
            </a:r>
            <a:r>
              <a:rPr lang="en-US" altLang="zh-CN" dirty="0" smtClean="0"/>
              <a:t>, </a:t>
            </a:r>
            <a:r>
              <a:rPr lang="zh-CN" altLang="en-US" dirty="0" smtClean="0"/>
              <a:t>英文为</a:t>
            </a:r>
            <a:r>
              <a:rPr lang="en-US" altLang="zh-CN" dirty="0" smtClean="0"/>
              <a:t>map, </a:t>
            </a:r>
            <a:r>
              <a:rPr lang="zh-CN" altLang="en-US" dirty="0" smtClean="0"/>
              <a:t>也就是地图</a:t>
            </a:r>
            <a:r>
              <a:rPr lang="en-US" altLang="zh-CN" dirty="0" smtClean="0"/>
              <a:t>: </a:t>
            </a:r>
          </a:p>
        </p:txBody>
      </p:sp>
      <p:grpSp>
        <p:nvGrpSpPr>
          <p:cNvPr id="8" name="组合 7"/>
          <p:cNvGrpSpPr/>
          <p:nvPr/>
        </p:nvGrpSpPr>
        <p:grpSpPr>
          <a:xfrm>
            <a:off x="1055439" y="3068960"/>
            <a:ext cx="9289034" cy="3024336"/>
            <a:chOff x="1055439" y="3212976"/>
            <a:chExt cx="9289034" cy="3024336"/>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9580" r="57993"/>
            <a:stretch/>
          </p:blipFill>
          <p:spPr>
            <a:xfrm>
              <a:off x="7176120" y="3212976"/>
              <a:ext cx="3168353" cy="3024336"/>
            </a:xfrm>
            <a:prstGeom prst="rect">
              <a:avLst/>
            </a:prstGeom>
          </p:spPr>
        </p:pic>
        <p:pic>
          <p:nvPicPr>
            <p:cNvPr id="5" name="图片 4"/>
            <p:cNvPicPr>
              <a:picLocks noChangeAspect="1"/>
            </p:cNvPicPr>
            <p:nvPr/>
          </p:nvPicPr>
          <p:blipFill rotWithShape="1">
            <a:blip r:embed="rId3"/>
            <a:srcRect l="25421" r="11695"/>
            <a:stretch/>
          </p:blipFill>
          <p:spPr>
            <a:xfrm>
              <a:off x="1055439" y="3212976"/>
              <a:ext cx="3384377" cy="3024336"/>
            </a:xfrm>
            <a:prstGeom prst="rect">
              <a:avLst/>
            </a:prstGeom>
          </p:spPr>
        </p:pic>
        <p:sp>
          <p:nvSpPr>
            <p:cNvPr id="6" name="右箭头 5"/>
            <p:cNvSpPr/>
            <p:nvPr/>
          </p:nvSpPr>
          <p:spPr>
            <a:xfrm>
              <a:off x="4439816" y="4401108"/>
              <a:ext cx="273630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43872" y="4540478"/>
              <a:ext cx="1440160" cy="369332"/>
            </a:xfrm>
            <a:prstGeom prst="rect">
              <a:avLst/>
            </a:prstGeom>
            <a:noFill/>
          </p:spPr>
          <p:txBody>
            <a:bodyPr wrap="square" rtlCol="0">
              <a:spAutoFit/>
            </a:bodyPr>
            <a:lstStyle/>
            <a:p>
              <a:pPr algn="ctr"/>
              <a:r>
                <a:rPr lang="zh-CN" altLang="en-US" dirty="0" smtClean="0">
                  <a:solidFill>
                    <a:schemeClr val="bg1"/>
                  </a:solidFill>
                  <a:latin typeface="+mn-ea"/>
                  <a:ea typeface="+mn-ea"/>
                </a:rPr>
                <a:t>一个映射</a:t>
              </a:r>
              <a:endParaRPr lang="zh-CN" altLang="en-US" dirty="0">
                <a:solidFill>
                  <a:schemeClr val="bg1"/>
                </a:solidFill>
                <a:latin typeface="+mn-ea"/>
                <a:ea typeface="+mn-ea"/>
              </a:endParaRPr>
            </a:p>
          </p:txBody>
        </p:sp>
      </p:grpSp>
    </p:spTree>
    <p:extLst>
      <p:ext uri="{BB962C8B-B14F-4D97-AF65-F5344CB8AC3E}">
        <p14:creationId xmlns:p14="http://schemas.microsoft.com/office/powerpoint/2010/main" val="2272253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696000" y="819000"/>
                <a:ext cx="10800000" cy="5418312"/>
              </a:xfrm>
            </p:spPr>
            <p:txBody>
              <a:bodyPr>
                <a:normAutofit fontScale="92500" lnSpcReduction="10000"/>
              </a:bodyPr>
              <a:lstStyle/>
              <a:p>
                <a:pPr marL="342900" indent="-342900">
                  <a:lnSpc>
                    <a:spcPct val="120000"/>
                  </a:lnSpc>
                  <a:buFont typeface="Arial" panose="020B0604020202020204" pitchFamily="34" charset="0"/>
                  <a:buChar char="•"/>
                </a:pPr>
                <a:r>
                  <a:rPr lang="zh-CN" altLang="en-US" sz="2200" dirty="0" smtClean="0">
                    <a:solidFill>
                      <a:srgbClr val="0000FF"/>
                    </a:solidFill>
                  </a:rPr>
                  <a:t>例 </a:t>
                </a:r>
                <a:r>
                  <a:rPr lang="zh-CN" altLang="en-US" sz="2200" dirty="0"/>
                  <a:t>求函数</a:t>
                </a:r>
                <a:r>
                  <a:rPr lang="zh-CN" altLang="en-US" sz="2200" dirty="0" smtClean="0"/>
                  <a:t> </a:t>
                </a:r>
                <a14:m>
                  <m:oMath xmlns:m="http://schemas.openxmlformats.org/officeDocument/2006/math">
                    <m:r>
                      <a:rPr lang="en-US" altLang="zh-CN" sz="2200" i="1">
                        <a:latin typeface="Cambria Math" panose="02040503050406030204" pitchFamily="18" charset="0"/>
                      </a:rPr>
                      <m:t>𝑦</m:t>
                    </m:r>
                    <m:r>
                      <a:rPr lang="en-US" altLang="zh-CN" sz="2200" i="1">
                        <a:latin typeface="Cambria Math" panose="02040503050406030204" pitchFamily="18" charset="0"/>
                      </a:rPr>
                      <m:t>=</m:t>
                    </m:r>
                    <m:rad>
                      <m:radPr>
                        <m:degHide m:val="on"/>
                        <m:ctrlPr>
                          <a:rPr lang="en-US" altLang="zh-CN" sz="2200" i="1">
                            <a:latin typeface="Cambria Math" panose="02040503050406030204" pitchFamily="18" charset="0"/>
                          </a:rPr>
                        </m:ctrlPr>
                      </m:radPr>
                      <m:deg/>
                      <m:e>
                        <m:r>
                          <a:rPr lang="en-US" altLang="zh-CN" sz="2200" i="1">
                            <a:latin typeface="Cambria Math" panose="02040503050406030204" pitchFamily="18" charset="0"/>
                          </a:rPr>
                          <m:t>𝜋</m:t>
                        </m:r>
                        <m:r>
                          <a:rPr lang="en-US" altLang="zh-CN" sz="2200" i="1">
                            <a:latin typeface="Cambria Math" panose="02040503050406030204" pitchFamily="18" charset="0"/>
                          </a:rPr>
                          <m:t>+4</m:t>
                        </m:r>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arcsin</m:t>
                            </m:r>
                          </m:fName>
                          <m:e>
                            <m:r>
                              <a:rPr lang="en-US" altLang="zh-CN" sz="2200" i="1">
                                <a:latin typeface="Cambria Math" panose="02040503050406030204" pitchFamily="18" charset="0"/>
                              </a:rPr>
                              <m:t>𝑥</m:t>
                            </m:r>
                          </m:e>
                        </m:func>
                      </m:e>
                    </m:rad>
                  </m:oMath>
                </a14:m>
                <a:r>
                  <a:rPr lang="zh-CN" altLang="en-US" sz="2200" dirty="0" smtClean="0"/>
                  <a:t> 的</a:t>
                </a:r>
                <a:r>
                  <a:rPr lang="zh-CN" altLang="en-US" sz="2200" dirty="0"/>
                  <a:t>反函数</a:t>
                </a:r>
                <a:r>
                  <a:rPr lang="en-US" altLang="zh-CN" sz="2200" dirty="0"/>
                  <a:t>.</a:t>
                </a:r>
              </a:p>
              <a:p>
                <a:pPr marL="342900" indent="-342900">
                  <a:lnSpc>
                    <a:spcPct val="100000"/>
                  </a:lnSpc>
                  <a:buFont typeface="Arial" panose="020B0604020202020204" pitchFamily="34" charset="0"/>
                  <a:buChar char="•"/>
                </a:pPr>
                <a:r>
                  <a:rPr lang="zh-CN" altLang="en-US" sz="2200" dirty="0">
                    <a:solidFill>
                      <a:srgbClr val="0000FF"/>
                    </a:solidFill>
                  </a:rPr>
                  <a:t>解</a:t>
                </a:r>
                <a:r>
                  <a:rPr lang="zh-CN" altLang="en-US" sz="2200" dirty="0"/>
                  <a:t> 由题设知</a:t>
                </a:r>
                <a:r>
                  <a:rPr lang="zh-CN" altLang="en-US" sz="2200" dirty="0" smtClean="0"/>
                  <a:t> </a:t>
                </a:r>
                <a14:m>
                  <m:oMath xmlns:m="http://schemas.openxmlformats.org/officeDocument/2006/math">
                    <m:r>
                      <a:rPr lang="en-US" altLang="zh-CN" sz="2200" i="1">
                        <a:latin typeface="Cambria Math" panose="02040503050406030204" pitchFamily="18" charset="0"/>
                      </a:rPr>
                      <m:t>𝜋</m:t>
                    </m:r>
                    <m:r>
                      <a:rPr lang="en-US" altLang="zh-CN" sz="2200" i="1">
                        <a:latin typeface="Cambria Math" panose="02040503050406030204" pitchFamily="18" charset="0"/>
                      </a:rPr>
                      <m:t>+4</m:t>
                    </m:r>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arcsin</m:t>
                        </m:r>
                      </m:fName>
                      <m:e>
                        <m:r>
                          <a:rPr lang="en-US" altLang="zh-CN" sz="2200" i="1">
                            <a:latin typeface="Cambria Math" panose="02040503050406030204" pitchFamily="18" charset="0"/>
                          </a:rPr>
                          <m:t>𝑥</m:t>
                        </m:r>
                      </m:e>
                    </m:func>
                    <m:r>
                      <a:rPr lang="en-US" altLang="zh-CN" sz="2200" i="1">
                        <a:latin typeface="Cambria Math" panose="02040503050406030204" pitchFamily="18" charset="0"/>
                      </a:rPr>
                      <m:t>≥0,</m:t>
                    </m:r>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arcsin</m:t>
                        </m:r>
                      </m:fName>
                      <m:e>
                        <m:r>
                          <a:rPr lang="en-US" altLang="zh-CN" sz="2200" i="1">
                            <a:latin typeface="Cambria Math" panose="02040503050406030204" pitchFamily="18" charset="0"/>
                          </a:rPr>
                          <m:t>𝑥</m:t>
                        </m:r>
                      </m:e>
                    </m:func>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𝜋</m:t>
                        </m:r>
                      </m:num>
                      <m:den>
                        <m:r>
                          <a:rPr lang="en-US" altLang="zh-CN" sz="2200" i="1">
                            <a:latin typeface="Cambria Math" panose="02040503050406030204" pitchFamily="18" charset="0"/>
                          </a:rPr>
                          <m:t>4</m:t>
                        </m:r>
                      </m:den>
                    </m:f>
                  </m:oMath>
                </a14:m>
                <a:r>
                  <a:rPr lang="en-US" altLang="zh-CN" sz="2200" dirty="0"/>
                  <a:t>. </a:t>
                </a:r>
                <a:r>
                  <a:rPr lang="zh-CN" altLang="en-US" sz="2200" dirty="0"/>
                  <a:t>因此</a:t>
                </a:r>
                <a:r>
                  <a:rPr lang="zh-CN" altLang="en-US" sz="2200" dirty="0" smtClean="0"/>
                  <a:t> </a:t>
                </a:r>
                <a14:m>
                  <m:oMath xmlns:m="http://schemas.openxmlformats.org/officeDocument/2006/math">
                    <m:r>
                      <a:rPr lang="en-US" altLang="zh-CN" sz="2200" i="1">
                        <a:latin typeface="Cambria Math" panose="02040503050406030204" pitchFamily="18" charset="0"/>
                      </a:rPr>
                      <m:t>𝑥</m:t>
                    </m:r>
                    <m:r>
                      <a:rPr lang="en-US" altLang="zh-CN" sz="2200" i="1">
                        <a:latin typeface="Cambria Math" panose="02040503050406030204" pitchFamily="18" charset="0"/>
                      </a:rPr>
                      <m:t>∈</m:t>
                    </m:r>
                    <m:d>
                      <m:dPr>
                        <m:begChr m:val="["/>
                        <m:endChr m:val="]"/>
                        <m:ctrlPr>
                          <a:rPr lang="en-US" altLang="zh-CN" sz="2200" i="1">
                            <a:latin typeface="Cambria Math" panose="02040503050406030204" pitchFamily="18" charset="0"/>
                          </a:rPr>
                        </m:ctrlPr>
                      </m:dPr>
                      <m:e>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ad>
                              <m:radPr>
                                <m:degHide m:val="on"/>
                                <m:ctrlPr>
                                  <a:rPr lang="en-US" altLang="zh-CN" sz="2200" i="1">
                                    <a:latin typeface="Cambria Math" panose="02040503050406030204" pitchFamily="18" charset="0"/>
                                  </a:rPr>
                                </m:ctrlPr>
                              </m:radPr>
                              <m:deg/>
                              <m:e>
                                <m:r>
                                  <a:rPr lang="en-US" altLang="zh-CN" sz="2200" i="1">
                                    <a:latin typeface="Cambria Math" panose="02040503050406030204" pitchFamily="18" charset="0"/>
                                  </a:rPr>
                                  <m:t>2</m:t>
                                </m:r>
                              </m:e>
                            </m:rad>
                          </m:num>
                          <m:den>
                            <m:r>
                              <a:rPr lang="en-US" altLang="zh-CN" sz="2200" i="1">
                                <a:latin typeface="Cambria Math" panose="02040503050406030204" pitchFamily="18" charset="0"/>
                              </a:rPr>
                              <m:t>2</m:t>
                            </m:r>
                          </m:den>
                        </m:f>
                        <m:r>
                          <a:rPr lang="en-US" altLang="zh-CN" sz="2200" i="1">
                            <a:latin typeface="Cambria Math" panose="02040503050406030204" pitchFamily="18" charset="0"/>
                          </a:rPr>
                          <m:t>,1</m:t>
                        </m:r>
                      </m:e>
                    </m:d>
                    <m:r>
                      <a:rPr lang="en-US" altLang="zh-CN" sz="2200" i="1">
                        <a:latin typeface="Cambria Math" panose="02040503050406030204" pitchFamily="18" charset="0"/>
                      </a:rPr>
                      <m:t>, </m:t>
                    </m:r>
                    <m:r>
                      <a:rPr lang="en-US" altLang="zh-CN" sz="2200" i="1">
                        <a:latin typeface="Cambria Math" panose="02040503050406030204" pitchFamily="18" charset="0"/>
                      </a:rPr>
                      <m:t>𝑦</m:t>
                    </m:r>
                    <m:r>
                      <a:rPr lang="en-US" altLang="zh-CN" sz="2200" i="1">
                        <a:latin typeface="Cambria Math" panose="02040503050406030204" pitchFamily="18" charset="0"/>
                      </a:rPr>
                      <m:t>∈</m:t>
                    </m:r>
                    <m:d>
                      <m:dPr>
                        <m:begChr m:val="["/>
                        <m:endChr m:val="]"/>
                        <m:ctrlPr>
                          <a:rPr lang="en-US" altLang="zh-CN" sz="2200" i="1">
                            <a:latin typeface="Cambria Math" panose="02040503050406030204" pitchFamily="18" charset="0"/>
                          </a:rPr>
                        </m:ctrlPr>
                      </m:dPr>
                      <m:e>
                        <m:r>
                          <a:rPr lang="en-US" altLang="zh-CN" sz="2200" i="1">
                            <a:latin typeface="Cambria Math" panose="02040503050406030204" pitchFamily="18" charset="0"/>
                          </a:rPr>
                          <m:t>0,</m:t>
                        </m:r>
                        <m:rad>
                          <m:radPr>
                            <m:degHide m:val="on"/>
                            <m:ctrlPr>
                              <a:rPr lang="en-US" altLang="zh-CN" sz="2200" i="1">
                                <a:latin typeface="Cambria Math" panose="02040503050406030204" pitchFamily="18" charset="0"/>
                              </a:rPr>
                            </m:ctrlPr>
                          </m:radPr>
                          <m:deg/>
                          <m:e>
                            <m:r>
                              <a:rPr lang="en-US" altLang="zh-CN" sz="2200" i="1">
                                <a:latin typeface="Cambria Math" panose="02040503050406030204" pitchFamily="18" charset="0"/>
                              </a:rPr>
                              <m:t>3</m:t>
                            </m:r>
                            <m:r>
                              <a:rPr lang="en-US" altLang="zh-CN" sz="2200" i="1">
                                <a:latin typeface="Cambria Math" panose="02040503050406030204" pitchFamily="18" charset="0"/>
                              </a:rPr>
                              <m:t>𝜋</m:t>
                            </m:r>
                          </m:e>
                        </m:rad>
                      </m:e>
                    </m:d>
                  </m:oMath>
                </a14:m>
                <a:r>
                  <a:rPr lang="en-US" altLang="zh-CN" sz="2200" dirty="0" smtClean="0"/>
                  <a:t>. </a:t>
                </a:r>
                <a:r>
                  <a:rPr lang="zh-CN" altLang="en-US" sz="2200" dirty="0"/>
                  <a:t>由于</a:t>
                </a:r>
                <a:r>
                  <a:rPr lang="zh-CN" altLang="en-US" sz="2200" dirty="0" smtClean="0"/>
                  <a:t> </a:t>
                </a:r>
                <a14:m>
                  <m:oMath xmlns:m="http://schemas.openxmlformats.org/officeDocument/2006/math">
                    <m:r>
                      <a:rPr lang="en-US" altLang="zh-CN" sz="2200" i="1">
                        <a:latin typeface="Cambria Math" panose="02040503050406030204" pitchFamily="18" charset="0"/>
                      </a:rPr>
                      <m:t>𝜋</m:t>
                    </m:r>
                    <m:r>
                      <a:rPr lang="en-US" altLang="zh-CN" sz="2200" i="1">
                        <a:latin typeface="Cambria Math" panose="02040503050406030204" pitchFamily="18" charset="0"/>
                      </a:rPr>
                      <m:t>+4</m:t>
                    </m:r>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arcsin</m:t>
                        </m:r>
                      </m:fName>
                      <m:e>
                        <m:r>
                          <a:rPr lang="en-US" altLang="zh-CN" sz="2200" i="1">
                            <a:latin typeface="Cambria Math" panose="02040503050406030204" pitchFamily="18" charset="0"/>
                          </a:rPr>
                          <m:t>𝑥</m:t>
                        </m:r>
                      </m:e>
                    </m:func>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𝑦</m:t>
                        </m:r>
                      </m:e>
                      <m:sup>
                        <m:r>
                          <a:rPr lang="en-US" altLang="zh-CN" sz="2200" i="1">
                            <a:latin typeface="Cambria Math" panose="02040503050406030204" pitchFamily="18" charset="0"/>
                          </a:rPr>
                          <m:t>2</m:t>
                        </m:r>
                      </m:sup>
                    </m:sSup>
                    <m:r>
                      <a:rPr lang="en-US" altLang="zh-CN" sz="2200" i="1">
                        <a:latin typeface="Cambria Math" panose="02040503050406030204" pitchFamily="18" charset="0"/>
                      </a:rPr>
                      <m:t>,</m:t>
                    </m:r>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arcsin</m:t>
                        </m:r>
                      </m:fName>
                      <m:e>
                        <m:r>
                          <a:rPr lang="en-US" altLang="zh-CN" sz="2200" i="1">
                            <a:latin typeface="Cambria Math" panose="02040503050406030204" pitchFamily="18" charset="0"/>
                          </a:rPr>
                          <m:t>𝑥</m:t>
                        </m:r>
                      </m:e>
                    </m:func>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𝑦</m:t>
                            </m:r>
                          </m:e>
                          <m:sup>
                            <m:r>
                              <a:rPr lang="en-US" altLang="zh-CN" sz="2200" i="1">
                                <a:latin typeface="Cambria Math" panose="02040503050406030204" pitchFamily="18" charset="0"/>
                              </a:rPr>
                              <m:t>2</m:t>
                            </m:r>
                          </m:sup>
                        </m:sSup>
                        <m:r>
                          <a:rPr lang="en-US" altLang="zh-CN" sz="2200" i="1">
                            <a:latin typeface="Cambria Math" panose="02040503050406030204" pitchFamily="18" charset="0"/>
                          </a:rPr>
                          <m:t>−</m:t>
                        </m:r>
                        <m:r>
                          <a:rPr lang="en-US" altLang="zh-CN" sz="2200" i="1">
                            <a:latin typeface="Cambria Math" panose="02040503050406030204" pitchFamily="18" charset="0"/>
                          </a:rPr>
                          <m:t>𝜋</m:t>
                        </m:r>
                      </m:num>
                      <m:den>
                        <m:r>
                          <a:rPr lang="en-US" altLang="zh-CN" sz="2200" i="1">
                            <a:latin typeface="Cambria Math" panose="02040503050406030204" pitchFamily="18" charset="0"/>
                          </a:rPr>
                          <m:t>4</m:t>
                        </m:r>
                      </m:den>
                    </m:f>
                    <m:r>
                      <a:rPr lang="en-US" altLang="zh-CN" sz="2200" i="1">
                        <a:latin typeface="Cambria Math" panose="02040503050406030204" pitchFamily="18" charset="0"/>
                      </a:rPr>
                      <m:t>, </m:t>
                    </m:r>
                    <m:r>
                      <a:rPr lang="en-US" altLang="zh-CN" sz="2200" i="1">
                        <a:latin typeface="Cambria Math" panose="02040503050406030204" pitchFamily="18" charset="0"/>
                      </a:rPr>
                      <m:t>𝑥</m:t>
                    </m:r>
                    <m:r>
                      <a:rPr lang="en-US" altLang="zh-CN" sz="2200" i="1">
                        <a:latin typeface="Cambria Math" panose="02040503050406030204" pitchFamily="18" charset="0"/>
                      </a:rPr>
                      <m:t>=</m:t>
                    </m:r>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sin</m:t>
                        </m:r>
                      </m:fName>
                      <m:e>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𝑦</m:t>
                                </m:r>
                              </m:e>
                              <m:sup>
                                <m:r>
                                  <a:rPr lang="en-US" altLang="zh-CN" sz="2200" i="1">
                                    <a:latin typeface="Cambria Math" panose="02040503050406030204" pitchFamily="18" charset="0"/>
                                  </a:rPr>
                                  <m:t>2</m:t>
                                </m:r>
                              </m:sup>
                            </m:sSup>
                            <m:r>
                              <a:rPr lang="en-US" altLang="zh-CN" sz="2200" i="1">
                                <a:latin typeface="Cambria Math" panose="02040503050406030204" pitchFamily="18" charset="0"/>
                              </a:rPr>
                              <m:t>−</m:t>
                            </m:r>
                            <m:r>
                              <a:rPr lang="en-US" altLang="zh-CN" sz="2200" i="1">
                                <a:latin typeface="Cambria Math" panose="02040503050406030204" pitchFamily="18" charset="0"/>
                              </a:rPr>
                              <m:t>𝜋</m:t>
                            </m:r>
                          </m:num>
                          <m:den>
                            <m:r>
                              <a:rPr lang="en-US" altLang="zh-CN" sz="2200" i="1">
                                <a:latin typeface="Cambria Math" panose="02040503050406030204" pitchFamily="18" charset="0"/>
                              </a:rPr>
                              <m:t>4</m:t>
                            </m:r>
                          </m:den>
                        </m:f>
                      </m:e>
                    </m:func>
                  </m:oMath>
                </a14:m>
                <a:r>
                  <a:rPr lang="en-US" altLang="zh-CN" sz="2200" dirty="0"/>
                  <a:t>, </a:t>
                </a:r>
                <a:r>
                  <a:rPr lang="zh-CN" altLang="en-US" sz="2200" dirty="0"/>
                  <a:t>因此题设函数的反函数为</a:t>
                </a:r>
                <a:r>
                  <a:rPr lang="zh-CN" altLang="en-US" sz="2200" dirty="0" smtClean="0"/>
                  <a:t> </a:t>
                </a:r>
                <a14:m>
                  <m:oMath xmlns:m="http://schemas.openxmlformats.org/officeDocument/2006/math">
                    <m:r>
                      <a:rPr lang="en-US" altLang="zh-CN" sz="2200" i="1">
                        <a:latin typeface="Cambria Math" panose="02040503050406030204" pitchFamily="18" charset="0"/>
                      </a:rPr>
                      <m:t>𝑦</m:t>
                    </m:r>
                    <m:r>
                      <a:rPr lang="en-US" altLang="zh-CN" sz="2200" i="1">
                        <a:latin typeface="Cambria Math" panose="02040503050406030204" pitchFamily="18" charset="0"/>
                      </a:rPr>
                      <m:t>=</m:t>
                    </m:r>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sin</m:t>
                        </m:r>
                      </m:fName>
                      <m:e>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𝑥</m:t>
                                </m:r>
                              </m:e>
                              <m:sup>
                                <m:r>
                                  <a:rPr lang="en-US" altLang="zh-CN" sz="2200" i="1">
                                    <a:latin typeface="Cambria Math" panose="02040503050406030204" pitchFamily="18" charset="0"/>
                                  </a:rPr>
                                  <m:t>2</m:t>
                                </m:r>
                              </m:sup>
                            </m:sSup>
                            <m:r>
                              <a:rPr lang="en-US" altLang="zh-CN" sz="2200" i="1">
                                <a:latin typeface="Cambria Math" panose="02040503050406030204" pitchFamily="18" charset="0"/>
                              </a:rPr>
                              <m:t>−</m:t>
                            </m:r>
                            <m:r>
                              <a:rPr lang="en-US" altLang="zh-CN" sz="2200" i="1">
                                <a:latin typeface="Cambria Math" panose="02040503050406030204" pitchFamily="18" charset="0"/>
                              </a:rPr>
                              <m:t>𝜋</m:t>
                            </m:r>
                          </m:num>
                          <m:den>
                            <m:r>
                              <a:rPr lang="en-US" altLang="zh-CN" sz="2200" i="1">
                                <a:latin typeface="Cambria Math" panose="02040503050406030204" pitchFamily="18" charset="0"/>
                              </a:rPr>
                              <m:t>4</m:t>
                            </m:r>
                          </m:den>
                        </m:f>
                      </m:e>
                    </m:func>
                    <m:r>
                      <a:rPr lang="en-US" altLang="zh-CN" sz="2200" i="1">
                        <a:latin typeface="Cambria Math" panose="02040503050406030204" pitchFamily="18" charset="0"/>
                      </a:rPr>
                      <m:t>, </m:t>
                    </m:r>
                    <m:r>
                      <a:rPr lang="en-US" altLang="zh-CN" sz="2200" i="1">
                        <a:latin typeface="Cambria Math" panose="02040503050406030204" pitchFamily="18" charset="0"/>
                      </a:rPr>
                      <m:t>𝑥</m:t>
                    </m:r>
                    <m:r>
                      <a:rPr lang="en-US" altLang="zh-CN" sz="2200" i="1">
                        <a:latin typeface="Cambria Math" panose="02040503050406030204" pitchFamily="18" charset="0"/>
                      </a:rPr>
                      <m:t>∈[0,</m:t>
                    </m:r>
                    <m:rad>
                      <m:radPr>
                        <m:degHide m:val="on"/>
                        <m:ctrlPr>
                          <a:rPr lang="en-US" altLang="zh-CN" sz="2200" i="1">
                            <a:latin typeface="Cambria Math" panose="02040503050406030204" pitchFamily="18" charset="0"/>
                          </a:rPr>
                        </m:ctrlPr>
                      </m:radPr>
                      <m:deg/>
                      <m:e>
                        <m:r>
                          <a:rPr lang="en-US" altLang="zh-CN" sz="2200" i="1">
                            <a:latin typeface="Cambria Math" panose="02040503050406030204" pitchFamily="18" charset="0"/>
                          </a:rPr>
                          <m:t>3</m:t>
                        </m:r>
                        <m:r>
                          <a:rPr lang="en-US" altLang="zh-CN" sz="2200" i="1">
                            <a:latin typeface="Cambria Math" panose="02040503050406030204" pitchFamily="18" charset="0"/>
                          </a:rPr>
                          <m:t>𝜋</m:t>
                        </m:r>
                      </m:e>
                    </m:rad>
                    <m:r>
                      <a:rPr lang="en-US" altLang="zh-CN" sz="2200" i="1">
                        <a:latin typeface="Cambria Math" panose="02040503050406030204" pitchFamily="18" charset="0"/>
                      </a:rPr>
                      <m:t>]</m:t>
                    </m:r>
                  </m:oMath>
                </a14:m>
                <a:r>
                  <a:rPr lang="en-US" altLang="zh-CN" sz="2200" dirty="0"/>
                  <a:t>.</a:t>
                </a:r>
                <a:endParaRPr lang="zh-CN" altLang="en-US" sz="2200" dirty="0"/>
              </a:p>
              <a:p>
                <a:pPr marL="342900" indent="-342900">
                  <a:lnSpc>
                    <a:spcPct val="100000"/>
                  </a:lnSpc>
                  <a:buFont typeface="Arial" panose="020B0604020202020204" pitchFamily="34" charset="0"/>
                  <a:buChar char="•"/>
                </a:pPr>
                <a:r>
                  <a:rPr lang="zh-CN" altLang="en-US" sz="2200" dirty="0">
                    <a:solidFill>
                      <a:srgbClr val="0000FF"/>
                    </a:solidFill>
                  </a:rPr>
                  <a:t>例 </a:t>
                </a:r>
                <a:r>
                  <a:rPr lang="zh-CN" altLang="en-US" sz="2200" dirty="0"/>
                  <a:t>求函数</a:t>
                </a:r>
                <a:r>
                  <a:rPr lang="zh-CN" altLang="en-US" sz="2200" dirty="0" smtClean="0"/>
                  <a:t> </a:t>
                </a:r>
                <a14:m>
                  <m:oMath xmlns:m="http://schemas.openxmlformats.org/officeDocument/2006/math">
                    <m:r>
                      <a:rPr lang="en-US" altLang="zh-CN" sz="2200" b="0" i="1" smtClean="0">
                        <a:latin typeface="Cambria Math" panose="02040503050406030204" pitchFamily="18" charset="0"/>
                      </a:rPr>
                      <m:t>𝑦</m:t>
                    </m:r>
                    <m:r>
                      <a:rPr lang="en-US" altLang="zh-CN" sz="2200" i="1">
                        <a:latin typeface="Cambria Math" panose="02040503050406030204" pitchFamily="18" charset="0"/>
                      </a:rPr>
                      <m:t>=</m:t>
                    </m:r>
                    <m:d>
                      <m:dPr>
                        <m:begChr m:val="{"/>
                        <m:endChr m:val=""/>
                        <m:ctrlPr>
                          <a:rPr lang="en-US" altLang="zh-CN" sz="2200" b="0" i="1" smtClean="0">
                            <a:latin typeface="Cambria Math" panose="02040503050406030204" pitchFamily="18" charset="0"/>
                          </a:rPr>
                        </m:ctrlPr>
                      </m:dPr>
                      <m:e>
                        <m:m>
                          <m:mPr>
                            <m:plcHide m:val="on"/>
                            <m:mcs>
                              <m:mc>
                                <m:mcPr>
                                  <m:count m:val="2"/>
                                  <m:mcJc m:val="center"/>
                                </m:mcPr>
                              </m:mc>
                            </m:mcs>
                            <m:ctrlPr>
                              <a:rPr lang="en-US" altLang="zh-CN" sz="2200" b="0" i="1" smtClean="0">
                                <a:latin typeface="Cambria Math" panose="02040503050406030204" pitchFamily="18" charset="0"/>
                              </a:rPr>
                            </m:ctrlPr>
                          </m:mPr>
                          <m:mr>
                            <m:e>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e>
                            <m:e>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&lt;1,</m:t>
                              </m:r>
                            </m:e>
                          </m:mr>
                          <m:mr>
                            <m:e>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𝑥</m:t>
                                  </m:r>
                                </m:e>
                                <m:sup>
                                  <m:r>
                                    <a:rPr lang="en-US" altLang="zh-CN" sz="2200" b="0" i="1" smtClean="0">
                                      <a:latin typeface="Cambria Math" panose="02040503050406030204" pitchFamily="18" charset="0"/>
                                    </a:rPr>
                                    <m:t>2</m:t>
                                  </m:r>
                                </m:sup>
                              </m:sSup>
                              <m:r>
                                <a:rPr lang="en-US" altLang="zh-CN" sz="2200" b="0" i="1" smtClean="0">
                                  <a:latin typeface="Cambria Math" panose="02040503050406030204" pitchFamily="18" charset="0"/>
                                </a:rPr>
                                <m:t>,</m:t>
                              </m:r>
                            </m:e>
                            <m:e>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≤4,</m:t>
                              </m:r>
                            </m:e>
                          </m:mr>
                          <m:mr>
                            <m:e>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2</m:t>
                                  </m:r>
                                </m:e>
                                <m:sup>
                                  <m:r>
                                    <a:rPr lang="en-US" altLang="zh-CN" sz="2200" b="0" i="1" smtClean="0">
                                      <a:latin typeface="Cambria Math" panose="02040503050406030204" pitchFamily="18" charset="0"/>
                                    </a:rPr>
                                    <m:t>𝑥</m:t>
                                  </m:r>
                                </m:sup>
                              </m:sSup>
                              <m:r>
                                <a:rPr lang="en-US" altLang="zh-CN" sz="2200" b="0" i="1" smtClean="0">
                                  <a:latin typeface="Cambria Math" panose="02040503050406030204" pitchFamily="18" charset="0"/>
                                </a:rPr>
                                <m:t>,</m:t>
                              </m:r>
                            </m:e>
                            <m:e>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&gt;4</m:t>
                              </m:r>
                            </m:e>
                          </m:mr>
                        </m:m>
                      </m:e>
                    </m:d>
                    <m:r>
                      <a:rPr lang="en-US" altLang="zh-CN" sz="2200" i="1">
                        <a:latin typeface="Cambria Math" panose="02040503050406030204" pitchFamily="18" charset="0"/>
                      </a:rPr>
                      <m:t> </m:t>
                    </m:r>
                  </m:oMath>
                </a14:m>
                <a:r>
                  <a:rPr lang="zh-CN" altLang="en-US" sz="2200" dirty="0"/>
                  <a:t>的反函数</a:t>
                </a:r>
                <a:r>
                  <a:rPr lang="en-US" altLang="zh-CN" sz="2200" dirty="0"/>
                  <a:t>.</a:t>
                </a:r>
              </a:p>
              <a:p>
                <a:pPr marL="342900" indent="-342900">
                  <a:lnSpc>
                    <a:spcPct val="120000"/>
                  </a:lnSpc>
                  <a:buFont typeface="Arial" panose="020B0604020202020204" pitchFamily="34" charset="0"/>
                  <a:buChar char="•"/>
                </a:pPr>
                <a:r>
                  <a:rPr lang="zh-CN" altLang="en-US" sz="2200" dirty="0">
                    <a:solidFill>
                      <a:srgbClr val="0000FF"/>
                    </a:solidFill>
                  </a:rPr>
                  <a:t>解</a:t>
                </a:r>
                <a:r>
                  <a:rPr lang="zh-CN" altLang="en-US" sz="2200" dirty="0"/>
                  <a:t> </a:t>
                </a:r>
                <a:r>
                  <a:rPr lang="zh-CN" altLang="en-US" sz="2200" dirty="0" smtClean="0">
                    <a:solidFill>
                      <a:schemeClr val="tx1"/>
                    </a:solidFill>
                  </a:rPr>
                  <a:t>当 </a:t>
                </a:r>
                <a14:m>
                  <m:oMath xmlns:m="http://schemas.openxmlformats.org/officeDocument/2006/math">
                    <m:r>
                      <a:rPr lang="en-US" altLang="zh-CN" sz="2200" b="0" i="1" smtClean="0">
                        <a:solidFill>
                          <a:schemeClr val="tx1"/>
                        </a:solidFill>
                        <a:latin typeface="Cambria Math" panose="02040503050406030204" pitchFamily="18" charset="0"/>
                      </a:rPr>
                      <m:t>𝑥</m:t>
                    </m:r>
                    <m:r>
                      <a:rPr lang="en-US" altLang="zh-CN" sz="2200" b="0" i="1" smtClean="0">
                        <a:solidFill>
                          <a:schemeClr val="tx1"/>
                        </a:solidFill>
                        <a:latin typeface="Cambria Math" panose="02040503050406030204" pitchFamily="18" charset="0"/>
                      </a:rPr>
                      <m:t>&lt;1</m:t>
                    </m:r>
                  </m:oMath>
                </a14:m>
                <a:r>
                  <a:rPr lang="zh-CN" altLang="en-US" sz="2200" dirty="0" smtClean="0">
                    <a:solidFill>
                      <a:schemeClr val="tx1"/>
                    </a:solidFill>
                  </a:rPr>
                  <a:t> 时</a:t>
                </a:r>
                <a:r>
                  <a:rPr lang="en-US" altLang="zh-CN" sz="2200" dirty="0" smtClean="0">
                    <a:solidFill>
                      <a:schemeClr val="tx1"/>
                    </a:solidFill>
                  </a:rPr>
                  <a:t>, </a:t>
                </a:r>
                <a14:m>
                  <m:oMath xmlns:m="http://schemas.openxmlformats.org/officeDocument/2006/math">
                    <m:r>
                      <a:rPr lang="en-US" altLang="zh-CN" sz="2200" b="0" i="1" smtClean="0">
                        <a:solidFill>
                          <a:schemeClr val="tx1"/>
                        </a:solidFill>
                        <a:latin typeface="Cambria Math" panose="02040503050406030204" pitchFamily="18" charset="0"/>
                      </a:rPr>
                      <m:t>𝑦</m:t>
                    </m:r>
                    <m:r>
                      <a:rPr lang="en-US" altLang="zh-CN" sz="2200" b="0" i="1" smtClean="0">
                        <a:solidFill>
                          <a:schemeClr val="tx1"/>
                        </a:solidFill>
                        <a:latin typeface="Cambria Math" panose="02040503050406030204" pitchFamily="18" charset="0"/>
                      </a:rPr>
                      <m:t>=</m:t>
                    </m:r>
                    <m:r>
                      <a:rPr lang="en-US" altLang="zh-CN" sz="2200" b="0" i="1" smtClean="0">
                        <a:solidFill>
                          <a:schemeClr val="tx1"/>
                        </a:solidFill>
                        <a:latin typeface="Cambria Math" panose="02040503050406030204" pitchFamily="18" charset="0"/>
                      </a:rPr>
                      <m:t>𝑥</m:t>
                    </m:r>
                    <m:r>
                      <a:rPr lang="en-US" altLang="zh-CN" sz="2200" b="0" i="1" smtClean="0">
                        <a:solidFill>
                          <a:schemeClr val="tx1"/>
                        </a:solidFill>
                        <a:latin typeface="Cambria Math" panose="02040503050406030204" pitchFamily="18" charset="0"/>
                      </a:rPr>
                      <m:t>∈</m:t>
                    </m:r>
                    <m:d>
                      <m:dPr>
                        <m:ctrlPr>
                          <a:rPr lang="en-US" altLang="zh-CN" sz="2200" b="0" i="1" smtClean="0">
                            <a:solidFill>
                              <a:schemeClr val="tx1"/>
                            </a:solidFill>
                            <a:latin typeface="Cambria Math" panose="02040503050406030204" pitchFamily="18" charset="0"/>
                          </a:rPr>
                        </m:ctrlPr>
                      </m:dPr>
                      <m:e>
                        <m:r>
                          <a:rPr lang="en-US" altLang="zh-CN" sz="2200" b="0" i="1" smtClean="0">
                            <a:solidFill>
                              <a:schemeClr val="tx1"/>
                            </a:solidFill>
                            <a:latin typeface="Cambria Math" panose="02040503050406030204" pitchFamily="18" charset="0"/>
                          </a:rPr>
                          <m:t>−∞,1</m:t>
                        </m:r>
                      </m:e>
                    </m:d>
                    <m:r>
                      <a:rPr lang="en-US" altLang="zh-CN" sz="2200" b="0" i="1" smtClean="0">
                        <a:solidFill>
                          <a:schemeClr val="tx1"/>
                        </a:solidFill>
                        <a:latin typeface="Cambria Math" panose="02040503050406030204" pitchFamily="18" charset="0"/>
                      </a:rPr>
                      <m:t>, </m:t>
                    </m:r>
                    <m:r>
                      <a:rPr lang="en-US" altLang="zh-CN" sz="2200" b="0" i="1" smtClean="0">
                        <a:solidFill>
                          <a:schemeClr val="tx1"/>
                        </a:solidFill>
                        <a:latin typeface="Cambria Math" panose="02040503050406030204" pitchFamily="18" charset="0"/>
                      </a:rPr>
                      <m:t>𝑥</m:t>
                    </m:r>
                    <m:r>
                      <a:rPr lang="en-US" altLang="zh-CN" sz="2200" b="0" i="1" smtClean="0">
                        <a:solidFill>
                          <a:schemeClr val="tx1"/>
                        </a:solidFill>
                        <a:latin typeface="Cambria Math" panose="02040503050406030204" pitchFamily="18" charset="0"/>
                      </a:rPr>
                      <m:t>=</m:t>
                    </m:r>
                    <m:r>
                      <a:rPr lang="en-US" altLang="zh-CN" sz="2200" b="0" i="1" smtClean="0">
                        <a:solidFill>
                          <a:schemeClr val="tx1"/>
                        </a:solidFill>
                        <a:latin typeface="Cambria Math" panose="02040503050406030204" pitchFamily="18" charset="0"/>
                      </a:rPr>
                      <m:t>𝑦</m:t>
                    </m:r>
                  </m:oMath>
                </a14:m>
                <a:r>
                  <a:rPr lang="en-US" altLang="zh-CN" sz="2200" dirty="0" smtClean="0">
                    <a:solidFill>
                      <a:schemeClr val="tx1"/>
                    </a:solidFill>
                  </a:rPr>
                  <a:t>;</a:t>
                </a:r>
                <a:endParaRPr lang="en-US" altLang="zh-CN" sz="2200" dirty="0">
                  <a:solidFill>
                    <a:srgbClr val="0000FF"/>
                  </a:solidFill>
                </a:endParaRPr>
              </a:p>
              <a:p>
                <a:pPr marL="342900" indent="-342900">
                  <a:lnSpc>
                    <a:spcPct val="120000"/>
                  </a:lnSpc>
                  <a:buFont typeface="Arial" panose="020B0604020202020204" pitchFamily="34" charset="0"/>
                  <a:buChar char="•"/>
                </a:pPr>
                <a:r>
                  <a:rPr lang="zh-CN" altLang="en-US" sz="2200" dirty="0"/>
                  <a:t>当</a:t>
                </a:r>
                <a:r>
                  <a:rPr lang="zh-CN" altLang="en-US" sz="2200" dirty="0" smtClean="0"/>
                  <a:t> </a:t>
                </a:r>
                <a14:m>
                  <m:oMath xmlns:m="http://schemas.openxmlformats.org/officeDocument/2006/math">
                    <m:r>
                      <a:rPr lang="en-US" altLang="zh-CN" sz="2200" b="0" i="1" smtClean="0">
                        <a:latin typeface="Cambria Math" panose="02040503050406030204" pitchFamily="18" charset="0"/>
                      </a:rPr>
                      <m:t>1</m:t>
                    </m:r>
                    <m:r>
                      <a:rPr lang="en-US" altLang="zh-CN" sz="2200" i="1" smtClean="0">
                        <a:latin typeface="Cambria Math" panose="02040503050406030204" pitchFamily="18" charset="0"/>
                      </a:rPr>
                      <m:t>≤</m:t>
                    </m:r>
                    <m:r>
                      <a:rPr lang="en-US" altLang="zh-CN" sz="2200" i="1">
                        <a:latin typeface="Cambria Math" panose="02040503050406030204" pitchFamily="18" charset="0"/>
                      </a:rPr>
                      <m:t>𝑥</m:t>
                    </m:r>
                    <m:r>
                      <a:rPr lang="en-US" altLang="zh-CN" sz="2200" b="0" i="1" smtClean="0">
                        <a:latin typeface="Cambria Math" panose="02040503050406030204" pitchFamily="18" charset="0"/>
                      </a:rPr>
                      <m:t>≤4</m:t>
                    </m:r>
                  </m:oMath>
                </a14:m>
                <a:r>
                  <a:rPr lang="zh-CN" altLang="en-US" sz="2200" dirty="0" smtClean="0"/>
                  <a:t> </a:t>
                </a:r>
                <a:r>
                  <a:rPr lang="zh-CN" altLang="en-US" sz="2200" dirty="0"/>
                  <a:t>时</a:t>
                </a:r>
                <a:r>
                  <a:rPr lang="en-US" altLang="zh-CN" sz="2200" dirty="0"/>
                  <a:t>, </a:t>
                </a:r>
                <a14:m>
                  <m:oMath xmlns:m="http://schemas.openxmlformats.org/officeDocument/2006/math">
                    <m:r>
                      <a:rPr lang="en-US" altLang="zh-CN" sz="2200" i="1">
                        <a:latin typeface="Cambria Math" panose="02040503050406030204" pitchFamily="18" charset="0"/>
                      </a:rPr>
                      <m:t>𝑦</m:t>
                    </m:r>
                    <m:r>
                      <a:rPr lang="en-US" altLang="zh-CN" sz="2200" i="1">
                        <a:latin typeface="Cambria Math" panose="02040503050406030204" pitchFamily="18" charset="0"/>
                      </a:rPr>
                      <m:t>=</m:t>
                    </m:r>
                    <m:sSup>
                      <m:sSupPr>
                        <m:ctrlPr>
                          <a:rPr lang="en-US" altLang="zh-CN" sz="2200" b="0" i="1" smtClean="0">
                            <a:latin typeface="Cambria Math" panose="02040503050406030204" pitchFamily="18" charset="0"/>
                          </a:rPr>
                        </m:ctrlPr>
                      </m:sSupPr>
                      <m:e>
                        <m:r>
                          <a:rPr lang="en-US" altLang="zh-CN" sz="2200" i="1">
                            <a:latin typeface="Cambria Math" panose="02040503050406030204" pitchFamily="18" charset="0"/>
                          </a:rPr>
                          <m:t>𝑥</m:t>
                        </m:r>
                      </m:e>
                      <m:sup>
                        <m:r>
                          <a:rPr lang="en-US" altLang="zh-CN" sz="2200" b="0" i="1" smtClean="0">
                            <a:latin typeface="Cambria Math" panose="02040503050406030204" pitchFamily="18" charset="0"/>
                          </a:rPr>
                          <m:t>2</m:t>
                        </m:r>
                      </m:sup>
                    </m:sSup>
                    <m:r>
                      <a:rPr lang="en-US" altLang="zh-CN" sz="2200" i="1">
                        <a:latin typeface="Cambria Math" panose="02040503050406030204" pitchFamily="18" charset="0"/>
                      </a:rPr>
                      <m:t>∈</m:t>
                    </m:r>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1,16</m:t>
                        </m:r>
                      </m:e>
                    </m:d>
                    <m:r>
                      <a:rPr lang="en-US" altLang="zh-CN" sz="2200" i="1">
                        <a:latin typeface="Cambria Math" panose="02040503050406030204" pitchFamily="18" charset="0"/>
                      </a:rPr>
                      <m:t>, </m:t>
                    </m:r>
                    <m:r>
                      <a:rPr lang="en-US" altLang="zh-CN" sz="2200" i="1">
                        <a:latin typeface="Cambria Math" panose="02040503050406030204" pitchFamily="18" charset="0"/>
                      </a:rPr>
                      <m:t>𝑥</m:t>
                    </m:r>
                    <m:r>
                      <a:rPr lang="en-US" altLang="zh-CN" sz="2200" i="1">
                        <a:latin typeface="Cambria Math" panose="02040503050406030204" pitchFamily="18" charset="0"/>
                      </a:rPr>
                      <m:t>=</m:t>
                    </m:r>
                    <m:rad>
                      <m:radPr>
                        <m:degHide m:val="on"/>
                        <m:ctrlPr>
                          <a:rPr lang="en-US" altLang="zh-CN" sz="2200" b="0" i="1" smtClean="0">
                            <a:latin typeface="Cambria Math" panose="02040503050406030204" pitchFamily="18" charset="0"/>
                          </a:rPr>
                        </m:ctrlPr>
                      </m:radPr>
                      <m:deg/>
                      <m:e>
                        <m:r>
                          <a:rPr lang="en-US" altLang="zh-CN" sz="2200" i="1">
                            <a:latin typeface="Cambria Math" panose="02040503050406030204" pitchFamily="18" charset="0"/>
                          </a:rPr>
                          <m:t>𝑦</m:t>
                        </m:r>
                      </m:e>
                    </m:rad>
                  </m:oMath>
                </a14:m>
                <a:r>
                  <a:rPr lang="en-US" altLang="zh-CN" sz="2200" dirty="0" smtClean="0"/>
                  <a:t>;</a:t>
                </a:r>
              </a:p>
              <a:p>
                <a:pPr marL="342900" indent="-342900">
                  <a:lnSpc>
                    <a:spcPct val="120000"/>
                  </a:lnSpc>
                  <a:buFont typeface="Arial" panose="020B0604020202020204" pitchFamily="34" charset="0"/>
                  <a:buChar char="•"/>
                </a:pPr>
                <a:r>
                  <a:rPr lang="zh-CN" altLang="en-US" sz="2200" dirty="0"/>
                  <a:t>当</a:t>
                </a:r>
                <a:r>
                  <a:rPr lang="zh-CN" altLang="en-US" sz="2200" dirty="0" smtClean="0"/>
                  <a:t> </a:t>
                </a:r>
                <a14:m>
                  <m:oMath xmlns:m="http://schemas.openxmlformats.org/officeDocument/2006/math">
                    <m:r>
                      <a:rPr lang="en-US" altLang="zh-CN" sz="2200" i="1">
                        <a:latin typeface="Cambria Math" panose="02040503050406030204" pitchFamily="18" charset="0"/>
                      </a:rPr>
                      <m:t>𝑥</m:t>
                    </m:r>
                    <m:r>
                      <a:rPr lang="en-US" altLang="zh-CN" sz="2200" b="0" i="1" smtClean="0">
                        <a:latin typeface="Cambria Math" panose="02040503050406030204" pitchFamily="18" charset="0"/>
                      </a:rPr>
                      <m:t>&gt;4</m:t>
                    </m:r>
                  </m:oMath>
                </a14:m>
                <a:r>
                  <a:rPr lang="zh-CN" altLang="en-US" sz="2200" dirty="0" smtClean="0"/>
                  <a:t> </a:t>
                </a:r>
                <a:r>
                  <a:rPr lang="zh-CN" altLang="en-US" sz="2200" dirty="0"/>
                  <a:t>时</a:t>
                </a:r>
                <a:r>
                  <a:rPr lang="en-US" altLang="zh-CN" sz="2200" dirty="0"/>
                  <a:t>, </a:t>
                </a:r>
                <a14:m>
                  <m:oMath xmlns:m="http://schemas.openxmlformats.org/officeDocument/2006/math">
                    <m:r>
                      <a:rPr lang="en-US" altLang="zh-CN" sz="2200" i="1">
                        <a:latin typeface="Cambria Math" panose="02040503050406030204" pitchFamily="18" charset="0"/>
                      </a:rPr>
                      <m:t>𝑦</m:t>
                    </m:r>
                    <m:r>
                      <a:rPr lang="en-US" altLang="zh-CN" sz="2200" i="1">
                        <a:latin typeface="Cambria Math" panose="02040503050406030204" pitchFamily="18" charset="0"/>
                      </a:rPr>
                      <m:t>=</m:t>
                    </m:r>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2</m:t>
                        </m:r>
                      </m:e>
                      <m:sup>
                        <m:r>
                          <a:rPr lang="en-US" altLang="zh-CN" sz="2200" b="0" i="1" smtClean="0">
                            <a:latin typeface="Cambria Math" panose="02040503050406030204" pitchFamily="18" charset="0"/>
                          </a:rPr>
                          <m:t>𝑥</m:t>
                        </m:r>
                      </m:sup>
                    </m:sSup>
                    <m:r>
                      <a:rPr lang="en-US" altLang="zh-CN" sz="2200" i="1">
                        <a:latin typeface="Cambria Math" panose="02040503050406030204" pitchFamily="18" charset="0"/>
                      </a:rPr>
                      <m:t>∈</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16,+∞</m:t>
                        </m:r>
                      </m:e>
                    </m:d>
                    <m:r>
                      <a:rPr lang="en-US" altLang="zh-CN" sz="2200" i="1">
                        <a:latin typeface="Cambria Math" panose="02040503050406030204" pitchFamily="18" charset="0"/>
                      </a:rPr>
                      <m:t>, </m:t>
                    </m:r>
                    <m:r>
                      <a:rPr lang="en-US" altLang="zh-CN" sz="2200" i="1">
                        <a:latin typeface="Cambria Math" panose="02040503050406030204" pitchFamily="18" charset="0"/>
                      </a:rPr>
                      <m:t>𝑥</m:t>
                    </m:r>
                    <m:r>
                      <a:rPr lang="en-US" altLang="zh-CN" sz="2200" i="1">
                        <a:latin typeface="Cambria Math" panose="02040503050406030204" pitchFamily="18" charset="0"/>
                      </a:rPr>
                      <m:t>=</m:t>
                    </m:r>
                    <m:func>
                      <m:funcPr>
                        <m:ctrlPr>
                          <a:rPr lang="en-US" altLang="zh-CN" sz="2200" b="0" i="1" smtClean="0">
                            <a:latin typeface="Cambria Math" panose="02040503050406030204" pitchFamily="18" charset="0"/>
                          </a:rPr>
                        </m:ctrlPr>
                      </m:funcPr>
                      <m:fName>
                        <m:sSub>
                          <m:sSubPr>
                            <m:ctrlPr>
                              <a:rPr lang="en-US" altLang="zh-CN" sz="2200" b="0" i="1" smtClean="0">
                                <a:latin typeface="Cambria Math" panose="02040503050406030204" pitchFamily="18" charset="0"/>
                              </a:rPr>
                            </m:ctrlPr>
                          </m:sSubPr>
                          <m:e>
                            <m:r>
                              <m:rPr>
                                <m:sty m:val="p"/>
                              </m:rPr>
                              <a:rPr lang="en-US" altLang="zh-CN" sz="2200" b="0" i="0" smtClean="0">
                                <a:latin typeface="Cambria Math" panose="02040503050406030204" pitchFamily="18" charset="0"/>
                              </a:rPr>
                              <m:t>log</m:t>
                            </m:r>
                          </m:e>
                          <m:sub>
                            <m:r>
                              <a:rPr lang="en-US" altLang="zh-CN" sz="2200" b="0" i="1" smtClean="0">
                                <a:latin typeface="Cambria Math" panose="02040503050406030204" pitchFamily="18" charset="0"/>
                              </a:rPr>
                              <m:t>2</m:t>
                            </m:r>
                          </m:sub>
                        </m:sSub>
                      </m:fName>
                      <m:e>
                        <m:r>
                          <a:rPr lang="en-US" altLang="zh-CN" sz="2200" b="0" i="1" smtClean="0">
                            <a:latin typeface="Cambria Math" panose="02040503050406030204" pitchFamily="18" charset="0"/>
                          </a:rPr>
                          <m:t>𝑦</m:t>
                        </m:r>
                      </m:e>
                    </m:func>
                  </m:oMath>
                </a14:m>
                <a:r>
                  <a:rPr lang="en-US" altLang="zh-CN" sz="2200" dirty="0" smtClean="0">
                    <a:solidFill>
                      <a:schemeClr val="tx1"/>
                    </a:solidFill>
                  </a:rPr>
                  <a:t>.</a:t>
                </a:r>
              </a:p>
              <a:p>
                <a:pPr marL="342900" indent="-342900">
                  <a:lnSpc>
                    <a:spcPct val="100000"/>
                  </a:lnSpc>
                  <a:buFont typeface="Arial" panose="020B0604020202020204" pitchFamily="34" charset="0"/>
                  <a:buChar char="•"/>
                </a:pPr>
                <a:r>
                  <a:rPr lang="zh-CN" altLang="en-US" sz="2200" dirty="0" smtClean="0">
                    <a:solidFill>
                      <a:schemeClr val="tx1"/>
                    </a:solidFill>
                  </a:rPr>
                  <a:t>因此该函数存在反函数 </a:t>
                </a:r>
                <a14:m>
                  <m:oMath xmlns:m="http://schemas.openxmlformats.org/officeDocument/2006/math">
                    <m:r>
                      <a:rPr lang="en-US" altLang="zh-CN" sz="2200" i="1">
                        <a:latin typeface="Cambria Math" panose="02040503050406030204" pitchFamily="18" charset="0"/>
                      </a:rPr>
                      <m:t>𝑦</m:t>
                    </m:r>
                    <m:r>
                      <a:rPr lang="en-US" altLang="zh-CN" sz="2200" i="1">
                        <a:latin typeface="Cambria Math" panose="02040503050406030204" pitchFamily="18" charset="0"/>
                      </a:rPr>
                      <m:t>=</m:t>
                    </m:r>
                    <m:d>
                      <m:dPr>
                        <m:begChr m:val="{"/>
                        <m:endChr m:val=""/>
                        <m:ctrlPr>
                          <a:rPr lang="en-US" altLang="zh-CN" sz="2200" i="1">
                            <a:latin typeface="Cambria Math" panose="02040503050406030204" pitchFamily="18" charset="0"/>
                          </a:rPr>
                        </m:ctrlPr>
                      </m:dPr>
                      <m:e>
                        <m:m>
                          <m:mPr>
                            <m:plcHide m:val="on"/>
                            <m:mcs>
                              <m:mc>
                                <m:mcPr>
                                  <m:count m:val="2"/>
                                  <m:mcJc m:val="center"/>
                                </m:mcPr>
                              </m:mc>
                            </m:mcs>
                            <m:ctrlPr>
                              <a:rPr lang="en-US" altLang="zh-CN" sz="2200" i="1">
                                <a:latin typeface="Cambria Math" panose="02040503050406030204" pitchFamily="18" charset="0"/>
                              </a:rPr>
                            </m:ctrlPr>
                          </m:mPr>
                          <m:mr>
                            <m:e>
                              <m:r>
                                <a:rPr lang="en-US" altLang="zh-CN" sz="2200" i="1">
                                  <a:latin typeface="Cambria Math" panose="02040503050406030204" pitchFamily="18" charset="0"/>
                                </a:rPr>
                                <m:t>𝑥</m:t>
                              </m:r>
                              <m:r>
                                <a:rPr lang="en-US" altLang="zh-CN" sz="2200" i="1">
                                  <a:latin typeface="Cambria Math" panose="02040503050406030204" pitchFamily="18" charset="0"/>
                                </a:rPr>
                                <m:t>,</m:t>
                              </m:r>
                            </m:e>
                            <m:e>
                              <m:r>
                                <a:rPr lang="en-US" altLang="zh-CN" sz="2200" i="1">
                                  <a:latin typeface="Cambria Math" panose="02040503050406030204" pitchFamily="18" charset="0"/>
                                </a:rPr>
                                <m:t>𝑥</m:t>
                              </m:r>
                              <m:r>
                                <a:rPr lang="en-US" altLang="zh-CN" sz="2200" i="1">
                                  <a:latin typeface="Cambria Math" panose="02040503050406030204" pitchFamily="18" charset="0"/>
                                </a:rPr>
                                <m:t>&lt;1,</m:t>
                              </m:r>
                            </m:e>
                          </m:mr>
                          <m:mr>
                            <m:e>
                              <m:rad>
                                <m:radPr>
                                  <m:degHide m:val="on"/>
                                  <m:ctrlPr>
                                    <a:rPr lang="en-US" altLang="zh-CN" sz="2200" b="0" i="1" smtClean="0">
                                      <a:latin typeface="Cambria Math" panose="02040503050406030204" pitchFamily="18" charset="0"/>
                                    </a:rPr>
                                  </m:ctrlPr>
                                </m:radPr>
                                <m:deg/>
                                <m:e>
                                  <m:r>
                                    <a:rPr lang="en-US" altLang="zh-CN" sz="2200" b="0" i="1" smtClean="0">
                                      <a:latin typeface="Cambria Math" panose="02040503050406030204" pitchFamily="18" charset="0"/>
                                    </a:rPr>
                                    <m:t>𝑥</m:t>
                                  </m:r>
                                </m:e>
                              </m:rad>
                              <m:r>
                                <a:rPr lang="en-US" altLang="zh-CN" sz="2200" i="1">
                                  <a:latin typeface="Cambria Math" panose="02040503050406030204" pitchFamily="18" charset="0"/>
                                </a:rPr>
                                <m:t>,</m:t>
                              </m:r>
                            </m:e>
                            <m:e>
                              <m:r>
                                <a:rPr lang="en-US" altLang="zh-CN" sz="2200" i="1">
                                  <a:latin typeface="Cambria Math" panose="02040503050406030204" pitchFamily="18" charset="0"/>
                                </a:rPr>
                                <m:t>1≤</m:t>
                              </m:r>
                              <m:r>
                                <a:rPr lang="en-US" altLang="zh-CN" sz="2200" i="1">
                                  <a:latin typeface="Cambria Math" panose="02040503050406030204" pitchFamily="18" charset="0"/>
                                </a:rPr>
                                <m:t>𝑥</m:t>
                              </m:r>
                              <m:r>
                                <a:rPr lang="en-US" altLang="zh-CN" sz="2200" i="1">
                                  <a:latin typeface="Cambria Math" panose="02040503050406030204" pitchFamily="18" charset="0"/>
                                </a:rPr>
                                <m:t>≤16,</m:t>
                              </m:r>
                            </m:e>
                          </m:mr>
                          <m:mr>
                            <m:e>
                              <m:func>
                                <m:funcPr>
                                  <m:ctrlPr>
                                    <a:rPr lang="en-US" altLang="zh-CN" sz="2200" b="0" i="1" smtClean="0">
                                      <a:latin typeface="Cambria Math" panose="02040503050406030204" pitchFamily="18" charset="0"/>
                                    </a:rPr>
                                  </m:ctrlPr>
                                </m:funcPr>
                                <m:fName>
                                  <m:sSub>
                                    <m:sSubPr>
                                      <m:ctrlPr>
                                        <a:rPr lang="en-US" altLang="zh-CN" sz="2200" b="0" i="1" smtClean="0">
                                          <a:latin typeface="Cambria Math" panose="02040503050406030204" pitchFamily="18" charset="0"/>
                                        </a:rPr>
                                      </m:ctrlPr>
                                    </m:sSubPr>
                                    <m:e>
                                      <m:r>
                                        <m:rPr>
                                          <m:sty m:val="p"/>
                                        </m:rPr>
                                        <a:rPr lang="en-US" altLang="zh-CN" sz="2200" b="0" i="0" smtClean="0">
                                          <a:latin typeface="Cambria Math" panose="02040503050406030204" pitchFamily="18" charset="0"/>
                                        </a:rPr>
                                        <m:t>log</m:t>
                                      </m:r>
                                    </m:e>
                                    <m:sub>
                                      <m:r>
                                        <a:rPr lang="en-US" altLang="zh-CN" sz="2200" b="0" i="1" smtClean="0">
                                          <a:latin typeface="Cambria Math" panose="02040503050406030204" pitchFamily="18" charset="0"/>
                                        </a:rPr>
                                        <m:t>2</m:t>
                                      </m:r>
                                    </m:sub>
                                  </m:sSub>
                                </m:fName>
                                <m:e>
                                  <m:r>
                                    <a:rPr lang="en-US" altLang="zh-CN" sz="2200" b="0" i="1" smtClean="0">
                                      <a:latin typeface="Cambria Math" panose="02040503050406030204" pitchFamily="18" charset="0"/>
                                    </a:rPr>
                                    <m:t>𝑥</m:t>
                                  </m:r>
                                </m:e>
                              </m:func>
                              <m:r>
                                <a:rPr lang="en-US" altLang="zh-CN" sz="2200" i="1">
                                  <a:latin typeface="Cambria Math" panose="02040503050406030204" pitchFamily="18" charset="0"/>
                                </a:rPr>
                                <m:t>,</m:t>
                              </m:r>
                            </m:e>
                            <m:e>
                              <m:r>
                                <a:rPr lang="en-US" altLang="zh-CN" sz="2200" i="1">
                                  <a:latin typeface="Cambria Math" panose="02040503050406030204" pitchFamily="18" charset="0"/>
                                </a:rPr>
                                <m:t>𝑥</m:t>
                              </m:r>
                              <m:r>
                                <a:rPr lang="en-US" altLang="zh-CN" sz="2200" i="1">
                                  <a:latin typeface="Cambria Math" panose="02040503050406030204" pitchFamily="18" charset="0"/>
                                </a:rPr>
                                <m:t>&gt;16.</m:t>
                              </m:r>
                            </m:e>
                          </m:mr>
                        </m:m>
                      </m:e>
                    </m:d>
                  </m:oMath>
                </a14:m>
                <a:endParaRPr lang="en-US" altLang="zh-CN" sz="2200" dirty="0" smtClean="0">
                  <a:solidFill>
                    <a:schemeClr val="tx1"/>
                  </a:solidFill>
                </a:endParaRP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696000" y="819000"/>
                <a:ext cx="10800000" cy="5418312"/>
              </a:xfrm>
              <a:blipFill>
                <a:blip r:embed="rId3"/>
                <a:stretch>
                  <a:fillRect l="-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365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1.2 </a:t>
            </a:r>
            <a:r>
              <a:rPr lang="zh-CN" altLang="en-US" dirty="0">
                <a:solidFill>
                  <a:srgbClr val="00B050"/>
                </a:solidFill>
              </a:rPr>
              <a:t>函数</a:t>
            </a:r>
            <a:r>
              <a:rPr lang="zh-CN" altLang="en-US" dirty="0" smtClean="0">
                <a:solidFill>
                  <a:srgbClr val="00B050"/>
                </a:solidFill>
              </a:rPr>
              <a:t>的几种特征</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pPr>
                  <a:lnSpc>
                    <a:spcPct val="120000"/>
                  </a:lnSpc>
                </a:pPr>
                <a:r>
                  <a:rPr lang="zh-CN" altLang="en-US" dirty="0" smtClean="0">
                    <a:solidFill>
                      <a:srgbClr val="00B050"/>
                    </a:solidFill>
                  </a:rPr>
                  <a:t>有界性</a:t>
                </a:r>
                <a:endParaRPr lang="en-US" altLang="zh-CN" dirty="0" smtClean="0"/>
              </a:p>
              <a:p>
                <a:pPr>
                  <a:lnSpc>
                    <a:spcPct val="120000"/>
                  </a:lnSpc>
                </a:pPr>
                <a:r>
                  <a:rPr lang="zh-CN" altLang="en-US" dirty="0" smtClean="0"/>
                  <a:t>设 </a:t>
                </a:r>
                <a14:m>
                  <m:oMath xmlns:m="http://schemas.openxmlformats.org/officeDocument/2006/math">
                    <m:r>
                      <a:rPr lang="en-US" altLang="zh-CN" b="0" i="1" smtClean="0">
                        <a:latin typeface="Cambria Math" panose="02040503050406030204" pitchFamily="18" charset="0"/>
                      </a:rPr>
                      <m:t>𝑓</m:t>
                    </m:r>
                  </m:oMath>
                </a14:m>
                <a:r>
                  <a:rPr lang="zh-CN" altLang="en-US" dirty="0" smtClean="0"/>
                  <a:t> 是一个函数</a:t>
                </a:r>
                <a:r>
                  <a:rPr lang="en-US" altLang="zh-CN" dirty="0" smtClean="0"/>
                  <a:t>. </a:t>
                </a:r>
                <a:r>
                  <a:rPr lang="zh-CN" altLang="en-US" dirty="0" smtClean="0"/>
                  <a:t>如果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r>
                      <a:rPr lang="en-US" altLang="zh-CN" i="0" dirty="0" smtClean="0">
                        <a:latin typeface="Cambria Math" panose="02040503050406030204" pitchFamily="18" charset="0"/>
                      </a:rPr>
                      <m:t> </m:t>
                    </m:r>
                    <m:r>
                      <m:rPr>
                        <m:sty m:val="p"/>
                      </m:rPr>
                      <a:rPr lang="en-US" altLang="zh-CN" i="0" dirty="0" smtClean="0">
                        <a:latin typeface="Cambria Math" panose="02040503050406030204" pitchFamily="18" charset="0"/>
                      </a:rPr>
                      <m:t>s</m:t>
                    </m:r>
                    <m:r>
                      <a:rPr lang="en-US" altLang="zh-CN" i="0" dirty="0" smtClean="0">
                        <a:latin typeface="Cambria Math" panose="02040503050406030204" pitchFamily="18" charset="0"/>
                      </a:rPr>
                      <m:t>.</m:t>
                    </m:r>
                    <m:r>
                      <m:rPr>
                        <m:sty m:val="p"/>
                      </m:rPr>
                      <a:rPr lang="en-US" altLang="zh-CN" i="0" dirty="0" smtClean="0">
                        <a:latin typeface="Cambria Math" panose="02040503050406030204" pitchFamily="18" charset="0"/>
                      </a:rPr>
                      <m:t>t</m:t>
                    </m:r>
                    <m:r>
                      <a:rPr lang="en-US" altLang="zh-CN" i="0" dirty="0" smtClean="0">
                        <a:latin typeface="Cambria Math" panose="02040503050406030204" pitchFamily="18" charset="0"/>
                      </a:rPr>
                      <m:t>.  </m:t>
                    </m:r>
                    <m:r>
                      <a:rPr lang="en-US" altLang="zh-CN" b="0" i="1" dirty="0" smtClean="0">
                        <a:latin typeface="Cambria Math" panose="02040503050406030204" pitchFamily="18" charset="0"/>
                      </a:rPr>
                      <m:t>𝑓</m:t>
                    </m:r>
                  </m:oMath>
                </a14:m>
                <a:r>
                  <a:rPr lang="zh-CN" altLang="en-US" dirty="0" smtClean="0"/>
                  <a:t> 的值域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𝑀</m:t>
                        </m:r>
                      </m:e>
                    </m:d>
                  </m:oMath>
                </a14:m>
                <a:r>
                  <a:rPr lang="en-US" altLang="zh-CN" dirty="0" smtClean="0"/>
                  <a:t>, </a:t>
                </a:r>
                <a:r>
                  <a:rPr lang="zh-CN" altLang="en-US" dirty="0" smtClean="0"/>
                  <a:t>则称 </a:t>
                </a:r>
                <a14:m>
                  <m:oMath xmlns:m="http://schemas.openxmlformats.org/officeDocument/2006/math">
                    <m:r>
                      <a:rPr lang="en-US" altLang="zh-CN" b="0" i="1" smtClean="0">
                        <a:latin typeface="Cambria Math" panose="02040503050406030204" pitchFamily="18" charset="0"/>
                      </a:rPr>
                      <m:t>𝑓</m:t>
                    </m:r>
                  </m:oMath>
                </a14:m>
                <a:r>
                  <a:rPr lang="zh-CN" altLang="en-US" dirty="0" smtClean="0"/>
                  <a:t> 是一个</a:t>
                </a:r>
                <a:r>
                  <a:rPr lang="zh-CN" altLang="en-US" dirty="0" smtClean="0">
                    <a:solidFill>
                      <a:srgbClr val="00B050"/>
                    </a:solidFill>
                  </a:rPr>
                  <a:t>有界函数</a:t>
                </a:r>
                <a:r>
                  <a:rPr lang="en-US" altLang="zh-CN" dirty="0" smtClean="0"/>
                  <a:t>. </a:t>
                </a:r>
                <a:r>
                  <a:rPr lang="zh-CN" altLang="en-US" dirty="0" smtClean="0"/>
                  <a:t>否则称之为</a:t>
                </a:r>
                <a:r>
                  <a:rPr lang="zh-CN" altLang="en-US" dirty="0" smtClean="0">
                    <a:solidFill>
                      <a:srgbClr val="00B050"/>
                    </a:solidFill>
                  </a:rPr>
                  <a:t>无界函数</a:t>
                </a:r>
                <a:r>
                  <a:rPr lang="en-US" altLang="zh-CN" dirty="0" smtClean="0"/>
                  <a:t>.</a:t>
                </a:r>
              </a:p>
              <a:p>
                <a:pPr>
                  <a:lnSpc>
                    <a:spcPct val="120000"/>
                  </a:lnSpc>
                </a:pPr>
                <a14:m>
                  <m:oMath xmlns:m="http://schemas.openxmlformats.org/officeDocument/2006/math">
                    <m:r>
                      <a:rPr lang="en-US" altLang="zh-CN" i="1">
                        <a:latin typeface="Cambria Math" panose="02040503050406030204" pitchFamily="18" charset="0"/>
                      </a:rPr>
                      <m:t>∃</m:t>
                    </m:r>
                  </m:oMath>
                </a14:m>
                <a:r>
                  <a:rPr lang="en-US" altLang="zh-CN" dirty="0" smtClean="0"/>
                  <a:t>=Exists=</a:t>
                </a:r>
                <a:r>
                  <a:rPr lang="zh-CN" altLang="en-US" dirty="0" smtClean="0"/>
                  <a:t>存在</a:t>
                </a:r>
                <a:r>
                  <a:rPr lang="en-US" altLang="zh-CN" dirty="0" smtClean="0"/>
                  <a:t>, </a:t>
                </a:r>
                <a14:m>
                  <m:oMath xmlns:m="http://schemas.openxmlformats.org/officeDocument/2006/math">
                    <m:r>
                      <a:rPr lang="en-US" altLang="zh-CN" b="0" i="1" smtClean="0">
                        <a:latin typeface="Cambria Math" panose="02040503050406030204" pitchFamily="18" charset="0"/>
                      </a:rPr>
                      <m:t>∀</m:t>
                    </m:r>
                  </m:oMath>
                </a14:m>
                <a:r>
                  <a:rPr lang="en-US" altLang="zh-CN" dirty="0" smtClean="0"/>
                  <a:t>=Any=</a:t>
                </a:r>
                <a:r>
                  <a:rPr lang="zh-CN" altLang="en-US" dirty="0" smtClean="0"/>
                  <a:t>任意</a:t>
                </a:r>
                <a:r>
                  <a:rPr lang="en-US" altLang="zh-CN" dirty="0" smtClean="0"/>
                  <a:t>, </a:t>
                </a:r>
                <a:r>
                  <a:rPr lang="en-US" altLang="zh-CN" dirty="0" err="1" smtClean="0"/>
                  <a:t>s.t.</a:t>
                </a:r>
                <a:r>
                  <a:rPr lang="en-US" altLang="zh-CN" dirty="0" smtClean="0"/>
                  <a:t>=such that=</a:t>
                </a:r>
                <a:r>
                  <a:rPr lang="zh-CN" altLang="en-US" dirty="0" smtClean="0"/>
                  <a:t>使得</a:t>
                </a:r>
                <a:r>
                  <a:rPr lang="en-US" altLang="zh-CN" dirty="0" smtClean="0"/>
                  <a:t>.</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a:blip r:embed="rId9"/>
                <a:stretch>
                  <a:fillRect l="-734" t="-260"/>
                </a:stretch>
              </a:blipFill>
            </p:spPr>
            <p:txBody>
              <a:bodyPr/>
              <a:lstStyle/>
              <a:p>
                <a:r>
                  <a:rPr lang="zh-CN" altLang="en-US">
                    <a:noFill/>
                  </a:rPr>
                  <a:t> </a:t>
                </a:r>
              </a:p>
            </p:txBody>
          </p:sp>
        </mc:Fallback>
      </mc:AlternateContent>
      <p:grpSp>
        <p:nvGrpSpPr>
          <p:cNvPr id="5" name="组合 4"/>
          <p:cNvGrpSpPr/>
          <p:nvPr/>
        </p:nvGrpSpPr>
        <p:grpSpPr>
          <a:xfrm>
            <a:off x="4439816" y="3677389"/>
            <a:ext cx="3168352" cy="2583999"/>
            <a:chOff x="9192344" y="1924881"/>
            <a:chExt cx="3168352" cy="2583999"/>
          </a:xfrm>
        </p:grpSpPr>
        <p:cxnSp>
          <p:nvCxnSpPr>
            <p:cNvPr id="6" name="直接箭头连接符 5"/>
            <p:cNvCxnSpPr/>
            <p:nvPr/>
          </p:nvCxnSpPr>
          <p:spPr>
            <a:xfrm>
              <a:off x="9192344" y="3429000"/>
              <a:ext cx="288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10651237" y="2348880"/>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12036715"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2036715" y="3244334"/>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0237921" y="1924881"/>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237921" y="1924881"/>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416480" y="335967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416480" y="3359674"/>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11" name="组合 10"/>
          <p:cNvGrpSpPr/>
          <p:nvPr/>
        </p:nvGrpSpPr>
        <p:grpSpPr>
          <a:xfrm>
            <a:off x="4439816" y="4101388"/>
            <a:ext cx="2979237" cy="372110"/>
            <a:chOff x="4439816" y="4101388"/>
            <a:chExt cx="2979237" cy="372110"/>
          </a:xfrm>
        </p:grpSpPr>
        <p:cxnSp>
          <p:nvCxnSpPr>
            <p:cNvPr id="12" name="直接连接符 11"/>
            <p:cNvCxnSpPr/>
            <p:nvPr/>
          </p:nvCxnSpPr>
          <p:spPr>
            <a:xfrm>
              <a:off x="4439816" y="4473498"/>
              <a:ext cx="288000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6532272" y="4101388"/>
                  <a:ext cx="886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𝑀</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532272" y="4101388"/>
                  <a:ext cx="886781" cy="369332"/>
                </a:xfrm>
                <a:prstGeom prst="rect">
                  <a:avLst/>
                </a:prstGeom>
                <a:blipFill>
                  <a:blip r:embed="rId6"/>
                  <a:stretch>
                    <a:fillRect b="-8333"/>
                  </a:stretch>
                </a:blipFill>
              </p:spPr>
              <p:txBody>
                <a:bodyPr/>
                <a:lstStyle/>
                <a:p>
                  <a:r>
                    <a:rPr lang="zh-CN" altLang="en-US">
                      <a:noFill/>
                    </a:rPr>
                    <a:t> </a:t>
                  </a:r>
                </a:p>
              </p:txBody>
            </p:sp>
          </mc:Fallback>
        </mc:AlternateContent>
      </p:grpSp>
      <p:grpSp>
        <p:nvGrpSpPr>
          <p:cNvPr id="19" name="组合 18"/>
          <p:cNvGrpSpPr/>
          <p:nvPr/>
        </p:nvGrpSpPr>
        <p:grpSpPr>
          <a:xfrm>
            <a:off x="4439816" y="5986097"/>
            <a:ext cx="3147914" cy="395231"/>
            <a:chOff x="4439816" y="5986097"/>
            <a:chExt cx="3147914" cy="395231"/>
          </a:xfrm>
        </p:grpSpPr>
        <p:cxnSp>
          <p:nvCxnSpPr>
            <p:cNvPr id="13" name="直接连接符 12"/>
            <p:cNvCxnSpPr/>
            <p:nvPr/>
          </p:nvCxnSpPr>
          <p:spPr>
            <a:xfrm>
              <a:off x="4439816" y="5986097"/>
              <a:ext cx="288000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6363594" y="6011996"/>
                  <a:ext cx="12241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𝑚</m:t>
                        </m:r>
                      </m:oMath>
                    </m:oMathPara>
                  </a14:m>
                  <a:endParaRPr lang="zh-CN" altLang="en-US" dirty="0">
                    <a:solidFill>
                      <a:schemeClr val="accent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363594" y="6011996"/>
                  <a:ext cx="1224136" cy="369332"/>
                </a:xfrm>
                <a:prstGeom prst="rect">
                  <a:avLst/>
                </a:prstGeom>
                <a:blipFill>
                  <a:blip r:embed="rId7"/>
                  <a:stretch>
                    <a:fillRect b="-8197"/>
                  </a:stretch>
                </a:blipFill>
              </p:spPr>
              <p:txBody>
                <a:bodyPr/>
                <a:lstStyle/>
                <a:p>
                  <a:r>
                    <a:rPr lang="zh-CN" altLang="en-US">
                      <a:noFill/>
                    </a:rPr>
                    <a:t> </a:t>
                  </a:r>
                </a:p>
              </p:txBody>
            </p:sp>
          </mc:Fallback>
        </mc:AlternateContent>
      </p:grpSp>
      <p:grpSp>
        <p:nvGrpSpPr>
          <p:cNvPr id="21" name="组合 20"/>
          <p:cNvGrpSpPr/>
          <p:nvPr/>
        </p:nvGrpSpPr>
        <p:grpSpPr>
          <a:xfrm>
            <a:off x="4439816" y="4617802"/>
            <a:ext cx="2808420" cy="1116344"/>
            <a:chOff x="3953544" y="4617802"/>
            <a:chExt cx="3294692" cy="1116344"/>
          </a:xfrm>
        </p:grpSpPr>
        <mc:AlternateContent xmlns:mc="http://schemas.openxmlformats.org/markup-compatibility/2006" xmlns:a14="http://schemas.microsoft.com/office/drawing/2010/main">
          <mc:Choice Requires="a14">
            <p:sp>
              <p:nvSpPr>
                <p:cNvPr id="17" name="文本框 16"/>
                <p:cNvSpPr txBox="1"/>
                <p:nvPr/>
              </p:nvSpPr>
              <p:spPr>
                <a:xfrm>
                  <a:off x="4078924" y="5257165"/>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𝑦</m:t>
                        </m:r>
                        <m:r>
                          <a:rPr lang="en-US" altLang="zh-CN" i="1" dirty="0" smtClean="0">
                            <a:solidFill>
                              <a:srgbClr val="C00000"/>
                            </a:solidFill>
                            <a:latin typeface="Cambria Math" panose="02040503050406030204" pitchFamily="18" charset="0"/>
                          </a:rPr>
                          <m:t>=</m:t>
                        </m:r>
                        <m:r>
                          <a:rPr lang="en-US" altLang="zh-CN" i="1" dirty="0" smtClean="0">
                            <a:solidFill>
                              <a:srgbClr val="C00000"/>
                            </a:solidFill>
                            <a:latin typeface="Cambria Math" panose="02040503050406030204" pitchFamily="18" charset="0"/>
                          </a:rPr>
                          <m:t>𝑓</m:t>
                        </m:r>
                        <m:r>
                          <a:rPr lang="en-US" altLang="zh-CN" i="1" dirty="0" smtClean="0">
                            <a:solidFill>
                              <a:srgbClr val="C00000"/>
                            </a:solidFill>
                            <a:latin typeface="Cambria Math" panose="02040503050406030204" pitchFamily="18" charset="0"/>
                          </a:rPr>
                          <m:t>(</m:t>
                        </m:r>
                        <m:r>
                          <a:rPr lang="en-US" altLang="zh-CN" i="1" dirty="0" smtClean="0">
                            <a:solidFill>
                              <a:srgbClr val="C00000"/>
                            </a:solidFill>
                            <a:latin typeface="Cambria Math" panose="02040503050406030204" pitchFamily="18" charset="0"/>
                          </a:rPr>
                          <m:t>𝑥</m:t>
                        </m:r>
                        <m:r>
                          <a:rPr lang="en-US" altLang="zh-CN" i="1" dirty="0"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4078924" y="5257165"/>
                  <a:ext cx="1368152" cy="369332"/>
                </a:xfrm>
                <a:prstGeom prst="rect">
                  <a:avLst/>
                </a:prstGeom>
                <a:blipFill>
                  <a:blip r:embed="rId8"/>
                  <a:stretch>
                    <a:fillRect b="-14754"/>
                  </a:stretch>
                </a:blipFill>
              </p:spPr>
              <p:txBody>
                <a:bodyPr/>
                <a:lstStyle/>
                <a:p>
                  <a:r>
                    <a:rPr lang="zh-CN" altLang="en-US">
                      <a:noFill/>
                    </a:rPr>
                    <a:t> </a:t>
                  </a:r>
                </a:p>
              </p:txBody>
            </p:sp>
          </mc:Fallback>
        </mc:AlternateContent>
        <p:sp>
          <p:nvSpPr>
            <p:cNvPr id="20" name="任意多边形 19"/>
            <p:cNvSpPr/>
            <p:nvPr/>
          </p:nvSpPr>
          <p:spPr>
            <a:xfrm>
              <a:off x="3953544" y="4617802"/>
              <a:ext cx="3294692" cy="1116344"/>
            </a:xfrm>
            <a:custGeom>
              <a:avLst/>
              <a:gdLst>
                <a:gd name="connsiteX0" fmla="*/ 13859 w 3294692"/>
                <a:gd name="connsiteY0" fmla="*/ 1113366 h 1116344"/>
                <a:gd name="connsiteX1" fmla="*/ 90059 w 3294692"/>
                <a:gd name="connsiteY1" fmla="*/ 1113366 h 1116344"/>
                <a:gd name="connsiteX2" fmla="*/ 1144159 w 3294692"/>
                <a:gd name="connsiteY2" fmla="*/ 1032933 h 1116344"/>
                <a:gd name="connsiteX3" fmla="*/ 1512459 w 3294692"/>
                <a:gd name="connsiteY3" fmla="*/ 706966 h 1116344"/>
                <a:gd name="connsiteX4" fmla="*/ 1605592 w 3294692"/>
                <a:gd name="connsiteY4" fmla="*/ 427566 h 1116344"/>
                <a:gd name="connsiteX5" fmla="*/ 2028925 w 3294692"/>
                <a:gd name="connsiteY5" fmla="*/ 355600 h 1116344"/>
                <a:gd name="connsiteX6" fmla="*/ 2194025 w 3294692"/>
                <a:gd name="connsiteY6" fmla="*/ 694266 h 1116344"/>
                <a:gd name="connsiteX7" fmla="*/ 2503059 w 3294692"/>
                <a:gd name="connsiteY7" fmla="*/ 821266 h 1116344"/>
                <a:gd name="connsiteX8" fmla="*/ 2765525 w 3294692"/>
                <a:gd name="connsiteY8" fmla="*/ 203200 h 1116344"/>
                <a:gd name="connsiteX9" fmla="*/ 3294692 w 3294692"/>
                <a:gd name="connsiteY9" fmla="*/ 0 h 111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4692" h="1116344">
                  <a:moveTo>
                    <a:pt x="13859" y="1113366"/>
                  </a:moveTo>
                  <a:cubicBezTo>
                    <a:pt x="-42233" y="1120068"/>
                    <a:pt x="90059" y="1113366"/>
                    <a:pt x="90059" y="1113366"/>
                  </a:cubicBezTo>
                  <a:cubicBezTo>
                    <a:pt x="278442" y="1099961"/>
                    <a:pt x="907092" y="1100666"/>
                    <a:pt x="1144159" y="1032933"/>
                  </a:cubicBezTo>
                  <a:cubicBezTo>
                    <a:pt x="1381226" y="965200"/>
                    <a:pt x="1435554" y="807860"/>
                    <a:pt x="1512459" y="706966"/>
                  </a:cubicBezTo>
                  <a:cubicBezTo>
                    <a:pt x="1589364" y="606072"/>
                    <a:pt x="1519514" y="486127"/>
                    <a:pt x="1605592" y="427566"/>
                  </a:cubicBezTo>
                  <a:cubicBezTo>
                    <a:pt x="1691670" y="369005"/>
                    <a:pt x="1930853" y="311150"/>
                    <a:pt x="2028925" y="355600"/>
                  </a:cubicBezTo>
                  <a:cubicBezTo>
                    <a:pt x="2126997" y="400050"/>
                    <a:pt x="2115003" y="616655"/>
                    <a:pt x="2194025" y="694266"/>
                  </a:cubicBezTo>
                  <a:cubicBezTo>
                    <a:pt x="2273047" y="771877"/>
                    <a:pt x="2407809" y="903110"/>
                    <a:pt x="2503059" y="821266"/>
                  </a:cubicBezTo>
                  <a:cubicBezTo>
                    <a:pt x="2598309" y="739422"/>
                    <a:pt x="2633586" y="340078"/>
                    <a:pt x="2765525" y="203200"/>
                  </a:cubicBezTo>
                  <a:cubicBezTo>
                    <a:pt x="2897464" y="66322"/>
                    <a:pt x="3096078" y="33161"/>
                    <a:pt x="3294692"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676142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500"/>
                            </p:stCondLst>
                            <p:childTnLst>
                              <p:par>
                                <p:cTn id="29" presetID="42"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42"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设 </a:t>
                </a:r>
                <a14:m>
                  <m:oMath xmlns:m="http://schemas.openxmlformats.org/officeDocument/2006/math">
                    <m:r>
                      <a:rPr lang="en-US" altLang="zh-CN" i="1">
                        <a:latin typeface="Cambria Math" panose="02040503050406030204" pitchFamily="18" charset="0"/>
                      </a:rPr>
                      <m:t>𝐷</m:t>
                    </m:r>
                  </m:oMath>
                </a14:m>
                <a:r>
                  <a:rPr lang="en-US" altLang="zh-CN" dirty="0"/>
                  <a:t> </a:t>
                </a:r>
                <a:r>
                  <a:rPr lang="zh-CN" altLang="en-US" dirty="0"/>
                  <a:t>是 </a:t>
                </a:r>
                <a14:m>
                  <m:oMath xmlns:m="http://schemas.openxmlformats.org/officeDocument/2006/math">
                    <m:r>
                      <a:rPr lang="en-US" altLang="zh-CN" i="1">
                        <a:latin typeface="Cambria Math" panose="02040503050406030204" pitchFamily="18" charset="0"/>
                      </a:rPr>
                      <m:t>𝑓</m:t>
                    </m:r>
                  </m:oMath>
                </a14:m>
                <a:r>
                  <a:rPr lang="zh-CN" altLang="en-US" dirty="0" smtClean="0"/>
                  <a:t> </a:t>
                </a:r>
                <a:r>
                  <a:rPr lang="zh-CN" altLang="en-US" dirty="0"/>
                  <a:t>的定义域</a:t>
                </a:r>
                <a:r>
                  <a:rPr lang="en-US" altLang="zh-CN" dirty="0"/>
                  <a:t>. </a:t>
                </a:r>
                <a14:m>
                  <m:oMath xmlns:m="http://schemas.openxmlformats.org/officeDocument/2006/math">
                    <m:r>
                      <a:rPr lang="en-US" altLang="zh-CN" i="1">
                        <a:latin typeface="Cambria Math" panose="02040503050406030204" pitchFamily="18" charset="0"/>
                      </a:rPr>
                      <m:t>𝑓</m:t>
                    </m:r>
                  </m:oMath>
                </a14:m>
                <a:r>
                  <a:rPr lang="en-US" altLang="zh-CN" dirty="0"/>
                  <a:t> </a:t>
                </a:r>
                <a:r>
                  <a:rPr lang="zh-CN" altLang="en-US" dirty="0"/>
                  <a:t>有界</a:t>
                </a:r>
                <a:r>
                  <a:rPr lang="zh-CN" altLang="en-US" dirty="0" smtClean="0"/>
                  <a:t> </a:t>
                </a:r>
                <a14:m>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ℝ</m:t>
                    </m:r>
                    <m:r>
                      <a:rPr lang="en-US" altLang="zh-CN" i="1" dirty="0" smtClean="0">
                        <a:latin typeface="Cambria Math" panose="02040503050406030204" pitchFamily="18" charset="0"/>
                      </a:rPr>
                      <m:t> </m:t>
                    </m:r>
                    <m:r>
                      <m:rPr>
                        <m:sty m:val="p"/>
                      </m:rPr>
                      <a:rPr lang="en-US" altLang="zh-CN" i="0" dirty="0">
                        <a:latin typeface="Cambria Math" panose="02040503050406030204" pitchFamily="18" charset="0"/>
                      </a:rPr>
                      <m:t>s</m:t>
                    </m:r>
                    <m:r>
                      <a:rPr lang="en-US" altLang="zh-CN" i="0" dirty="0">
                        <a:latin typeface="Cambria Math" panose="02040503050406030204" pitchFamily="18" charset="0"/>
                      </a:rPr>
                      <m:t>.</m:t>
                    </m:r>
                    <m:r>
                      <m:rPr>
                        <m:sty m:val="p"/>
                      </m:rPr>
                      <a:rPr lang="en-US" altLang="zh-CN" i="0" dirty="0">
                        <a:latin typeface="Cambria Math" panose="02040503050406030204" pitchFamily="18" charset="0"/>
                      </a:rPr>
                      <m:t>t</m:t>
                    </m:r>
                    <m:r>
                      <a:rPr lang="en-US" altLang="zh-CN" i="0" dirty="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𝑀</m:t>
                    </m:r>
                  </m:oMath>
                </a14:m>
                <a:r>
                  <a:rPr lang="en-US" altLang="zh-CN" dirty="0"/>
                  <a:t>.</a:t>
                </a:r>
              </a:p>
              <a:p>
                <a:pPr marL="342900" indent="-342900">
                  <a:lnSpc>
                    <a:spcPct val="120000"/>
                  </a:lnSpc>
                  <a:buFont typeface="Arial" panose="020B0604020202020204" pitchFamily="34" charset="0"/>
                  <a:buChar char="•"/>
                </a:pPr>
                <a:r>
                  <a:rPr lang="zh-CN" altLang="en-US" dirty="0"/>
                  <a:t>判断一个函数有界</a:t>
                </a:r>
                <a:r>
                  <a:rPr lang="en-US" altLang="zh-CN" dirty="0"/>
                  <a:t>, </a:t>
                </a:r>
                <a:r>
                  <a:rPr lang="zh-CN" altLang="en-US" dirty="0"/>
                  <a:t>我们需要找到这样的</a:t>
                </a:r>
                <a:r>
                  <a:rPr lang="zh-CN" altLang="en-US" dirty="0" smtClean="0"/>
                  <a:t> </a:t>
                </a:r>
                <a14:m>
                  <m:oMath xmlns:m="http://schemas.openxmlformats.org/officeDocument/2006/math">
                    <m:r>
                      <a:rPr lang="en-US" altLang="zh-CN" i="1">
                        <a:latin typeface="Cambria Math" panose="02040503050406030204" pitchFamily="18" charset="0"/>
                      </a:rPr>
                      <m:t>𝑀</m:t>
                    </m:r>
                  </m:oMath>
                </a14:m>
                <a:r>
                  <a:rPr lang="en-US" altLang="zh-CN" dirty="0"/>
                  <a:t>. </a:t>
                </a:r>
                <a:r>
                  <a:rPr lang="zh-CN" altLang="en-US" dirty="0"/>
                  <a:t>判断一个函数无界</a:t>
                </a:r>
                <a:r>
                  <a:rPr lang="en-US" altLang="zh-CN" dirty="0"/>
                  <a:t>, </a:t>
                </a:r>
                <a:r>
                  <a:rPr lang="zh-CN" altLang="en-US" dirty="0"/>
                  <a:t>我们</a:t>
                </a:r>
                <a:r>
                  <a:rPr lang="zh-CN" altLang="en-US" dirty="0" smtClean="0"/>
                  <a:t>需要</a:t>
                </a:r>
                <a:r>
                  <a:rPr lang="zh-CN" altLang="en-US" dirty="0"/>
                  <a:t>证明</a:t>
                </a:r>
                <a:r>
                  <a:rPr lang="zh-CN" altLang="en-US" dirty="0" smtClean="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i="1">
                        <a:latin typeface="Cambria Math" panose="02040503050406030204" pitchFamily="18" charset="0"/>
                      </a:rPr>
                      <m:t>&gt;0,∃</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𝑀</m:t>
                        </m:r>
                      </m:sub>
                    </m:sSub>
                    <m:r>
                      <a:rPr lang="en-US" altLang="zh-CN" i="1">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 </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𝑀</m:t>
                                </m:r>
                              </m:sub>
                            </m:sSub>
                          </m:e>
                        </m:d>
                      </m:e>
                    </m:d>
                    <m:r>
                      <a:rPr lang="en-US" altLang="zh-CN" i="1" dirty="0">
                        <a:latin typeface="Cambria Math" panose="02040503050406030204" pitchFamily="18" charset="0"/>
                      </a:rPr>
                      <m:t>&gt;</m:t>
                    </m:r>
                    <m:r>
                      <a:rPr lang="en-US" altLang="zh-CN" i="1" dirty="0">
                        <a:latin typeface="Cambria Math" panose="02040503050406030204" pitchFamily="18" charset="0"/>
                      </a:rPr>
                      <m:t>𝑀</m:t>
                    </m:r>
                  </m:oMath>
                </a14:m>
                <a:r>
                  <a:rPr lang="en-US" altLang="zh-CN" dirty="0"/>
                  <a:t>.</a:t>
                </a:r>
              </a:p>
              <a:p>
                <a:pPr marL="342900" indent="-342900">
                  <a:lnSpc>
                    <a:spcPct val="120000"/>
                  </a:lnSpc>
                  <a:buFont typeface="Arial" panose="020B0604020202020204" pitchFamily="34" charset="0"/>
                  <a:buChar char="•"/>
                </a:pPr>
                <a:r>
                  <a:rPr lang="zh-CN" altLang="en-US" dirty="0"/>
                  <a:t>例如</a:t>
                </a:r>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𝑥</m:t>
                        </m:r>
                      </m:den>
                    </m:f>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en-US" altLang="zh-CN" dirty="0"/>
                  <a:t>. </a:t>
                </a:r>
                <a14:m>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𝑀</m:t>
                    </m:r>
                    <m:r>
                      <a:rPr lang="en-US" altLang="zh-CN" i="1">
                        <a:latin typeface="Cambria Math" panose="02040503050406030204" pitchFamily="18" charset="0"/>
                      </a:rPr>
                      <m:t>&gt;0,∃</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𝑀</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r>
                          <a:rPr lang="en-US" altLang="zh-CN" i="1">
                            <a:latin typeface="Cambria Math" panose="02040503050406030204" pitchFamily="18" charset="0"/>
                          </a:rPr>
                          <m:t>+1</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0,1</m:t>
                        </m:r>
                      </m:e>
                    </m:d>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𝑀</m:t>
                                </m:r>
                              </m:sub>
                            </m:sSub>
                          </m:e>
                        </m:d>
                      </m:e>
                    </m:d>
                    <m:r>
                      <a:rPr lang="en-US" altLang="zh-CN" i="1" dirty="0">
                        <a:latin typeface="Cambria Math" panose="02040503050406030204" pitchFamily="18" charset="0"/>
                      </a:rPr>
                      <m:t>=</m:t>
                    </m:r>
                    <m:r>
                      <a:rPr lang="en-US" altLang="zh-CN" i="1" dirty="0">
                        <a:latin typeface="Cambria Math" panose="02040503050406030204" pitchFamily="18" charset="0"/>
                      </a:rPr>
                      <m:t>𝑀</m:t>
                    </m:r>
                    <m:r>
                      <a:rPr lang="en-US" altLang="zh-CN" i="1" dirty="0">
                        <a:latin typeface="Cambria Math" panose="02040503050406030204" pitchFamily="18" charset="0"/>
                      </a:rPr>
                      <m:t>+1&gt;</m:t>
                    </m:r>
                    <m:r>
                      <a:rPr lang="en-US" altLang="zh-CN" i="1" dirty="0">
                        <a:latin typeface="Cambria Math" panose="02040503050406030204" pitchFamily="18" charset="0"/>
                      </a:rPr>
                      <m:t>𝑀</m:t>
                    </m:r>
                  </m:oMath>
                </a14:m>
                <a:r>
                  <a:rPr lang="en-US" altLang="zh-CN" dirty="0" smtClean="0"/>
                  <a:t>. </a:t>
                </a:r>
                <a:r>
                  <a:rPr lang="zh-CN" altLang="en-US" dirty="0"/>
                  <a:t>因此 </a:t>
                </a:r>
                <a14:m>
                  <m:oMath xmlns:m="http://schemas.openxmlformats.org/officeDocument/2006/math">
                    <m:r>
                      <a:rPr lang="en-US" altLang="zh-CN" i="1">
                        <a:latin typeface="Cambria Math" panose="02040503050406030204" pitchFamily="18" charset="0"/>
                      </a:rPr>
                      <m:t>𝑓</m:t>
                    </m:r>
                  </m:oMath>
                </a14:m>
                <a:r>
                  <a:rPr lang="en-US" altLang="zh-CN" dirty="0"/>
                  <a:t> </a:t>
                </a:r>
                <a:r>
                  <a:rPr lang="zh-CN" altLang="en-US" dirty="0"/>
                  <a:t>无界</a:t>
                </a:r>
                <a:r>
                  <a:rPr lang="en-US" altLang="zh-CN" dirty="0"/>
                  <a:t>.</a:t>
                </a:r>
              </a:p>
              <a:p>
                <a:pPr marL="342900" indent="-342900">
                  <a:lnSpc>
                    <a:spcPct val="120000"/>
                  </a:lnSpc>
                  <a:buFont typeface="Arial" panose="020B0604020202020204" pitchFamily="34" charset="0"/>
                  <a:buChar char="•"/>
                </a:pPr>
                <a:r>
                  <a:rPr lang="zh-CN" altLang="en-US" dirty="0"/>
                  <a:t>对于有些函数</a:t>
                </a:r>
                <a:r>
                  <a:rPr lang="en-US" altLang="zh-CN" dirty="0"/>
                  <a:t>, </a:t>
                </a:r>
                <a:r>
                  <a:rPr lang="zh-CN" altLang="en-US" dirty="0"/>
                  <a:t>可能只有一边有界</a:t>
                </a:r>
                <a:r>
                  <a:rPr lang="en-US" altLang="zh-CN" dirty="0"/>
                  <a:t>. </a:t>
                </a:r>
                <a:r>
                  <a:rPr lang="zh-CN" altLang="en-US" dirty="0"/>
                  <a:t>设</a:t>
                </a:r>
                <a:r>
                  <a:rPr lang="zh-CN" altLang="en-US" dirty="0" smtClean="0"/>
                  <a:t> </a:t>
                </a:r>
                <a14:m>
                  <m:oMath xmlns:m="http://schemas.openxmlformats.org/officeDocument/2006/math">
                    <m:r>
                      <a:rPr lang="en-US" altLang="zh-CN" i="1">
                        <a:latin typeface="Cambria Math" panose="02040503050406030204" pitchFamily="18" charset="0"/>
                      </a:rPr>
                      <m:t>𝑓</m:t>
                    </m:r>
                  </m:oMath>
                </a14:m>
                <a:r>
                  <a:rPr lang="zh-CN" altLang="en-US" dirty="0" smtClean="0"/>
                  <a:t> </a:t>
                </a:r>
                <a:r>
                  <a:rPr lang="zh-CN" altLang="en-US" dirty="0"/>
                  <a:t>一个函数</a:t>
                </a:r>
                <a:r>
                  <a:rPr lang="en-US" altLang="zh-CN" dirty="0"/>
                  <a:t>.</a:t>
                </a:r>
              </a:p>
              <a:p>
                <a:pPr marL="800100" lvl="1" indent="-342900">
                  <a:lnSpc>
                    <a:spcPct val="120000"/>
                  </a:lnSpc>
                  <a:spcAft>
                    <a:spcPts val="600"/>
                  </a:spcAft>
                  <a:buFont typeface="Arial" panose="020B0604020202020204" pitchFamily="34" charset="0"/>
                  <a:buChar char="•"/>
                </a:pPr>
                <a:r>
                  <a:rPr lang="zh-CN" altLang="en-US" dirty="0">
                    <a:latin typeface="+mn-ea"/>
                    <a:ea typeface="+mn-ea"/>
                  </a:rPr>
                  <a:t>如果</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m:t>
                    </m:r>
                    <m:r>
                      <a:rPr lang="en-US" altLang="zh-CN" i="1">
                        <a:latin typeface="Cambria Math" panose="02040503050406030204" pitchFamily="18" charset="0"/>
                        <a:ea typeface="+mn-ea"/>
                      </a:rPr>
                      <m:t>𝑚</m:t>
                    </m:r>
                    <m:r>
                      <a:rPr lang="en-US" altLang="zh-CN" i="1">
                        <a:latin typeface="Cambria Math" panose="02040503050406030204" pitchFamily="18" charset="0"/>
                        <a:ea typeface="+mn-ea"/>
                      </a:rPr>
                      <m:t>∈</m:t>
                    </m:r>
                    <m:r>
                      <a:rPr lang="en-US" altLang="zh-CN" i="1">
                        <a:latin typeface="Cambria Math" panose="02040503050406030204" pitchFamily="18" charset="0"/>
                        <a:ea typeface="+mn-ea"/>
                      </a:rPr>
                      <m:t>ℝ</m:t>
                    </m:r>
                    <m:r>
                      <a:rPr lang="en-US" altLang="zh-CN" b="0" i="1" smtClean="0">
                        <a:latin typeface="Cambria Math" panose="02040503050406030204" pitchFamily="18" charset="0"/>
                        <a:ea typeface="+mn-ea"/>
                      </a:rPr>
                      <m:t> </m:t>
                    </m:r>
                    <m:r>
                      <m:rPr>
                        <m:sty m:val="p"/>
                      </m:rPr>
                      <a:rPr lang="en-US" altLang="zh-CN" b="0" i="0" smtClean="0">
                        <a:latin typeface="Cambria Math" panose="02040503050406030204" pitchFamily="18" charset="0"/>
                        <a:ea typeface="+mn-ea"/>
                      </a:rPr>
                      <m:t>s</m:t>
                    </m:r>
                    <m:r>
                      <a:rPr lang="en-US" altLang="zh-CN" b="0" i="0" smtClean="0">
                        <a:latin typeface="Cambria Math" panose="02040503050406030204" pitchFamily="18" charset="0"/>
                        <a:ea typeface="+mn-ea"/>
                      </a:rPr>
                      <m:t>.</m:t>
                    </m:r>
                    <m:r>
                      <m:rPr>
                        <m:sty m:val="p"/>
                      </m:rPr>
                      <a:rPr lang="en-US" altLang="zh-CN" b="0" i="0" smtClean="0">
                        <a:latin typeface="Cambria Math" panose="02040503050406030204" pitchFamily="18" charset="0"/>
                        <a:ea typeface="+mn-ea"/>
                      </a:rPr>
                      <m:t>t</m:t>
                    </m:r>
                    <m:r>
                      <a:rPr lang="en-US" altLang="zh-CN" b="0" i="0" smtClean="0">
                        <a:latin typeface="Cambria Math" panose="02040503050406030204" pitchFamily="18" charset="0"/>
                        <a:ea typeface="+mn-ea"/>
                      </a:rPr>
                      <m:t>.</m:t>
                    </m:r>
                    <m:sSub>
                      <m:sSubPr>
                        <m:ctrlPr>
                          <a:rPr lang="en-US" altLang="zh-CN" i="1">
                            <a:latin typeface="Cambria Math" panose="02040503050406030204" pitchFamily="18" charset="0"/>
                            <a:ea typeface="+mn-ea"/>
                          </a:rPr>
                        </m:ctrlPr>
                      </m:sSubPr>
                      <m:e>
                        <m:r>
                          <a:rPr lang="en-US" altLang="zh-CN" i="1">
                            <a:latin typeface="Cambria Math" panose="02040503050406030204" pitchFamily="18" charset="0"/>
                            <a:ea typeface="+mn-ea"/>
                          </a:rPr>
                          <m:t>𝑌</m:t>
                        </m:r>
                      </m:e>
                      <m:sub>
                        <m:r>
                          <a:rPr lang="en-US" altLang="zh-CN" i="1">
                            <a:latin typeface="Cambria Math" panose="02040503050406030204" pitchFamily="18" charset="0"/>
                            <a:ea typeface="+mn-ea"/>
                          </a:rPr>
                          <m:t>𝑓</m:t>
                        </m:r>
                      </m:sub>
                    </m:sSub>
                    <m:r>
                      <a:rPr lang="en-US" altLang="zh-CN" b="0" i="1" smtClean="0">
                        <a:latin typeface="Cambria Math" panose="02040503050406030204" pitchFamily="18" charset="0"/>
                        <a:ea typeface="+mn-ea"/>
                      </a:rPr>
                      <m:t>⊆</m:t>
                    </m:r>
                    <m:d>
                      <m:dPr>
                        <m:begChr m:val="["/>
                        <m:ctrlPr>
                          <a:rPr lang="en-US" altLang="zh-CN" b="0" i="1" smtClean="0">
                            <a:latin typeface="Cambria Math" panose="02040503050406030204" pitchFamily="18" charset="0"/>
                            <a:ea typeface="+mn-ea"/>
                          </a:rPr>
                        </m:ctrlPr>
                      </m:dPr>
                      <m:e>
                        <m:r>
                          <a:rPr lang="en-US" altLang="zh-CN" i="1">
                            <a:latin typeface="Cambria Math" panose="02040503050406030204" pitchFamily="18" charset="0"/>
                            <a:ea typeface="+mn-ea"/>
                          </a:rPr>
                          <m:t>𝑚</m:t>
                        </m:r>
                        <m:r>
                          <a:rPr lang="en-US" altLang="zh-CN" i="1">
                            <a:latin typeface="Cambria Math" panose="02040503050406030204" pitchFamily="18" charset="0"/>
                            <a:ea typeface="+mn-ea"/>
                          </a:rPr>
                          <m:t>,+∞</m:t>
                        </m:r>
                      </m:e>
                    </m:d>
                  </m:oMath>
                </a14:m>
                <a:r>
                  <a:rPr lang="en-US" altLang="zh-CN" dirty="0" smtClean="0">
                    <a:latin typeface="+mn-ea"/>
                    <a:ea typeface="+mn-ea"/>
                  </a:rPr>
                  <a:t>, </a:t>
                </a:r>
                <a:r>
                  <a:rPr lang="zh-CN" altLang="en-US" dirty="0">
                    <a:latin typeface="+mn-ea"/>
                    <a:ea typeface="+mn-ea"/>
                  </a:rPr>
                  <a:t>则称</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𝑓</m:t>
                    </m:r>
                  </m:oMath>
                </a14:m>
                <a:r>
                  <a:rPr lang="zh-CN" altLang="en-US" dirty="0" smtClean="0">
                    <a:solidFill>
                      <a:srgbClr val="0000FF"/>
                    </a:solidFill>
                    <a:latin typeface="+mn-ea"/>
                    <a:ea typeface="+mn-ea"/>
                  </a:rPr>
                  <a:t> </a:t>
                </a:r>
                <a:r>
                  <a:rPr lang="zh-CN" altLang="en-US" dirty="0">
                    <a:solidFill>
                      <a:srgbClr val="0000FF"/>
                    </a:solidFill>
                    <a:latin typeface="+mn-ea"/>
                    <a:ea typeface="+mn-ea"/>
                  </a:rPr>
                  <a:t>下有界</a:t>
                </a:r>
                <a:r>
                  <a:rPr lang="en-US" altLang="zh-CN" dirty="0">
                    <a:latin typeface="+mn-ea"/>
                    <a:ea typeface="+mn-ea"/>
                  </a:rPr>
                  <a:t>. </a:t>
                </a:r>
              </a:p>
              <a:p>
                <a:pPr marL="800100" lvl="1" indent="-342900">
                  <a:lnSpc>
                    <a:spcPct val="120000"/>
                  </a:lnSpc>
                  <a:spcAft>
                    <a:spcPts val="600"/>
                  </a:spcAft>
                  <a:buFont typeface="Arial" panose="020B0604020202020204" pitchFamily="34" charset="0"/>
                  <a:buChar char="•"/>
                </a:pPr>
                <a:r>
                  <a:rPr lang="zh-CN" altLang="en-US" dirty="0" smtClean="0">
                    <a:latin typeface="+mn-ea"/>
                    <a:ea typeface="+mn-ea"/>
                  </a:rPr>
                  <a:t>如果 </a:t>
                </a:r>
                <a14:m>
                  <m:oMath xmlns:m="http://schemas.openxmlformats.org/officeDocument/2006/math">
                    <m:r>
                      <a:rPr lang="en-US" altLang="zh-CN" i="1">
                        <a:latin typeface="Cambria Math" panose="02040503050406030204" pitchFamily="18" charset="0"/>
                        <a:ea typeface="+mn-ea"/>
                      </a:rPr>
                      <m:t>∃</m:t>
                    </m:r>
                    <m:r>
                      <a:rPr lang="en-US" altLang="zh-CN" i="1">
                        <a:latin typeface="Cambria Math" panose="02040503050406030204" pitchFamily="18" charset="0"/>
                        <a:ea typeface="+mn-ea"/>
                      </a:rPr>
                      <m:t>𝑀</m:t>
                    </m:r>
                    <m:r>
                      <a:rPr lang="en-US" altLang="zh-CN" i="1">
                        <a:latin typeface="Cambria Math" panose="02040503050406030204" pitchFamily="18" charset="0"/>
                        <a:ea typeface="+mn-ea"/>
                      </a:rPr>
                      <m:t>∈</m:t>
                    </m:r>
                    <m:r>
                      <a:rPr lang="en-US" altLang="zh-CN" i="1">
                        <a:latin typeface="Cambria Math" panose="02040503050406030204" pitchFamily="18" charset="0"/>
                        <a:ea typeface="+mn-ea"/>
                      </a:rPr>
                      <m:t>ℝ</m:t>
                    </m:r>
                    <m:r>
                      <a:rPr lang="en-US" altLang="zh-CN" b="0" i="1" smtClean="0">
                        <a:latin typeface="Cambria Math" panose="02040503050406030204" pitchFamily="18" charset="0"/>
                        <a:ea typeface="+mn-ea"/>
                      </a:rPr>
                      <m:t> </m:t>
                    </m:r>
                    <m:r>
                      <m:rPr>
                        <m:sty m:val="p"/>
                      </m:rPr>
                      <a:rPr lang="en-US" altLang="zh-CN" b="0" i="0" smtClean="0">
                        <a:latin typeface="Cambria Math" panose="02040503050406030204" pitchFamily="18" charset="0"/>
                        <a:ea typeface="+mn-ea"/>
                      </a:rPr>
                      <m:t>s</m:t>
                    </m:r>
                    <m:r>
                      <a:rPr lang="en-US" altLang="zh-CN" b="0" i="0" smtClean="0">
                        <a:latin typeface="Cambria Math" panose="02040503050406030204" pitchFamily="18" charset="0"/>
                        <a:ea typeface="+mn-ea"/>
                      </a:rPr>
                      <m:t>.</m:t>
                    </m:r>
                    <m:r>
                      <m:rPr>
                        <m:sty m:val="p"/>
                      </m:rPr>
                      <a:rPr lang="en-US" altLang="zh-CN" b="0" i="0" smtClean="0">
                        <a:latin typeface="Cambria Math" panose="02040503050406030204" pitchFamily="18" charset="0"/>
                        <a:ea typeface="+mn-ea"/>
                      </a:rPr>
                      <m:t>t</m:t>
                    </m:r>
                    <m:r>
                      <a:rPr lang="en-US" altLang="zh-CN" b="0" i="0"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𝑌</m:t>
                        </m:r>
                      </m:e>
                      <m:sub>
                        <m:r>
                          <a:rPr lang="en-US" altLang="zh-CN" b="0" i="1" smtClean="0">
                            <a:latin typeface="Cambria Math" panose="02040503050406030204" pitchFamily="18" charset="0"/>
                            <a:ea typeface="+mn-ea"/>
                          </a:rPr>
                          <m:t>𝑓</m:t>
                        </m:r>
                      </m:sub>
                    </m:sSub>
                    <m:r>
                      <a:rPr lang="en-US" altLang="zh-CN" b="0" i="1" smtClean="0">
                        <a:latin typeface="Cambria Math" panose="02040503050406030204" pitchFamily="18" charset="0"/>
                        <a:ea typeface="+mn-ea"/>
                      </a:rPr>
                      <m:t>⊆</m:t>
                    </m:r>
                    <m:d>
                      <m:dPr>
                        <m:endChr m:val="]"/>
                        <m:ctrlPr>
                          <a:rPr lang="en-US" altLang="zh-CN" b="0" i="1" smtClean="0">
                            <a:latin typeface="Cambria Math" panose="02040503050406030204" pitchFamily="18" charset="0"/>
                            <a:ea typeface="+mn-ea"/>
                          </a:rPr>
                        </m:ctrlPr>
                      </m:dPr>
                      <m:e>
                        <m:r>
                          <a:rPr lang="en-US" altLang="zh-CN" i="1">
                            <a:latin typeface="Cambria Math" panose="02040503050406030204" pitchFamily="18" charset="0"/>
                            <a:ea typeface="+mn-ea"/>
                          </a:rPr>
                          <m:t>−∞,</m:t>
                        </m:r>
                        <m:r>
                          <a:rPr lang="en-US" altLang="zh-CN" i="1">
                            <a:latin typeface="Cambria Math" panose="02040503050406030204" pitchFamily="18" charset="0"/>
                            <a:ea typeface="+mn-ea"/>
                          </a:rPr>
                          <m:t>𝑀</m:t>
                        </m:r>
                      </m:e>
                    </m:d>
                  </m:oMath>
                </a14:m>
                <a:r>
                  <a:rPr lang="en-US" altLang="zh-CN" dirty="0" smtClean="0">
                    <a:latin typeface="+mn-ea"/>
                    <a:ea typeface="+mn-ea"/>
                  </a:rPr>
                  <a:t>, </a:t>
                </a:r>
                <a:r>
                  <a:rPr lang="zh-CN" altLang="en-US" dirty="0">
                    <a:latin typeface="+mn-ea"/>
                    <a:ea typeface="+mn-ea"/>
                  </a:rPr>
                  <a:t>则称</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𝑓</m:t>
                    </m:r>
                  </m:oMath>
                </a14:m>
                <a:r>
                  <a:rPr lang="zh-CN" altLang="en-US" dirty="0" smtClean="0">
                    <a:solidFill>
                      <a:srgbClr val="0000FF"/>
                    </a:solidFill>
                    <a:latin typeface="+mn-ea"/>
                    <a:ea typeface="+mn-ea"/>
                  </a:rPr>
                  <a:t> </a:t>
                </a:r>
                <a:r>
                  <a:rPr lang="zh-CN" altLang="en-US" dirty="0">
                    <a:solidFill>
                      <a:srgbClr val="0000FF"/>
                    </a:solidFill>
                    <a:latin typeface="+mn-ea"/>
                    <a:ea typeface="+mn-ea"/>
                  </a:rPr>
                  <a:t>上有界</a:t>
                </a:r>
                <a:r>
                  <a:rPr lang="en-US" altLang="zh-CN" dirty="0">
                    <a:latin typeface="+mn-ea"/>
                    <a:ea typeface="+mn-ea"/>
                  </a:rPr>
                  <a:t>. </a:t>
                </a:r>
              </a:p>
              <a:p>
                <a:pPr marL="342900" indent="-342900">
                  <a:lnSpc>
                    <a:spcPct val="120000"/>
                  </a:lnSpc>
                  <a:buFont typeface="Arial" panose="020B0604020202020204" pitchFamily="34" charset="0"/>
                  <a:buChar char="•"/>
                </a:pP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63311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显然有界函数的上下界不唯一</a:t>
                </a:r>
                <a:r>
                  <a:rPr lang="en-US" altLang="zh-CN" dirty="0" smtClean="0"/>
                  <a:t>. </a:t>
                </a:r>
              </a:p>
              <a:p>
                <a:pPr marL="800100" lvl="1" indent="-342900">
                  <a:buFont typeface="Arial" panose="020B0604020202020204" pitchFamily="34" charset="0"/>
                  <a:buChar char="•"/>
                </a:pPr>
                <a:r>
                  <a:rPr lang="zh-CN" altLang="en-US" dirty="0">
                    <a:latin typeface="+mn-ea"/>
                    <a:ea typeface="+mn-ea"/>
                  </a:rPr>
                  <a:t>在所有的上界中</a:t>
                </a:r>
                <a:r>
                  <a:rPr lang="en-US" altLang="zh-CN" dirty="0">
                    <a:latin typeface="+mn-ea"/>
                    <a:ea typeface="+mn-ea"/>
                  </a:rPr>
                  <a:t>, </a:t>
                </a:r>
                <a:r>
                  <a:rPr lang="zh-CN" altLang="en-US" dirty="0">
                    <a:latin typeface="+mn-ea"/>
                    <a:ea typeface="+mn-ea"/>
                  </a:rPr>
                  <a:t>存在一个最小的上界</a:t>
                </a:r>
                <a:r>
                  <a:rPr lang="en-US" altLang="zh-CN" dirty="0">
                    <a:latin typeface="+mn-ea"/>
                    <a:ea typeface="+mn-ea"/>
                  </a:rPr>
                  <a:t>, </a:t>
                </a:r>
                <a:r>
                  <a:rPr lang="zh-CN" altLang="en-US" dirty="0">
                    <a:latin typeface="+mn-ea"/>
                    <a:ea typeface="+mn-ea"/>
                  </a:rPr>
                  <a:t>称之为</a:t>
                </a:r>
                <a:r>
                  <a:rPr lang="zh-CN" altLang="en-US" dirty="0">
                    <a:solidFill>
                      <a:srgbClr val="0000FF"/>
                    </a:solidFill>
                    <a:latin typeface="+mn-ea"/>
                    <a:ea typeface="+mn-ea"/>
                  </a:rPr>
                  <a:t>上确界</a:t>
                </a:r>
                <a14:m>
                  <m:oMath xmlns:m="http://schemas.openxmlformats.org/officeDocument/2006/math">
                    <m:r>
                      <a:rPr lang="en-US" altLang="zh-CN" b="0" i="0" smtClean="0">
                        <a:latin typeface="Cambria Math" panose="02040503050406030204" pitchFamily="18" charset="0"/>
                        <a:ea typeface="+mn-ea"/>
                      </a:rPr>
                      <m:t> </m:t>
                    </m:r>
                    <m:func>
                      <m:funcPr>
                        <m:ctrlPr>
                          <a:rPr lang="en-US" altLang="zh-CN" i="1">
                            <a:latin typeface="Cambria Math" panose="02040503050406030204" pitchFamily="18" charset="0"/>
                            <a:ea typeface="+mn-ea"/>
                          </a:rPr>
                        </m:ctrlPr>
                      </m:funcPr>
                      <m:fName>
                        <m:r>
                          <m:rPr>
                            <m:sty m:val="p"/>
                          </m:rPr>
                          <a:rPr lang="en-US" altLang="zh-CN">
                            <a:latin typeface="Cambria Math" panose="02040503050406030204" pitchFamily="18" charset="0"/>
                            <a:ea typeface="+mn-ea"/>
                          </a:rPr>
                          <m:t>sup</m:t>
                        </m:r>
                      </m:fName>
                      <m:e>
                        <m:r>
                          <a:rPr lang="en-US" altLang="zh-CN" i="1">
                            <a:latin typeface="Cambria Math" panose="02040503050406030204" pitchFamily="18" charset="0"/>
                            <a:ea typeface="+mn-ea"/>
                          </a:rPr>
                          <m:t>𝑓</m:t>
                        </m:r>
                      </m:e>
                    </m:func>
                  </m:oMath>
                </a14:m>
                <a:r>
                  <a:rPr lang="en-US" altLang="zh-CN" dirty="0">
                    <a:latin typeface="+mn-ea"/>
                    <a:ea typeface="+mn-ea"/>
                  </a:rPr>
                  <a:t>. </a:t>
                </a:r>
                <a:r>
                  <a:rPr lang="zh-CN" altLang="en-US" dirty="0">
                    <a:latin typeface="+mn-ea"/>
                    <a:ea typeface="+mn-ea"/>
                  </a:rPr>
                  <a:t>如果</a:t>
                </a:r>
                <a14:m>
                  <m:oMath xmlns:m="http://schemas.openxmlformats.org/officeDocument/2006/math">
                    <m:r>
                      <a:rPr lang="en-US" altLang="zh-CN" i="1">
                        <a:latin typeface="Cambria Math" panose="02040503050406030204" pitchFamily="18" charset="0"/>
                        <a:ea typeface="+mn-ea"/>
                      </a:rPr>
                      <m:t> </m:t>
                    </m:r>
                    <m:r>
                      <a:rPr lang="en-US" altLang="zh-CN" i="1">
                        <a:latin typeface="Cambria Math" panose="02040503050406030204" pitchFamily="18" charset="0"/>
                        <a:ea typeface="+mn-ea"/>
                      </a:rPr>
                      <m:t>𝑓</m:t>
                    </m:r>
                    <m:r>
                      <a:rPr lang="en-US" altLang="zh-CN" i="1">
                        <a:latin typeface="Cambria Math" panose="02040503050406030204" pitchFamily="18" charset="0"/>
                        <a:ea typeface="+mn-ea"/>
                      </a:rPr>
                      <m:t> </m:t>
                    </m:r>
                  </m:oMath>
                </a14:m>
                <a:r>
                  <a:rPr lang="zh-CN" altLang="en-US" dirty="0">
                    <a:latin typeface="+mn-ea"/>
                    <a:ea typeface="+mn-ea"/>
                  </a:rPr>
                  <a:t>无上界</a:t>
                </a:r>
                <a:r>
                  <a:rPr lang="en-US" altLang="zh-CN" dirty="0">
                    <a:latin typeface="+mn-ea"/>
                    <a:ea typeface="+mn-ea"/>
                  </a:rPr>
                  <a:t>, </a:t>
                </a:r>
                <a:r>
                  <a:rPr lang="zh-CN" altLang="en-US" dirty="0">
                    <a:latin typeface="+mn-ea"/>
                    <a:ea typeface="+mn-ea"/>
                  </a:rPr>
                  <a:t>记为</a:t>
                </a:r>
                <a14:m>
                  <m:oMath xmlns:m="http://schemas.openxmlformats.org/officeDocument/2006/math">
                    <m:r>
                      <a:rPr lang="en-US" altLang="zh-CN">
                        <a:latin typeface="Cambria Math" panose="02040503050406030204" pitchFamily="18" charset="0"/>
                        <a:ea typeface="+mn-ea"/>
                      </a:rPr>
                      <m:t> </m:t>
                    </m:r>
                    <m:func>
                      <m:funcPr>
                        <m:ctrlPr>
                          <a:rPr lang="en-US" altLang="zh-CN" i="1">
                            <a:latin typeface="Cambria Math" panose="02040503050406030204" pitchFamily="18" charset="0"/>
                            <a:ea typeface="+mn-ea"/>
                          </a:rPr>
                        </m:ctrlPr>
                      </m:funcPr>
                      <m:fName>
                        <m:r>
                          <m:rPr>
                            <m:sty m:val="p"/>
                          </m:rPr>
                          <a:rPr lang="en-US" altLang="zh-CN">
                            <a:latin typeface="Cambria Math" panose="02040503050406030204" pitchFamily="18" charset="0"/>
                            <a:ea typeface="+mn-ea"/>
                          </a:rPr>
                          <m:t>sup</m:t>
                        </m:r>
                      </m:fName>
                      <m:e>
                        <m:r>
                          <a:rPr lang="en-US" altLang="zh-CN" i="1">
                            <a:latin typeface="Cambria Math" panose="02040503050406030204" pitchFamily="18" charset="0"/>
                            <a:ea typeface="+mn-ea"/>
                          </a:rPr>
                          <m:t>𝑓</m:t>
                        </m:r>
                      </m:e>
                    </m:func>
                    <m:r>
                      <a:rPr lang="en-US" altLang="zh-CN" i="1">
                        <a:latin typeface="Cambria Math" panose="02040503050406030204" pitchFamily="18" charset="0"/>
                        <a:ea typeface="+mn-ea"/>
                      </a:rPr>
                      <m:t>=+∞</m:t>
                    </m:r>
                  </m:oMath>
                </a14:m>
                <a:r>
                  <a:rPr lang="en-US" altLang="zh-CN" dirty="0" smtClean="0">
                    <a:latin typeface="+mn-ea"/>
                    <a:ea typeface="+mn-ea"/>
                  </a:rPr>
                  <a:t>.</a:t>
                </a:r>
              </a:p>
              <a:p>
                <a:pPr marL="800100" lvl="1" indent="-342900">
                  <a:buFont typeface="Arial" panose="020B0604020202020204" pitchFamily="34" charset="0"/>
                  <a:buChar char="•"/>
                </a:pPr>
                <a:r>
                  <a:rPr lang="zh-CN" altLang="en-US" dirty="0">
                    <a:latin typeface="+mn-ea"/>
                    <a:ea typeface="+mn-ea"/>
                  </a:rPr>
                  <a:t>在所有</a:t>
                </a:r>
                <a:r>
                  <a:rPr lang="zh-CN" altLang="en-US" dirty="0" smtClean="0">
                    <a:latin typeface="+mn-ea"/>
                    <a:ea typeface="+mn-ea"/>
                  </a:rPr>
                  <a:t>的下界</a:t>
                </a:r>
                <a:r>
                  <a:rPr lang="zh-CN" altLang="en-US" dirty="0">
                    <a:latin typeface="+mn-ea"/>
                    <a:ea typeface="+mn-ea"/>
                  </a:rPr>
                  <a:t>中</a:t>
                </a:r>
                <a:r>
                  <a:rPr lang="en-US" altLang="zh-CN" dirty="0">
                    <a:latin typeface="+mn-ea"/>
                    <a:ea typeface="+mn-ea"/>
                  </a:rPr>
                  <a:t>, </a:t>
                </a:r>
                <a:r>
                  <a:rPr lang="zh-CN" altLang="en-US" dirty="0">
                    <a:latin typeface="+mn-ea"/>
                    <a:ea typeface="+mn-ea"/>
                  </a:rPr>
                  <a:t>存在一个</a:t>
                </a:r>
                <a:r>
                  <a:rPr lang="zh-CN" altLang="en-US" dirty="0" smtClean="0">
                    <a:latin typeface="+mn-ea"/>
                    <a:ea typeface="+mn-ea"/>
                  </a:rPr>
                  <a:t>最大的下界</a:t>
                </a:r>
                <a:r>
                  <a:rPr lang="en-US" altLang="zh-CN" dirty="0">
                    <a:latin typeface="+mn-ea"/>
                    <a:ea typeface="+mn-ea"/>
                  </a:rPr>
                  <a:t>, </a:t>
                </a:r>
                <a:r>
                  <a:rPr lang="zh-CN" altLang="en-US" dirty="0" smtClean="0">
                    <a:latin typeface="+mn-ea"/>
                    <a:ea typeface="+mn-ea"/>
                  </a:rPr>
                  <a:t>称之为</a:t>
                </a:r>
                <a:r>
                  <a:rPr lang="zh-CN" altLang="en-US" dirty="0" smtClean="0">
                    <a:solidFill>
                      <a:srgbClr val="0000FF"/>
                    </a:solidFill>
                    <a:latin typeface="+mn-ea"/>
                    <a:ea typeface="+mn-ea"/>
                  </a:rPr>
                  <a:t>下确界</a:t>
                </a:r>
                <a14:m>
                  <m:oMath xmlns:m="http://schemas.openxmlformats.org/officeDocument/2006/math">
                    <m:r>
                      <a:rPr lang="en-US" altLang="zh-CN" b="0" i="1" smtClean="0">
                        <a:latin typeface="Cambria Math" panose="02040503050406030204" pitchFamily="18" charset="0"/>
                        <a:ea typeface="+mn-ea"/>
                      </a:rPr>
                      <m:t> </m:t>
                    </m:r>
                    <m:func>
                      <m:funcPr>
                        <m:ctrlPr>
                          <a:rPr lang="en-US" altLang="zh-CN" b="0" i="1" smtClean="0">
                            <a:latin typeface="Cambria Math" panose="02040503050406030204" pitchFamily="18" charset="0"/>
                            <a:ea typeface="+mn-ea"/>
                          </a:rPr>
                        </m:ctrlPr>
                      </m:funcPr>
                      <m:fName>
                        <m:r>
                          <m:rPr>
                            <m:sty m:val="p"/>
                          </m:rPr>
                          <a:rPr lang="en-US" altLang="zh-CN" b="0" i="0" smtClean="0">
                            <a:latin typeface="Cambria Math" panose="02040503050406030204" pitchFamily="18" charset="0"/>
                            <a:ea typeface="+mn-ea"/>
                          </a:rPr>
                          <m:t>inf</m:t>
                        </m:r>
                      </m:fName>
                      <m:e>
                        <m:r>
                          <a:rPr lang="en-US" altLang="zh-CN" b="0" i="1" smtClean="0">
                            <a:latin typeface="Cambria Math" panose="02040503050406030204" pitchFamily="18" charset="0"/>
                            <a:ea typeface="+mn-ea"/>
                          </a:rPr>
                          <m:t>𝑓</m:t>
                        </m:r>
                      </m:e>
                    </m:func>
                  </m:oMath>
                </a14:m>
                <a:r>
                  <a:rPr lang="en-US" altLang="zh-CN" dirty="0" smtClean="0">
                    <a:latin typeface="+mn-ea"/>
                    <a:ea typeface="+mn-ea"/>
                  </a:rPr>
                  <a:t>. </a:t>
                </a:r>
                <a:r>
                  <a:rPr lang="zh-CN" altLang="en-US" dirty="0">
                    <a:latin typeface="+mn-ea"/>
                    <a:ea typeface="+mn-ea"/>
                  </a:rPr>
                  <a:t>如果</a:t>
                </a:r>
                <a14:m>
                  <m:oMath xmlns:m="http://schemas.openxmlformats.org/officeDocument/2006/math">
                    <m:r>
                      <a:rPr lang="en-US" altLang="zh-CN" i="1">
                        <a:latin typeface="Cambria Math" panose="02040503050406030204" pitchFamily="18" charset="0"/>
                        <a:ea typeface="+mn-ea"/>
                      </a:rPr>
                      <m:t> </m:t>
                    </m:r>
                    <m:r>
                      <a:rPr lang="en-US" altLang="zh-CN" i="1">
                        <a:latin typeface="Cambria Math" panose="02040503050406030204" pitchFamily="18" charset="0"/>
                        <a:ea typeface="+mn-ea"/>
                      </a:rPr>
                      <m:t>𝑓</m:t>
                    </m:r>
                    <m:r>
                      <a:rPr lang="en-US" altLang="zh-CN" i="1">
                        <a:latin typeface="Cambria Math" panose="02040503050406030204" pitchFamily="18" charset="0"/>
                        <a:ea typeface="+mn-ea"/>
                      </a:rPr>
                      <m:t> </m:t>
                    </m:r>
                  </m:oMath>
                </a14:m>
                <a:r>
                  <a:rPr lang="zh-CN" altLang="en-US" dirty="0" smtClean="0">
                    <a:latin typeface="+mn-ea"/>
                    <a:ea typeface="+mn-ea"/>
                  </a:rPr>
                  <a:t>无下界</a:t>
                </a:r>
                <a:r>
                  <a:rPr lang="en-US" altLang="zh-CN" dirty="0">
                    <a:latin typeface="+mn-ea"/>
                    <a:ea typeface="+mn-ea"/>
                  </a:rPr>
                  <a:t>, </a:t>
                </a:r>
                <a:r>
                  <a:rPr lang="zh-CN" altLang="en-US" dirty="0">
                    <a:latin typeface="+mn-ea"/>
                    <a:ea typeface="+mn-ea"/>
                  </a:rPr>
                  <a:t>记为</a:t>
                </a:r>
                <a14:m>
                  <m:oMath xmlns:m="http://schemas.openxmlformats.org/officeDocument/2006/math">
                    <m:r>
                      <a:rPr lang="en-US" altLang="zh-CN" b="0" i="0" smtClean="0">
                        <a:latin typeface="Cambria Math" panose="02040503050406030204" pitchFamily="18" charset="0"/>
                        <a:ea typeface="+mn-ea"/>
                      </a:rPr>
                      <m:t> </m:t>
                    </m:r>
                    <m:func>
                      <m:funcPr>
                        <m:ctrlPr>
                          <a:rPr lang="en-US" altLang="zh-CN" i="1">
                            <a:latin typeface="Cambria Math" panose="02040503050406030204" pitchFamily="18" charset="0"/>
                            <a:ea typeface="+mn-ea"/>
                          </a:rPr>
                        </m:ctrlPr>
                      </m:funcPr>
                      <m:fName>
                        <m:r>
                          <m:rPr>
                            <m:sty m:val="p"/>
                          </m:rPr>
                          <a:rPr lang="en-US" altLang="zh-CN">
                            <a:latin typeface="Cambria Math" panose="02040503050406030204" pitchFamily="18" charset="0"/>
                            <a:ea typeface="+mn-ea"/>
                          </a:rPr>
                          <m:t>inf</m:t>
                        </m:r>
                      </m:fName>
                      <m:e>
                        <m:r>
                          <a:rPr lang="en-US" altLang="zh-CN" i="1">
                            <a:latin typeface="Cambria Math" panose="02040503050406030204" pitchFamily="18" charset="0"/>
                            <a:ea typeface="+mn-ea"/>
                          </a:rPr>
                          <m:t>𝑓</m:t>
                        </m:r>
                      </m:e>
                    </m:func>
                    <m:r>
                      <a:rPr lang="en-US" altLang="zh-CN" i="1">
                        <a:latin typeface="Cambria Math" panose="02040503050406030204" pitchFamily="18" charset="0"/>
                        <a:ea typeface="+mn-ea"/>
                      </a:rPr>
                      <m:t>=</m:t>
                    </m:r>
                    <m:r>
                      <a:rPr lang="en-US" altLang="zh-CN" b="0" i="1" smtClean="0">
                        <a:latin typeface="Cambria Math" panose="02040503050406030204" pitchFamily="18" charset="0"/>
                        <a:ea typeface="+mn-ea"/>
                      </a:rPr>
                      <m:t>−</m:t>
                    </m:r>
                    <m:r>
                      <a:rPr lang="en-US" altLang="zh-CN" i="1">
                        <a:latin typeface="Cambria Math" panose="02040503050406030204" pitchFamily="18" charset="0"/>
                        <a:ea typeface="+mn-ea"/>
                      </a:rPr>
                      <m:t>∞</m:t>
                    </m:r>
                  </m:oMath>
                </a14:m>
                <a:r>
                  <a:rPr lang="en-US" altLang="zh-CN" dirty="0">
                    <a:latin typeface="+mn-ea"/>
                    <a:ea typeface="+mn-ea"/>
                  </a:rPr>
                  <a:t>.</a:t>
                </a:r>
                <a:endParaRPr lang="en-US" altLang="zh-CN" dirty="0" smtClean="0">
                  <a:latin typeface="+mn-ea"/>
                  <a:ea typeface="+mn-ea"/>
                </a:endParaRPr>
              </a:p>
              <a:p>
                <a:pPr marL="342900" indent="-34290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有界</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上有界且下有界</a:t>
                </a:r>
                <a:r>
                  <a:rPr lang="en-US" altLang="zh-CN" dirty="0" smtClean="0"/>
                  <a:t>.</a:t>
                </a:r>
              </a:p>
              <a:p>
                <a:pPr marL="342900" indent="-342900">
                  <a:buFont typeface="Arial" panose="020B0604020202020204" pitchFamily="34" charset="0"/>
                  <a:buChar char="•"/>
                </a:pPr>
                <a:r>
                  <a:rPr lang="zh-CN" altLang="en-US" dirty="0" smtClean="0"/>
                  <a:t>如果</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的限制</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 </m:t>
                    </m:r>
                  </m:oMath>
                </a14:m>
                <a:r>
                  <a:rPr lang="zh-CN" altLang="en-US" dirty="0" smtClean="0"/>
                  <a:t>有界</a:t>
                </a:r>
                <a:r>
                  <a:rPr lang="en-US" altLang="zh-CN" dirty="0" smtClean="0"/>
                  <a:t>, </a:t>
                </a:r>
                <a:r>
                  <a:rPr lang="zh-CN" altLang="en-US" dirty="0" smtClean="0"/>
                  <a:t>则称</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在</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 </m:t>
                    </m:r>
                  </m:oMath>
                </a14:m>
                <a:r>
                  <a:rPr lang="zh-CN" altLang="en-US" dirty="0" smtClean="0"/>
                  <a:t>上有界</a:t>
                </a:r>
                <a:r>
                  <a:rPr lang="en-US" altLang="zh-CN" dirty="0" smtClean="0"/>
                  <a:t>.</a:t>
                </a: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r="-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2218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sz="2200" dirty="0" smtClean="0">
                    <a:solidFill>
                      <a:srgbClr val="00B050"/>
                    </a:solidFill>
                  </a:rPr>
                  <a:t>单调性</a:t>
                </a:r>
                <a:endParaRPr lang="en-US" altLang="zh-CN" sz="2200" dirty="0">
                  <a:solidFill>
                    <a:srgbClr val="00B050"/>
                  </a:solidFill>
                </a:endParaRPr>
              </a:p>
              <a:p>
                <a:pPr marL="342900" indent="-342900">
                  <a:buFont typeface="Arial" panose="020B0604020202020204" pitchFamily="34" charset="0"/>
                  <a:buChar char="•"/>
                </a:pPr>
                <a:r>
                  <a:rPr lang="zh-CN" altLang="en-US" sz="2200" dirty="0"/>
                  <a:t>设</a:t>
                </a:r>
                <a14:m>
                  <m:oMath xmlns:m="http://schemas.openxmlformats.org/officeDocument/2006/math">
                    <m:r>
                      <a:rPr lang="en-US" altLang="zh-CN" sz="2200">
                        <a:latin typeface="Cambria Math" panose="02040503050406030204" pitchFamily="18" charset="0"/>
                      </a:rPr>
                      <m:t> </m:t>
                    </m:r>
                    <m:r>
                      <a:rPr lang="en-US" altLang="zh-CN" sz="2200" i="1">
                        <a:latin typeface="Cambria Math" panose="02040503050406030204" pitchFamily="18" charset="0"/>
                      </a:rPr>
                      <m:t>𝑓</m:t>
                    </m:r>
                    <m:r>
                      <a:rPr lang="en-US" altLang="zh-CN" sz="2200" i="1">
                        <a:latin typeface="Cambria Math" panose="02040503050406030204" pitchFamily="18" charset="0"/>
                      </a:rPr>
                      <m:t> </m:t>
                    </m:r>
                  </m:oMath>
                </a14:m>
                <a:r>
                  <a:rPr lang="zh-CN" altLang="en-US" sz="2200" dirty="0"/>
                  <a:t>一个函数</a:t>
                </a:r>
                <a:r>
                  <a:rPr lang="en-US" altLang="zh-CN" sz="2200" dirty="0" smtClean="0"/>
                  <a:t>, </a:t>
                </a:r>
                <a14:m>
                  <m:oMath xmlns:m="http://schemas.openxmlformats.org/officeDocument/2006/math">
                    <m:r>
                      <a:rPr lang="en-US" altLang="zh-CN" sz="2200" i="1">
                        <a:latin typeface="Cambria Math" panose="02040503050406030204" pitchFamily="18" charset="0"/>
                      </a:rPr>
                      <m:t>𝐷</m:t>
                    </m:r>
                    <m:r>
                      <a:rPr lang="en-US" altLang="zh-CN" sz="2200" b="0" i="1" smtClean="0">
                        <a:latin typeface="Cambria Math" panose="02040503050406030204" pitchFamily="18" charset="0"/>
                      </a:rPr>
                      <m:t> </m:t>
                    </m:r>
                  </m:oMath>
                </a14:m>
                <a:r>
                  <a:rPr lang="zh-CN" altLang="en-US" sz="2200" dirty="0" smtClean="0"/>
                  <a:t>是</a:t>
                </a:r>
                <a14:m>
                  <m:oMath xmlns:m="http://schemas.openxmlformats.org/officeDocument/2006/math">
                    <m:r>
                      <a:rPr lang="en-US" altLang="zh-CN" sz="2200" b="0" i="0" smtClean="0">
                        <a:latin typeface="Cambria Math" panose="02040503050406030204" pitchFamily="18" charset="0"/>
                      </a:rPr>
                      <m:t> </m:t>
                    </m:r>
                    <m:r>
                      <a:rPr lang="en-US" altLang="zh-CN" sz="2200" i="1">
                        <a:latin typeface="Cambria Math" panose="02040503050406030204" pitchFamily="18" charset="0"/>
                      </a:rPr>
                      <m:t>𝑓</m:t>
                    </m:r>
                    <m:r>
                      <a:rPr lang="en-US" altLang="zh-CN" sz="2200" i="1">
                        <a:latin typeface="Cambria Math" panose="02040503050406030204" pitchFamily="18" charset="0"/>
                      </a:rPr>
                      <m:t> </m:t>
                    </m:r>
                  </m:oMath>
                </a14:m>
                <a:r>
                  <a:rPr lang="zh-CN" altLang="en-US" sz="2200" dirty="0"/>
                  <a:t>的</a:t>
                </a:r>
                <a:r>
                  <a:rPr lang="zh-CN" altLang="en-US" sz="2200" dirty="0" smtClean="0"/>
                  <a:t>定义域</a:t>
                </a:r>
                <a:r>
                  <a:rPr lang="en-US" altLang="zh-CN" sz="2200" dirty="0" smtClean="0"/>
                  <a:t>.</a:t>
                </a:r>
              </a:p>
              <a:p>
                <a:pPr marL="800100" lvl="1" indent="-342900">
                  <a:buFont typeface="Arial" panose="020B0604020202020204" pitchFamily="34" charset="0"/>
                  <a:buChar char="•"/>
                </a:pPr>
                <a:r>
                  <a:rPr lang="zh-CN" altLang="en-US" sz="2200" dirty="0" smtClean="0">
                    <a:latin typeface="+mn-ea"/>
                    <a:ea typeface="+mn-ea"/>
                  </a:rPr>
                  <a:t>如果</a:t>
                </a:r>
                <a14:m>
                  <m:oMath xmlns:m="http://schemas.openxmlformats.org/officeDocument/2006/math">
                    <m:r>
                      <a:rPr lang="en-US" altLang="zh-CN" sz="2200" i="1">
                        <a:latin typeface="Cambria Math" panose="02040503050406030204" pitchFamily="18" charset="0"/>
                        <a:ea typeface="+mn-ea"/>
                      </a:rPr>
                      <m:t> </m:t>
                    </m:r>
                    <m:r>
                      <a:rPr lang="en-US" altLang="zh-CN" sz="2200" b="0" i="1" smtClean="0">
                        <a:latin typeface="Cambria Math" panose="02040503050406030204" pitchFamily="18" charset="0"/>
                        <a:ea typeface="+mn-ea"/>
                      </a:rPr>
                      <m: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1</m:t>
                        </m:r>
                      </m:sub>
                    </m:sSub>
                    <m:r>
                      <a:rPr lang="en-US" altLang="zh-CN" sz="2200" b="0" i="1" smtClean="0">
                        <a:latin typeface="Cambria Math" panose="02040503050406030204" pitchFamily="18" charset="0"/>
                        <a:ea typeface="+mn-ea"/>
                      </a:rPr>
                      <m:t>&lt;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2</m:t>
                        </m:r>
                      </m:sub>
                    </m:sSub>
                    <m:r>
                      <a:rPr lang="en-US" altLang="zh-CN" sz="2200" i="1">
                        <a:latin typeface="Cambria Math" panose="02040503050406030204" pitchFamily="18" charset="0"/>
                        <a:ea typeface="+mn-ea"/>
                      </a:rPr>
                      <m:t>∈</m:t>
                    </m:r>
                    <m:r>
                      <a:rPr lang="en-US" altLang="zh-CN" sz="2200" i="1">
                        <a:latin typeface="Cambria Math" panose="02040503050406030204" pitchFamily="18" charset="0"/>
                        <a:ea typeface="+mn-ea"/>
                      </a:rPr>
                      <m:t>𝐷</m:t>
                    </m:r>
                  </m:oMath>
                </a14:m>
                <a:r>
                  <a:rPr lang="en-US" altLang="zh-CN" sz="2200" dirty="0" smtClean="0">
                    <a:latin typeface="+mn-ea"/>
                    <a:ea typeface="+mn-ea"/>
                  </a:rPr>
                  <a:t>, </a:t>
                </a:r>
                <a:r>
                  <a:rPr lang="zh-CN" altLang="en-US" sz="2200" dirty="0">
                    <a:latin typeface="+mn-ea"/>
                    <a:ea typeface="+mn-ea"/>
                  </a:rPr>
                  <a:t>有</a:t>
                </a:r>
                <a14:m>
                  <m:oMath xmlns:m="http://schemas.openxmlformats.org/officeDocument/2006/math">
                    <m:r>
                      <a:rPr lang="en-US" altLang="zh-CN" sz="2200" dirty="0">
                        <a:latin typeface="Cambria Math" panose="02040503050406030204" pitchFamily="18" charset="0"/>
                        <a:ea typeface="+mn-ea"/>
                      </a:rPr>
                      <m:t> </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1</m:t>
                            </m:r>
                          </m:sub>
                        </m:sSub>
                      </m:e>
                    </m:d>
                    <m:r>
                      <a:rPr lang="en-US" altLang="zh-CN" sz="2200" i="1" dirty="0">
                        <a:latin typeface="Cambria Math" panose="02040503050406030204" pitchFamily="18" charset="0"/>
                        <a:ea typeface="+mn-ea"/>
                      </a:rPr>
                      <m:t>≤</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2</m:t>
                            </m:r>
                          </m:sub>
                        </m:sSub>
                      </m:e>
                    </m:d>
                  </m:oMath>
                </a14:m>
                <a:r>
                  <a:rPr lang="en-US" altLang="zh-CN" sz="2200" dirty="0" smtClean="0">
                    <a:latin typeface="+mn-ea"/>
                    <a:ea typeface="+mn-ea"/>
                  </a:rPr>
                  <a:t>, </a:t>
                </a:r>
                <a:r>
                  <a:rPr lang="zh-CN" altLang="en-US" sz="2200" dirty="0" smtClean="0">
                    <a:latin typeface="+mn-ea"/>
                    <a:ea typeface="+mn-ea"/>
                  </a:rPr>
                  <a:t>则</a:t>
                </a:r>
                <a:r>
                  <a:rPr lang="zh-CN" altLang="en-US" sz="2200" dirty="0">
                    <a:latin typeface="+mn-ea"/>
                    <a:ea typeface="+mn-ea"/>
                  </a:rPr>
                  <a:t>称</a:t>
                </a:r>
                <a14:m>
                  <m:oMath xmlns:m="http://schemas.openxmlformats.org/officeDocument/2006/math">
                    <m:r>
                      <a:rPr lang="en-US" altLang="zh-CN" sz="2200" b="0" i="0" smtClean="0">
                        <a:latin typeface="Cambria Math" panose="02040503050406030204" pitchFamily="18" charset="0"/>
                        <a:ea typeface="+mn-ea"/>
                      </a:rPr>
                      <m:t> </m:t>
                    </m:r>
                    <m:r>
                      <a:rPr lang="en-US" altLang="zh-CN" sz="2200" i="1">
                        <a:latin typeface="Cambria Math" panose="02040503050406030204" pitchFamily="18" charset="0"/>
                        <a:ea typeface="+mn-ea"/>
                      </a:rPr>
                      <m:t>𝑓</m:t>
                    </m:r>
                    <m:r>
                      <a:rPr lang="en-US" altLang="zh-CN" sz="2200" b="0" i="1" smtClean="0">
                        <a:latin typeface="Cambria Math" panose="02040503050406030204" pitchFamily="18" charset="0"/>
                        <a:ea typeface="+mn-ea"/>
                      </a:rPr>
                      <m:t> </m:t>
                    </m:r>
                  </m:oMath>
                </a14:m>
                <a:r>
                  <a:rPr lang="zh-CN" altLang="en-US" sz="2200" dirty="0" smtClean="0">
                    <a:solidFill>
                      <a:srgbClr val="0000FF"/>
                    </a:solidFill>
                    <a:latin typeface="+mn-ea"/>
                    <a:ea typeface="+mn-ea"/>
                  </a:rPr>
                  <a:t>单调不减</a:t>
                </a:r>
                <a:r>
                  <a:rPr lang="en-US" altLang="zh-CN" sz="2200" dirty="0" smtClean="0">
                    <a:latin typeface="+mn-ea"/>
                    <a:ea typeface="+mn-ea"/>
                  </a:rPr>
                  <a:t>.</a:t>
                </a:r>
                <a:endParaRPr lang="en-US" altLang="zh-CN" sz="2200" dirty="0">
                  <a:latin typeface="+mn-ea"/>
                  <a:ea typeface="+mn-ea"/>
                </a:endParaRPr>
              </a:p>
              <a:p>
                <a:pPr marL="800100" lvl="1" indent="-342900">
                  <a:buFont typeface="Arial" panose="020B0604020202020204" pitchFamily="34" charset="0"/>
                  <a:buChar char="•"/>
                </a:pPr>
                <a:r>
                  <a:rPr lang="zh-CN" altLang="en-US" sz="2200" dirty="0" smtClean="0">
                    <a:latin typeface="+mn-ea"/>
                    <a:ea typeface="+mn-ea"/>
                  </a:rPr>
                  <a:t>如果</a:t>
                </a:r>
                <a14:m>
                  <m:oMath xmlns:m="http://schemas.openxmlformats.org/officeDocument/2006/math">
                    <m:r>
                      <a:rPr lang="en-US" altLang="zh-CN" sz="2200" b="0" i="0" smtClean="0">
                        <a:latin typeface="Cambria Math" panose="02040503050406030204" pitchFamily="18" charset="0"/>
                        <a:ea typeface="+mn-ea"/>
                      </a:rPr>
                      <m:t> </m:t>
                    </m:r>
                    <m:r>
                      <a:rPr lang="en-US" altLang="zh-CN" sz="2200" i="1">
                        <a:latin typeface="Cambria Math" panose="02040503050406030204" pitchFamily="18" charset="0"/>
                        <a:ea typeface="+mn-ea"/>
                      </a:rPr>
                      <m: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1</m:t>
                        </m:r>
                      </m:sub>
                    </m:sSub>
                    <m:r>
                      <a:rPr lang="en-US" altLang="zh-CN" sz="2200" b="0" i="1" smtClean="0">
                        <a:latin typeface="Cambria Math" panose="02040503050406030204" pitchFamily="18" charset="0"/>
                        <a:ea typeface="+mn-ea"/>
                      </a:rPr>
                      <m:t>&lt;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2</m:t>
                        </m:r>
                      </m:sub>
                    </m:sSub>
                    <m:r>
                      <a:rPr lang="en-US" altLang="zh-CN" sz="2200" i="1">
                        <a:latin typeface="Cambria Math" panose="02040503050406030204" pitchFamily="18" charset="0"/>
                        <a:ea typeface="+mn-ea"/>
                      </a:rPr>
                      <m:t>∈</m:t>
                    </m:r>
                    <m:r>
                      <a:rPr lang="en-US" altLang="zh-CN" sz="2200" i="1">
                        <a:latin typeface="Cambria Math" panose="02040503050406030204" pitchFamily="18" charset="0"/>
                        <a:ea typeface="+mn-ea"/>
                      </a:rPr>
                      <m:t>𝐷</m:t>
                    </m:r>
                  </m:oMath>
                </a14:m>
                <a:r>
                  <a:rPr lang="en-US" altLang="zh-CN" sz="2200" dirty="0" smtClean="0">
                    <a:latin typeface="+mn-ea"/>
                    <a:ea typeface="+mn-ea"/>
                  </a:rPr>
                  <a:t>, </a:t>
                </a:r>
                <a:r>
                  <a:rPr lang="zh-CN" altLang="en-US" sz="2200" dirty="0">
                    <a:latin typeface="+mn-ea"/>
                    <a:ea typeface="+mn-ea"/>
                  </a:rPr>
                  <a:t>有</a:t>
                </a:r>
                <a14:m>
                  <m:oMath xmlns:m="http://schemas.openxmlformats.org/officeDocument/2006/math">
                    <m:r>
                      <a:rPr lang="en-US" altLang="zh-CN" sz="2200" dirty="0">
                        <a:latin typeface="Cambria Math" panose="02040503050406030204" pitchFamily="18" charset="0"/>
                        <a:ea typeface="+mn-ea"/>
                      </a:rPr>
                      <m:t> </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1</m:t>
                            </m:r>
                          </m:sub>
                        </m:sSub>
                      </m:e>
                    </m:d>
                    <m:r>
                      <a:rPr lang="en-US" altLang="zh-CN" sz="2200" b="0" i="1" dirty="0" smtClean="0">
                        <a:latin typeface="Cambria Math" panose="02040503050406030204" pitchFamily="18" charset="0"/>
                        <a:ea typeface="+mn-ea"/>
                      </a:rPr>
                      <m:t>&lt;</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2</m:t>
                            </m:r>
                          </m:sub>
                        </m:sSub>
                      </m:e>
                    </m:d>
                  </m:oMath>
                </a14:m>
                <a:r>
                  <a:rPr lang="en-US" altLang="zh-CN" sz="2200" dirty="0" smtClean="0">
                    <a:latin typeface="+mn-ea"/>
                    <a:ea typeface="+mn-ea"/>
                  </a:rPr>
                  <a:t>, </a:t>
                </a:r>
                <a:r>
                  <a:rPr lang="zh-CN" altLang="en-US" sz="2200" dirty="0" smtClean="0">
                    <a:latin typeface="+mn-ea"/>
                    <a:ea typeface="+mn-ea"/>
                  </a:rPr>
                  <a:t>则</a:t>
                </a:r>
                <a:r>
                  <a:rPr lang="zh-CN" altLang="en-US" sz="2200" dirty="0">
                    <a:latin typeface="+mn-ea"/>
                    <a:ea typeface="+mn-ea"/>
                  </a:rPr>
                  <a:t>称</a:t>
                </a:r>
                <a14:m>
                  <m:oMath xmlns:m="http://schemas.openxmlformats.org/officeDocument/2006/math">
                    <m:r>
                      <a:rPr lang="en-US" altLang="zh-CN" sz="2200" b="0" i="0" smtClean="0">
                        <a:latin typeface="Cambria Math" panose="02040503050406030204" pitchFamily="18" charset="0"/>
                        <a:ea typeface="+mn-ea"/>
                      </a:rPr>
                      <m:t> </m:t>
                    </m:r>
                    <m:r>
                      <a:rPr lang="en-US" altLang="zh-CN" sz="2200" i="1">
                        <a:latin typeface="Cambria Math" panose="02040503050406030204" pitchFamily="18" charset="0"/>
                        <a:ea typeface="+mn-ea"/>
                      </a:rPr>
                      <m:t>𝑓</m:t>
                    </m:r>
                    <m:r>
                      <a:rPr lang="en-US" altLang="zh-CN" sz="2200" b="0" i="1" smtClean="0">
                        <a:latin typeface="Cambria Math" panose="02040503050406030204" pitchFamily="18" charset="0"/>
                        <a:ea typeface="+mn-ea"/>
                      </a:rPr>
                      <m:t> </m:t>
                    </m:r>
                  </m:oMath>
                </a14:m>
                <a:r>
                  <a:rPr lang="zh-CN" altLang="en-US" sz="2200" dirty="0" smtClean="0">
                    <a:solidFill>
                      <a:srgbClr val="0000FF"/>
                    </a:solidFill>
                    <a:latin typeface="+mn-ea"/>
                    <a:ea typeface="+mn-ea"/>
                  </a:rPr>
                  <a:t>单调递增</a:t>
                </a:r>
                <a:r>
                  <a:rPr lang="en-US" altLang="zh-CN" sz="2200" dirty="0" smtClean="0">
                    <a:latin typeface="+mn-ea"/>
                    <a:ea typeface="+mn-ea"/>
                  </a:rPr>
                  <a:t>.</a:t>
                </a:r>
                <a:endParaRPr lang="en-US" altLang="zh-CN" sz="2200" dirty="0">
                  <a:latin typeface="+mn-ea"/>
                  <a:ea typeface="+mn-ea"/>
                </a:endParaRPr>
              </a:p>
              <a:p>
                <a:pPr marL="342900" indent="-342900">
                  <a:buFont typeface="Arial" panose="020B0604020202020204" pitchFamily="34" charset="0"/>
                  <a:buChar char="•"/>
                </a:pPr>
                <a:r>
                  <a:rPr lang="zh-CN" altLang="en-US" sz="2200" dirty="0" smtClean="0"/>
                  <a:t>类似地</a:t>
                </a:r>
                <a:endParaRPr lang="en-US" altLang="zh-CN" sz="2200" dirty="0"/>
              </a:p>
              <a:p>
                <a:pPr marL="800100" lvl="1" indent="-342900">
                  <a:buFont typeface="Arial" panose="020B0604020202020204" pitchFamily="34" charset="0"/>
                  <a:buChar char="•"/>
                </a:pPr>
                <a:r>
                  <a:rPr lang="zh-CN" altLang="en-US" sz="2200" dirty="0" smtClean="0">
                    <a:latin typeface="+mn-ea"/>
                    <a:ea typeface="+mn-ea"/>
                  </a:rPr>
                  <a:t>如果</a:t>
                </a:r>
                <a14:m>
                  <m:oMath xmlns:m="http://schemas.openxmlformats.org/officeDocument/2006/math">
                    <m:r>
                      <a:rPr lang="en-US" altLang="zh-CN" sz="2200" b="0" i="0" smtClean="0">
                        <a:latin typeface="Cambria Math" panose="02040503050406030204" pitchFamily="18" charset="0"/>
                        <a:ea typeface="+mn-ea"/>
                      </a:rPr>
                      <m:t> </m:t>
                    </m:r>
                    <m:r>
                      <a:rPr lang="en-US" altLang="zh-CN" sz="2200" i="1">
                        <a:latin typeface="Cambria Math" panose="02040503050406030204" pitchFamily="18" charset="0"/>
                        <a:ea typeface="+mn-ea"/>
                      </a:rPr>
                      <m: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1</m:t>
                        </m:r>
                      </m:sub>
                    </m:sSub>
                    <m:r>
                      <a:rPr lang="en-US" altLang="zh-CN" sz="2200" b="0" i="1" smtClean="0">
                        <a:latin typeface="Cambria Math" panose="02040503050406030204" pitchFamily="18" charset="0"/>
                        <a:ea typeface="+mn-ea"/>
                      </a:rPr>
                      <m:t>&lt;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2</m:t>
                        </m:r>
                      </m:sub>
                    </m:sSub>
                    <m:r>
                      <a:rPr lang="en-US" altLang="zh-CN" sz="2200" i="1">
                        <a:latin typeface="Cambria Math" panose="02040503050406030204" pitchFamily="18" charset="0"/>
                        <a:ea typeface="+mn-ea"/>
                      </a:rPr>
                      <m:t>∈</m:t>
                    </m:r>
                    <m:r>
                      <a:rPr lang="en-US" altLang="zh-CN" sz="2200" i="1">
                        <a:latin typeface="Cambria Math" panose="02040503050406030204" pitchFamily="18" charset="0"/>
                        <a:ea typeface="+mn-ea"/>
                      </a:rPr>
                      <m:t>𝐷</m:t>
                    </m:r>
                  </m:oMath>
                </a14:m>
                <a:r>
                  <a:rPr lang="en-US" altLang="zh-CN" sz="2200" dirty="0" smtClean="0">
                    <a:latin typeface="+mn-ea"/>
                    <a:ea typeface="+mn-ea"/>
                  </a:rPr>
                  <a:t>, </a:t>
                </a:r>
                <a:r>
                  <a:rPr lang="zh-CN" altLang="en-US" sz="2200" dirty="0">
                    <a:latin typeface="+mn-ea"/>
                    <a:ea typeface="+mn-ea"/>
                  </a:rPr>
                  <a:t>有</a:t>
                </a:r>
                <a14:m>
                  <m:oMath xmlns:m="http://schemas.openxmlformats.org/officeDocument/2006/math">
                    <m:r>
                      <a:rPr lang="en-US" altLang="zh-CN" sz="2200" dirty="0">
                        <a:latin typeface="Cambria Math" panose="02040503050406030204" pitchFamily="18" charset="0"/>
                        <a:ea typeface="+mn-ea"/>
                      </a:rPr>
                      <m:t> </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1</m:t>
                            </m:r>
                          </m:sub>
                        </m:sSub>
                      </m:e>
                    </m:d>
                    <m:r>
                      <a:rPr lang="en-US" altLang="zh-CN" sz="2200" b="0" i="1" dirty="0" smtClean="0">
                        <a:latin typeface="Cambria Math" panose="02040503050406030204" pitchFamily="18" charset="0"/>
                        <a:ea typeface="+mn-ea"/>
                      </a:rPr>
                      <m:t>≥</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2</m:t>
                            </m:r>
                          </m:sub>
                        </m:sSub>
                      </m:e>
                    </m:d>
                  </m:oMath>
                </a14:m>
                <a:r>
                  <a:rPr lang="en-US" altLang="zh-CN" sz="2200" dirty="0" smtClean="0">
                    <a:latin typeface="+mn-ea"/>
                    <a:ea typeface="+mn-ea"/>
                  </a:rPr>
                  <a:t>, </a:t>
                </a:r>
                <a:r>
                  <a:rPr lang="zh-CN" altLang="en-US" sz="2200" dirty="0" smtClean="0">
                    <a:latin typeface="+mn-ea"/>
                    <a:ea typeface="+mn-ea"/>
                  </a:rPr>
                  <a:t>则</a:t>
                </a:r>
                <a:r>
                  <a:rPr lang="zh-CN" altLang="en-US" sz="2200" dirty="0">
                    <a:latin typeface="+mn-ea"/>
                    <a:ea typeface="+mn-ea"/>
                  </a:rPr>
                  <a:t>称</a:t>
                </a:r>
                <a14:m>
                  <m:oMath xmlns:m="http://schemas.openxmlformats.org/officeDocument/2006/math">
                    <m:r>
                      <a:rPr lang="en-US" altLang="zh-CN" sz="2200" b="0" i="0" smtClean="0">
                        <a:latin typeface="Cambria Math" panose="02040503050406030204" pitchFamily="18" charset="0"/>
                        <a:ea typeface="+mn-ea"/>
                      </a:rPr>
                      <m:t> </m:t>
                    </m:r>
                    <m:r>
                      <a:rPr lang="en-US" altLang="zh-CN" sz="2200" i="1" smtClean="0">
                        <a:latin typeface="Cambria Math" panose="02040503050406030204" pitchFamily="18" charset="0"/>
                        <a:ea typeface="+mn-ea"/>
                      </a:rPr>
                      <m:t>𝑓</m:t>
                    </m:r>
                    <m:r>
                      <a:rPr lang="en-US" altLang="zh-CN" sz="2200" b="0" i="1" smtClean="0">
                        <a:latin typeface="Cambria Math" panose="02040503050406030204" pitchFamily="18" charset="0"/>
                        <a:ea typeface="+mn-ea"/>
                      </a:rPr>
                      <m:t> </m:t>
                    </m:r>
                  </m:oMath>
                </a14:m>
                <a:r>
                  <a:rPr lang="zh-CN" altLang="en-US" sz="2200" dirty="0" smtClean="0">
                    <a:solidFill>
                      <a:srgbClr val="0000FF"/>
                    </a:solidFill>
                    <a:latin typeface="+mn-ea"/>
                    <a:ea typeface="+mn-ea"/>
                  </a:rPr>
                  <a:t>单调不增</a:t>
                </a:r>
                <a:r>
                  <a:rPr lang="en-US" altLang="zh-CN" sz="2200" dirty="0" smtClean="0">
                    <a:latin typeface="+mn-ea"/>
                    <a:ea typeface="+mn-ea"/>
                  </a:rPr>
                  <a:t>.</a:t>
                </a:r>
                <a:endParaRPr lang="en-US" altLang="zh-CN" sz="2200" dirty="0">
                  <a:latin typeface="+mn-ea"/>
                  <a:ea typeface="+mn-ea"/>
                </a:endParaRPr>
              </a:p>
              <a:p>
                <a:pPr marL="800100" lvl="1" indent="-342900">
                  <a:buFont typeface="Arial" panose="020B0604020202020204" pitchFamily="34" charset="0"/>
                  <a:buChar char="•"/>
                </a:pPr>
                <a:r>
                  <a:rPr lang="zh-CN" altLang="en-US" sz="2200" dirty="0">
                    <a:latin typeface="+mn-ea"/>
                    <a:ea typeface="+mn-ea"/>
                  </a:rPr>
                  <a:t>如果</a:t>
                </a:r>
                <a14:m>
                  <m:oMath xmlns:m="http://schemas.openxmlformats.org/officeDocument/2006/math">
                    <m:r>
                      <a:rPr lang="en-US" altLang="zh-CN" sz="2200" b="0" i="0" smtClean="0">
                        <a:latin typeface="Cambria Math" panose="02040503050406030204" pitchFamily="18" charset="0"/>
                        <a:ea typeface="+mn-ea"/>
                      </a:rPr>
                      <m:t> </m:t>
                    </m:r>
                    <m:r>
                      <a:rPr lang="en-US" altLang="zh-CN" sz="2200" i="1">
                        <a:latin typeface="Cambria Math" panose="02040503050406030204" pitchFamily="18" charset="0"/>
                        <a:ea typeface="+mn-ea"/>
                      </a:rPr>
                      <m: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1</m:t>
                        </m:r>
                      </m:sub>
                    </m:sSub>
                    <m:r>
                      <a:rPr lang="en-US" altLang="zh-CN" sz="2200" i="1">
                        <a:latin typeface="Cambria Math" panose="02040503050406030204" pitchFamily="18" charset="0"/>
                        <a:ea typeface="+mn-ea"/>
                      </a:rPr>
                      <m:t>&lt;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2</m:t>
                        </m:r>
                      </m:sub>
                    </m:sSub>
                    <m:r>
                      <a:rPr lang="en-US" altLang="zh-CN" sz="2200" i="1">
                        <a:latin typeface="Cambria Math" panose="02040503050406030204" pitchFamily="18" charset="0"/>
                        <a:ea typeface="+mn-ea"/>
                      </a:rPr>
                      <m:t>∈</m:t>
                    </m:r>
                    <m:r>
                      <a:rPr lang="en-US" altLang="zh-CN" sz="2200" i="1">
                        <a:latin typeface="Cambria Math" panose="02040503050406030204" pitchFamily="18" charset="0"/>
                        <a:ea typeface="+mn-ea"/>
                      </a:rPr>
                      <m:t>𝐷</m:t>
                    </m:r>
                  </m:oMath>
                </a14:m>
                <a:r>
                  <a:rPr lang="en-US" altLang="zh-CN" sz="2200" dirty="0" smtClean="0">
                    <a:latin typeface="+mn-ea"/>
                    <a:ea typeface="+mn-ea"/>
                  </a:rPr>
                  <a:t>, </a:t>
                </a:r>
                <a:r>
                  <a:rPr lang="zh-CN" altLang="en-US" sz="2200" dirty="0">
                    <a:latin typeface="+mn-ea"/>
                    <a:ea typeface="+mn-ea"/>
                  </a:rPr>
                  <a:t>有</a:t>
                </a:r>
                <a14:m>
                  <m:oMath xmlns:m="http://schemas.openxmlformats.org/officeDocument/2006/math">
                    <m:r>
                      <a:rPr lang="en-US" altLang="zh-CN" sz="2200" dirty="0">
                        <a:latin typeface="Cambria Math" panose="02040503050406030204" pitchFamily="18" charset="0"/>
                        <a:ea typeface="+mn-ea"/>
                      </a:rPr>
                      <m:t> </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1</m:t>
                            </m:r>
                          </m:sub>
                        </m:sSub>
                      </m:e>
                    </m:d>
                    <m:r>
                      <a:rPr lang="en-US" altLang="zh-CN" sz="2200" b="0" i="1" dirty="0" smtClean="0">
                        <a:latin typeface="Cambria Math" panose="02040503050406030204" pitchFamily="18" charset="0"/>
                        <a:ea typeface="+mn-ea"/>
                      </a:rPr>
                      <m:t>&gt;</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2</m:t>
                            </m:r>
                          </m:sub>
                        </m:sSub>
                      </m:e>
                    </m:d>
                  </m:oMath>
                </a14:m>
                <a:r>
                  <a:rPr lang="en-US" altLang="zh-CN" sz="2200" dirty="0" smtClean="0">
                    <a:latin typeface="+mn-ea"/>
                    <a:ea typeface="+mn-ea"/>
                  </a:rPr>
                  <a:t>, </a:t>
                </a:r>
                <a:r>
                  <a:rPr lang="zh-CN" altLang="en-US" sz="2200" dirty="0" smtClean="0">
                    <a:latin typeface="+mn-ea"/>
                    <a:ea typeface="+mn-ea"/>
                  </a:rPr>
                  <a:t>则</a:t>
                </a:r>
                <a:r>
                  <a:rPr lang="zh-CN" altLang="en-US" sz="2200" dirty="0">
                    <a:latin typeface="+mn-ea"/>
                    <a:ea typeface="+mn-ea"/>
                  </a:rPr>
                  <a:t>称</a:t>
                </a:r>
                <a14:m>
                  <m:oMath xmlns:m="http://schemas.openxmlformats.org/officeDocument/2006/math">
                    <m:r>
                      <a:rPr lang="en-US" altLang="zh-CN" sz="2200" b="0" i="0" smtClean="0">
                        <a:latin typeface="Cambria Math" panose="02040503050406030204" pitchFamily="18" charset="0"/>
                        <a:ea typeface="+mn-ea"/>
                      </a:rPr>
                      <m:t> </m:t>
                    </m:r>
                    <m:r>
                      <a:rPr lang="en-US" altLang="zh-CN" sz="2200" i="1">
                        <a:latin typeface="Cambria Math" panose="02040503050406030204" pitchFamily="18" charset="0"/>
                        <a:ea typeface="+mn-ea"/>
                      </a:rPr>
                      <m:t>𝑓</m:t>
                    </m:r>
                    <m:r>
                      <a:rPr lang="en-US" altLang="zh-CN" sz="2200" b="0" i="1" smtClean="0">
                        <a:latin typeface="Cambria Math" panose="02040503050406030204" pitchFamily="18" charset="0"/>
                        <a:ea typeface="+mn-ea"/>
                      </a:rPr>
                      <m:t> </m:t>
                    </m:r>
                  </m:oMath>
                </a14:m>
                <a:r>
                  <a:rPr lang="zh-CN" altLang="en-US" sz="2200" dirty="0">
                    <a:solidFill>
                      <a:srgbClr val="0000FF"/>
                    </a:solidFill>
                    <a:latin typeface="+mn-ea"/>
                    <a:ea typeface="+mn-ea"/>
                  </a:rPr>
                  <a:t>单调</a:t>
                </a:r>
                <a:r>
                  <a:rPr lang="zh-CN" altLang="en-US" sz="2200" dirty="0" smtClean="0">
                    <a:solidFill>
                      <a:srgbClr val="0000FF"/>
                    </a:solidFill>
                    <a:latin typeface="+mn-ea"/>
                    <a:ea typeface="+mn-ea"/>
                  </a:rPr>
                  <a:t>递减</a:t>
                </a:r>
                <a:r>
                  <a:rPr lang="en-US" altLang="zh-CN" sz="2200" dirty="0" smtClean="0">
                    <a:latin typeface="+mn-ea"/>
                    <a:ea typeface="+mn-ea"/>
                  </a:rPr>
                  <a:t>.</a:t>
                </a:r>
                <a:endParaRPr lang="en-US" altLang="zh-CN" sz="2200" dirty="0">
                  <a:latin typeface="+mn-ea"/>
                  <a:ea typeface="+mn-ea"/>
                </a:endParaRPr>
              </a:p>
              <a:p>
                <a:pPr marL="342900" indent="-342900">
                  <a:buFont typeface="Arial" panose="020B0604020202020204" pitchFamily="34" charset="0"/>
                  <a:buChar char="•"/>
                </a:pPr>
                <a:r>
                  <a:rPr lang="zh-CN" altLang="en-US" sz="2000" dirty="0" smtClean="0"/>
                  <a:t>某些教材则分别称这些概念</a:t>
                </a:r>
                <a:r>
                  <a:rPr lang="zh-CN" altLang="en-US" sz="2000" dirty="0"/>
                  <a:t>为单调递增、严格单调</a:t>
                </a:r>
                <a:r>
                  <a:rPr lang="zh-CN" altLang="en-US" sz="2000" dirty="0" smtClean="0"/>
                  <a:t>递增、</a:t>
                </a:r>
                <a:r>
                  <a:rPr lang="zh-CN" altLang="en-US" sz="2000" dirty="0"/>
                  <a:t>单调</a:t>
                </a:r>
                <a:r>
                  <a:rPr lang="zh-CN" altLang="en-US" sz="2000" dirty="0" smtClean="0"/>
                  <a:t>递减、</a:t>
                </a:r>
                <a:r>
                  <a:rPr lang="zh-CN" altLang="en-US" sz="2000" dirty="0"/>
                  <a:t>严格单调</a:t>
                </a:r>
                <a:r>
                  <a:rPr lang="zh-CN" altLang="en-US" sz="2000" dirty="0" smtClean="0"/>
                  <a:t>递减等</a:t>
                </a:r>
                <a:r>
                  <a:rPr lang="en-US" altLang="zh-CN" sz="2000" dirty="0" smtClean="0"/>
                  <a:t>, </a:t>
                </a:r>
                <a:r>
                  <a:rPr lang="zh-CN" altLang="en-US" sz="2000" dirty="0" smtClean="0"/>
                  <a:t>注意甄别</a:t>
                </a:r>
                <a:r>
                  <a:rPr lang="en-US" altLang="zh-CN" sz="2000" dirty="0" smtClean="0"/>
                  <a:t>. </a:t>
                </a:r>
              </a:p>
              <a:p>
                <a:pPr marL="342900" indent="-342900">
                  <a:buFont typeface="Arial" panose="020B0604020202020204" pitchFamily="34" charset="0"/>
                  <a:buChar char="•"/>
                </a:pPr>
                <a:r>
                  <a:rPr lang="zh-CN" altLang="en-US" sz="2000" dirty="0"/>
                  <a:t>很多</a:t>
                </a:r>
                <a:r>
                  <a:rPr lang="zh-CN" altLang="en-US" sz="2000" dirty="0" smtClean="0"/>
                  <a:t>时候</a:t>
                </a:r>
                <a:r>
                  <a:rPr lang="en-US" altLang="zh-CN" sz="2000" dirty="0" smtClean="0"/>
                  <a:t>, </a:t>
                </a:r>
                <a:r>
                  <a:rPr lang="zh-CN" altLang="en-US" sz="2000" dirty="0" smtClean="0"/>
                  <a:t>我们考虑的是区间上的函数的单调性</a:t>
                </a:r>
                <a:r>
                  <a:rPr lang="en-US" altLang="zh-CN" sz="2000" dirty="0" smtClean="0"/>
                  <a:t>, </a:t>
                </a:r>
                <a:r>
                  <a:rPr lang="zh-CN" altLang="en-US" sz="2000" dirty="0" smtClean="0"/>
                  <a:t>即</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𝑓</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zh-CN" altLang="en-US" sz="2000">
                                <a:latin typeface="Cambria Math" panose="02040503050406030204" pitchFamily="18" charset="0"/>
                              </a:rPr>
                              <m:t>​</m:t>
                            </m:r>
                          </m:e>
                        </m:d>
                      </m:e>
                      <m:sub>
                        <m:r>
                          <a:rPr lang="en-US" altLang="zh-CN" sz="2000" b="0" i="1" smtClean="0">
                            <a:latin typeface="Cambria Math" panose="02040503050406030204" pitchFamily="18" charset="0"/>
                          </a:rPr>
                          <m:t>𝐼</m:t>
                        </m:r>
                      </m:sub>
                    </m:sSub>
                  </m:oMath>
                </a14:m>
                <a:r>
                  <a:rPr lang="en-US" altLang="zh-CN" sz="2000" dirty="0" smtClean="0"/>
                  <a:t>, </a:t>
                </a:r>
                <a:r>
                  <a:rPr lang="zh-CN" altLang="en-US" sz="2000" dirty="0" smtClean="0"/>
                  <a:t>其中</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oMath>
                </a14:m>
                <a:r>
                  <a:rPr lang="zh-CN" altLang="en-US" sz="2000" dirty="0" smtClean="0"/>
                  <a:t>是一段区间</a:t>
                </a:r>
                <a:r>
                  <a:rPr lang="en-US" altLang="zh-CN" sz="2000" dirty="0" smtClean="0"/>
                  <a:t>. </a:t>
                </a:r>
                <a:endParaRPr lang="en-US" altLang="zh-CN" sz="2000"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621" r="-621" b="-12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27024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容易知道</a:t>
                </a:r>
                <a:r>
                  <a:rPr lang="en-US" altLang="zh-CN" dirty="0" smtClean="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a:t>单调不减当且仅当</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a:t>单调不增；</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smtClean="0"/>
                  <a:t>单调递增当且仅当</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单调递减</a:t>
                </a:r>
                <a:r>
                  <a:rPr lang="en-US" altLang="zh-CN" dirty="0" smtClean="0"/>
                  <a:t>. </a:t>
                </a:r>
              </a:p>
              <a:p>
                <a:pPr marL="342900" indent="-342900">
                  <a:buFont typeface="Arial" panose="020B0604020202020204" pitchFamily="34" charset="0"/>
                  <a:buChar char="•"/>
                </a:pPr>
                <a:r>
                  <a:rPr lang="zh-CN" altLang="en-US" dirty="0" smtClean="0">
                    <a:solidFill>
                      <a:srgbClr val="0000FF"/>
                    </a:solidFill>
                  </a:rPr>
                  <a:t>定理</a:t>
                </a:r>
                <a:r>
                  <a:rPr lang="zh-CN" altLang="en-US" dirty="0" smtClean="0"/>
                  <a:t> 如果</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smtClean="0"/>
                  <a:t>是单调函数（即单调递增或单调递减）</a:t>
                </a:r>
                <a:r>
                  <a:rPr lang="en-US" altLang="zh-CN" dirty="0" smtClean="0"/>
                  <a:t>, </a:t>
                </a:r>
                <a:r>
                  <a:rPr lang="zh-CN" altLang="en-US" dirty="0" smtClean="0"/>
                  <a:t>则</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有反函数</a:t>
                </a:r>
                <a:r>
                  <a:rPr lang="en-US" altLang="zh-CN" dirty="0" smtClean="0"/>
                  <a:t>, </a:t>
                </a:r>
                <a:r>
                  <a:rPr lang="zh-CN" altLang="en-US" dirty="0" smtClean="0"/>
                  <a:t>且它的单调性和</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相同</a:t>
                </a:r>
                <a:r>
                  <a:rPr lang="en-US" altLang="zh-CN" dirty="0" smtClean="0"/>
                  <a:t>. </a:t>
                </a:r>
              </a:p>
              <a:p>
                <a:pPr marL="342900" indent="-342900">
                  <a:buFont typeface="Arial" panose="020B0604020202020204" pitchFamily="34" charset="0"/>
                  <a:buChar char="•"/>
                </a:pPr>
                <a:r>
                  <a:rPr lang="zh-CN" altLang="en-US" dirty="0" smtClean="0">
                    <a:solidFill>
                      <a:srgbClr val="0000FF"/>
                    </a:solidFill>
                  </a:rPr>
                  <a:t>证明</a:t>
                </a:r>
                <a:r>
                  <a:rPr lang="zh-CN" altLang="en-US" dirty="0" smtClean="0"/>
                  <a:t> 设</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单调递增</a:t>
                </a:r>
                <a:r>
                  <a:rPr lang="en-US" altLang="zh-CN" dirty="0"/>
                  <a:t>.</a:t>
                </a:r>
                <a:r>
                  <a:rPr lang="en-US" altLang="zh-CN" dirty="0" smtClean="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a:t>
                </a:r>
                <a:r>
                  <a:rPr lang="zh-CN" altLang="en-US" dirty="0" smtClean="0"/>
                  <a:t>要么</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smtClean="0"/>
                  <a:t>, </a:t>
                </a:r>
                <a:r>
                  <a:rPr lang="zh-CN" altLang="en-US" dirty="0" smtClean="0"/>
                  <a:t>要么</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smtClean="0"/>
                  <a:t>. </a:t>
                </a:r>
                <a:r>
                  <a:rPr lang="zh-CN" altLang="en-US" dirty="0"/>
                  <a:t>从而要么</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&lt;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oMath>
                </a14:m>
                <a:r>
                  <a:rPr lang="en-US" altLang="zh-CN" dirty="0" smtClean="0"/>
                  <a:t>, </a:t>
                </a:r>
                <a:r>
                  <a:rPr lang="zh-CN" altLang="en-US" dirty="0" smtClean="0"/>
                  <a:t>要么</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&gt;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en-US" altLang="zh-CN" dirty="0" smtClean="0"/>
                  <a:t>. </a:t>
                </a:r>
                <a:r>
                  <a:rPr lang="zh-CN" altLang="en-US" dirty="0" smtClean="0"/>
                  <a:t>总之</a:t>
                </a:r>
                <a:r>
                  <a:rPr lang="en-US" altLang="zh-CN" dirty="0" smtClean="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en-US" altLang="zh-CN" dirty="0" smtClean="0"/>
                  <a:t>. </a:t>
                </a:r>
                <a:r>
                  <a:rPr lang="zh-CN" altLang="en-US" dirty="0" smtClean="0"/>
                  <a:t>因此</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𝐷</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𝑌</m:t>
                    </m:r>
                    <m:r>
                      <a:rPr lang="en-US" altLang="zh-CN" b="0" i="1" dirty="0" smtClean="0">
                        <a:latin typeface="Cambria Math" panose="02040503050406030204" pitchFamily="18" charset="0"/>
                      </a:rPr>
                      <m:t> </m:t>
                    </m:r>
                  </m:oMath>
                </a14:m>
                <a:r>
                  <a:rPr lang="zh-CN" altLang="en-US" dirty="0" smtClean="0"/>
                  <a:t>是一一对应</a:t>
                </a:r>
                <a:r>
                  <a:rPr lang="en-US" altLang="zh-CN" dirty="0" smtClean="0"/>
                  <a:t>, </a:t>
                </a:r>
                <a:r>
                  <a:rPr lang="zh-CN" altLang="en-US" dirty="0" smtClean="0"/>
                  <a:t>其中</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 </m:t>
                    </m:r>
                  </m:oMath>
                </a14:m>
                <a:r>
                  <a:rPr lang="zh-CN" altLang="en-US" dirty="0" smtClean="0"/>
                  <a:t>是</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 </m:t>
                    </m:r>
                  </m:oMath>
                </a14:m>
                <a:r>
                  <a:rPr lang="zh-CN" altLang="en-US" dirty="0" smtClean="0"/>
                  <a:t>的值域</a:t>
                </a:r>
                <a:r>
                  <a:rPr lang="en-US" altLang="zh-CN" dirty="0" smtClean="0"/>
                  <a:t>, </a:t>
                </a:r>
                <a:r>
                  <a:rPr lang="zh-CN" altLang="en-US" dirty="0"/>
                  <a:t>故</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有反函数</a:t>
                </a:r>
                <a:r>
                  <a:rPr lang="en-US" altLang="zh-CN" dirty="0" smtClean="0"/>
                  <a:t>. </a:t>
                </a:r>
              </a:p>
              <a:p>
                <a:pPr marL="342900" indent="-342900">
                  <a:buFont typeface="Arial" panose="020B0604020202020204" pitchFamily="34" charset="0"/>
                  <a:buChar char="•"/>
                </a:pPr>
                <a:r>
                  <a:rPr lang="zh-CN" altLang="en-US" dirty="0" smtClean="0"/>
                  <a:t>设</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en-US" altLang="zh-CN" dirty="0" smtClean="0"/>
                  <a:t>. </a:t>
                </a:r>
                <a:r>
                  <a:rPr lang="zh-CN" altLang="en-US" dirty="0" smtClean="0"/>
                  <a:t>如果</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smtClean="0"/>
                  <a:t>, </a:t>
                </a:r>
                <a:r>
                  <a:rPr lang="zh-CN" altLang="en-US" dirty="0" smtClean="0"/>
                  <a:t>则</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oMath>
                </a14:m>
                <a:r>
                  <a:rPr lang="en-US" altLang="zh-CN" dirty="0" smtClean="0"/>
                  <a:t>, </a:t>
                </a:r>
                <a:r>
                  <a:rPr lang="zh-CN" altLang="en-US" dirty="0" smtClean="0"/>
                  <a:t>矛盾！因此</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d>
                  </m:oMath>
                </a14:m>
                <a:r>
                  <a:rPr lang="en-US" altLang="zh-CN" dirty="0" smtClean="0"/>
                  <a:t>, </a:t>
                </a:r>
                <a:r>
                  <a:rPr lang="zh-CN" altLang="en-US" dirty="0" smtClean="0"/>
                  <a:t>从而</a:t>
                </a:r>
                <a14:m>
                  <m:oMath xmlns:m="http://schemas.openxmlformats.org/officeDocument/2006/math">
                    <m:r>
                      <a:rPr lang="en-US" altLang="zh-CN" b="0" i="0"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oMath>
                </a14:m>
                <a:r>
                  <a:rPr lang="zh-CN" altLang="en-US" dirty="0" smtClean="0"/>
                  <a:t>单调递增</a:t>
                </a:r>
                <a:r>
                  <a:rPr lang="en-US" altLang="zh-CN" dirty="0" smtClean="0"/>
                  <a:t>. </a:t>
                </a:r>
              </a:p>
              <a:p>
                <a:pPr marL="342900" indent="-342900">
                  <a:buFont typeface="Arial" panose="020B0604020202020204" pitchFamily="34" charset="0"/>
                  <a:buChar char="•"/>
                </a:pPr>
                <a:r>
                  <a:rPr lang="zh-CN" altLang="en-US" dirty="0" smtClean="0"/>
                  <a:t>单调递减情形类似可得</a:t>
                </a:r>
                <a:r>
                  <a:rPr lang="en-US" altLang="zh-CN" dirty="0" smtClean="0"/>
                  <a:t>.</a:t>
                </a: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b="-4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0975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例如</a:t>
                </a:r>
                <a14:m>
                  <m:oMath xmlns:m="http://schemas.openxmlformats.org/officeDocument/2006/math">
                    <m:r>
                      <a:rPr lang="en-US" altLang="zh-CN" b="0" i="0"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 </m:t>
                    </m:r>
                  </m:oMath>
                </a14:m>
                <a:r>
                  <a:rPr lang="zh-CN" altLang="en-US" dirty="0" smtClean="0"/>
                  <a:t>在区间</a:t>
                </a:r>
                <a14:m>
                  <m:oMath xmlns:m="http://schemas.openxmlformats.org/officeDocument/2006/math">
                    <m:r>
                      <a:rPr lang="en-US" altLang="zh-CN" b="0" i="0"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 </m:t>
                    </m:r>
                  </m:oMath>
                </a14:m>
                <a:r>
                  <a:rPr lang="zh-CN" altLang="en-US" dirty="0" smtClean="0"/>
                  <a:t>上单调递增</a:t>
                </a:r>
                <a:r>
                  <a:rPr lang="en-US" altLang="zh-CN" dirty="0" smtClean="0"/>
                  <a:t>, </a:t>
                </a:r>
                <a:r>
                  <a:rPr lang="zh-CN" altLang="en-US" dirty="0" smtClean="0"/>
                  <a:t>从而存在</a:t>
                </a:r>
                <a:r>
                  <a:rPr lang="zh-CN" altLang="en-US" dirty="0"/>
                  <a:t>单调</a:t>
                </a:r>
                <a:r>
                  <a:rPr lang="zh-CN" altLang="en-US" dirty="0" smtClean="0"/>
                  <a:t>递增的反函数 </a:t>
                </a:r>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e>
                      </m:d>
                      <m:r>
                        <a:rPr lang="en-US" altLang="zh-CN" b="0" i="0" smtClean="0">
                          <a:latin typeface="Cambria Math" panose="02040503050406030204" pitchFamily="18" charset="0"/>
                        </a:rPr>
                        <m:t>.</m:t>
                      </m:r>
                    </m:oMath>
                  </m:oMathPara>
                </a14:m>
                <a:endParaRPr lang="en-US" altLang="zh-CN" dirty="0" smtClean="0"/>
              </a:p>
              <a:p>
                <a:pPr marL="342900" indent="-342900">
                  <a:buFont typeface="Arial" panose="020B0604020202020204" pitchFamily="34" charset="0"/>
                  <a:buChar char="•"/>
                </a:pPr>
                <a:r>
                  <a:rPr lang="zh-CN" altLang="en-US" dirty="0" smtClean="0"/>
                  <a:t>例如</a:t>
                </a:r>
                <a14:m>
                  <m:oMath xmlns:m="http://schemas.openxmlformats.org/officeDocument/2006/math">
                    <m:r>
                      <a:rPr lang="en-US" altLang="zh-CN" b="0" i="0"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oMath>
                </a14:m>
                <a:r>
                  <a:rPr lang="zh-CN" altLang="en-US" dirty="0" smtClean="0"/>
                  <a:t>在</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ℝ</m:t>
                    </m:r>
                    <m:r>
                      <a:rPr lang="en-US" altLang="zh-CN" b="0" i="1" smtClean="0">
                        <a:latin typeface="Cambria Math" panose="02040503050406030204" pitchFamily="18" charset="0"/>
                        <a:ea typeface="Cambria Math" panose="02040503050406030204" pitchFamily="18" charset="0"/>
                      </a:rPr>
                      <m:t> </m:t>
                    </m:r>
                  </m:oMath>
                </a14:m>
                <a:r>
                  <a:rPr lang="zh-CN" altLang="en-US" dirty="0" smtClean="0"/>
                  <a:t>上单调递减</a:t>
                </a:r>
                <a:r>
                  <a:rPr lang="en-US" altLang="zh-CN" dirty="0" smtClean="0"/>
                  <a:t>, </a:t>
                </a:r>
                <a:r>
                  <a:rPr lang="zh-CN" altLang="en-US" dirty="0" smtClean="0"/>
                  <a:t>且值域为</a:t>
                </a:r>
                <a14:m>
                  <m:oMath xmlns:m="http://schemas.openxmlformats.org/officeDocument/2006/math">
                    <m:r>
                      <a:rPr lang="en-US" altLang="zh-CN" b="0" i="0"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smtClean="0"/>
                  <a:t>, </a:t>
                </a:r>
                <a:r>
                  <a:rPr lang="zh-CN" altLang="en-US" dirty="0" smtClean="0"/>
                  <a:t>从而存在</a:t>
                </a:r>
                <a:r>
                  <a:rPr lang="zh-CN" altLang="en-US" dirty="0"/>
                  <a:t>单调</a:t>
                </a:r>
                <a:r>
                  <a:rPr lang="zh-CN" altLang="en-US" dirty="0" smtClean="0"/>
                  <a:t>递</a:t>
                </a:r>
                <a:r>
                  <a:rPr lang="zh-CN" altLang="en-US" dirty="0"/>
                  <a:t>减</a:t>
                </a:r>
                <a:r>
                  <a:rPr lang="zh-CN" altLang="en-US" dirty="0" smtClean="0"/>
                  <a:t>的反函数</a:t>
                </a:r>
                <a:endParaRPr lang="en-US" altLang="zh-CN"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r>
                        <a:rPr lang="en-US" altLang="zh-CN" b="0" i="1" smtClean="0">
                          <a:latin typeface="Cambria Math" panose="02040503050406030204" pitchFamily="18" charset="0"/>
                        </a:rPr>
                        <m:t>.</m:t>
                      </m:r>
                    </m:oMath>
                  </m:oMathPara>
                </a14:m>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81470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a:xfrm>
                <a:off x="696000" y="819000"/>
                <a:ext cx="10800000" cy="5562328"/>
              </a:xfrm>
            </p:spPr>
            <p:txBody>
              <a:bodyPr>
                <a:normAutofit/>
              </a:bodyPr>
              <a:lstStyle/>
              <a:p>
                <a:pPr marL="342900" indent="-342900">
                  <a:buFont typeface="Arial" panose="020B0604020202020204" pitchFamily="34" charset="0"/>
                  <a:buChar char="•"/>
                </a:pPr>
                <a:r>
                  <a:rPr lang="zh-CN" altLang="en-US" dirty="0" smtClean="0">
                    <a:solidFill>
                      <a:srgbClr val="00B050"/>
                    </a:solidFill>
                  </a:rPr>
                  <a:t>奇偶性</a:t>
                </a:r>
                <a:endParaRPr lang="en-US" altLang="zh-CN" dirty="0">
                  <a:solidFill>
                    <a:srgbClr val="00B050"/>
                  </a:solidFill>
                </a:endParaRPr>
              </a:p>
              <a:p>
                <a:pPr marL="342900" indent="-342900">
                  <a:buFont typeface="Arial" panose="020B0604020202020204" pitchFamily="34" charset="0"/>
                  <a:buChar char="•"/>
                </a:pPr>
                <a:r>
                  <a:rPr lang="zh-CN" altLang="en-US" dirty="0"/>
                  <a:t>设</a:t>
                </a:r>
                <a14:m>
                  <m:oMath xmlns:m="http://schemas.openxmlformats.org/officeDocument/2006/math">
                    <m:r>
                      <a:rPr lang="en-US" altLang="zh-CN"/>
                      <m:t> </m:t>
                    </m:r>
                    <m:r>
                      <a:rPr lang="en-US" altLang="zh-CN" i="1"/>
                      <m:t>𝑓</m:t>
                    </m:r>
                    <m:r>
                      <a:rPr lang="en-US" altLang="zh-CN" i="1"/>
                      <m:t> </m:t>
                    </m:r>
                  </m:oMath>
                </a14:m>
                <a:r>
                  <a:rPr lang="zh-CN" altLang="en-US" dirty="0"/>
                  <a:t>一个函数</a:t>
                </a:r>
                <a:r>
                  <a:rPr lang="en-US" altLang="zh-CN" dirty="0" smtClean="0"/>
                  <a:t>, </a:t>
                </a:r>
                <a14:m>
                  <m:oMath xmlns:m="http://schemas.openxmlformats.org/officeDocument/2006/math">
                    <m:r>
                      <a:rPr lang="en-US" altLang="zh-CN" i="1"/>
                      <m:t>𝐷</m:t>
                    </m:r>
                    <m:r>
                      <a:rPr lang="en-US" altLang="zh-CN" b="0" i="1" smtClean="0"/>
                      <m:t> </m:t>
                    </m:r>
                  </m:oMath>
                </a14:m>
                <a:r>
                  <a:rPr lang="zh-CN" altLang="en-US" dirty="0" smtClean="0"/>
                  <a:t>是</a:t>
                </a:r>
                <a14:m>
                  <m:oMath xmlns:m="http://schemas.openxmlformats.org/officeDocument/2006/math">
                    <m:r>
                      <a:rPr lang="en-US" altLang="zh-CN" b="0" i="0" smtClean="0"/>
                      <m:t> </m:t>
                    </m:r>
                    <m:r>
                      <a:rPr lang="en-US" altLang="zh-CN" i="1"/>
                      <m:t>𝑓</m:t>
                    </m:r>
                    <m:r>
                      <a:rPr lang="en-US" altLang="zh-CN" i="1"/>
                      <m:t> </m:t>
                    </m:r>
                  </m:oMath>
                </a14:m>
                <a:r>
                  <a:rPr lang="zh-CN" altLang="en-US" dirty="0"/>
                  <a:t>的</a:t>
                </a:r>
                <a:r>
                  <a:rPr lang="zh-CN" altLang="en-US" dirty="0" smtClean="0"/>
                  <a:t>定义域</a:t>
                </a:r>
                <a:r>
                  <a:rPr lang="en-US" altLang="zh-CN" dirty="0" smtClean="0"/>
                  <a:t>. </a:t>
                </a:r>
                <a:endParaRPr lang="en-US" altLang="zh-CN" dirty="0"/>
              </a:p>
              <a:p>
                <a:pPr marL="342900" indent="-342900">
                  <a:buFont typeface="Arial" panose="020B0604020202020204" pitchFamily="34" charset="0"/>
                  <a:buChar char="•"/>
                </a:pPr>
                <a:r>
                  <a:rPr lang="zh-CN" altLang="en-US" dirty="0"/>
                  <a:t>如果</a:t>
                </a:r>
                <a14:m>
                  <m:oMath xmlns:m="http://schemas.openxmlformats.org/officeDocument/2006/math">
                    <m:r>
                      <a:rPr lang="en-US" altLang="zh-CN" b="0" i="0" smtClean="0"/>
                      <m:t> </m:t>
                    </m:r>
                    <m:r>
                      <a:rPr lang="en-US" altLang="zh-CN" i="1"/>
                      <m:t>𝐷</m:t>
                    </m:r>
                    <m:r>
                      <a:rPr lang="en-US" altLang="zh-CN" b="0" i="1" smtClean="0"/>
                      <m:t> </m:t>
                    </m:r>
                  </m:oMath>
                </a14:m>
                <a:r>
                  <a:rPr lang="zh-CN" altLang="en-US" dirty="0"/>
                  <a:t>关于原点</a:t>
                </a:r>
                <a:r>
                  <a:rPr lang="zh-CN" altLang="en-US" dirty="0" smtClean="0"/>
                  <a:t>对称</a:t>
                </a:r>
                <a:r>
                  <a:rPr lang="en-US" altLang="zh-CN" dirty="0" smtClean="0"/>
                  <a:t>, </a:t>
                </a:r>
                <a:r>
                  <a:rPr lang="zh-CN" altLang="en-US" dirty="0" smtClean="0"/>
                  <a:t>且</a:t>
                </a:r>
                <a:r>
                  <a:rPr lang="zh-CN" altLang="en-US" dirty="0"/>
                  <a:t>对于</a:t>
                </a:r>
                <a14:m>
                  <m:oMath xmlns:m="http://schemas.openxmlformats.org/officeDocument/2006/math">
                    <m:r>
                      <a:rPr lang="en-US" altLang="zh-CN" i="1"/>
                      <m:t> </m:t>
                    </m:r>
                    <m:r>
                      <a:rPr lang="en-US" altLang="zh-CN" b="0" i="1" smtClean="0"/>
                      <m:t>∀</m:t>
                    </m:r>
                    <m:r>
                      <a:rPr lang="en-US" altLang="zh-CN" i="1"/>
                      <m:t>𝑥</m:t>
                    </m:r>
                    <m:r>
                      <a:rPr lang="en-US" altLang="zh-CN" i="1"/>
                      <m:t>∈</m:t>
                    </m:r>
                    <m:r>
                      <a:rPr lang="en-US" altLang="zh-CN" i="1"/>
                      <m:t>𝐷</m:t>
                    </m:r>
                  </m:oMath>
                </a14:m>
                <a:r>
                  <a:rPr lang="en-US" altLang="zh-CN" dirty="0" smtClean="0"/>
                  <a:t>, </a:t>
                </a:r>
                <a:r>
                  <a:rPr lang="zh-CN" altLang="en-US" dirty="0"/>
                  <a:t>有</a:t>
                </a:r>
                <a14:m>
                  <m:oMath xmlns:m="http://schemas.openxmlformats.org/officeDocument/2006/math">
                    <m:r>
                      <a:rPr lang="en-US" altLang="zh-CN" dirty="0"/>
                      <m:t> </m:t>
                    </m:r>
                    <m:r>
                      <a:rPr lang="en-US" altLang="zh-CN" i="1" dirty="0"/>
                      <m:t>𝑓</m:t>
                    </m:r>
                    <m:d>
                      <m:dPr>
                        <m:ctrlPr>
                          <a:rPr lang="en-US" altLang="zh-CN" i="1" dirty="0"/>
                        </m:ctrlPr>
                      </m:dPr>
                      <m:e>
                        <m:r>
                          <a:rPr lang="en-US" altLang="zh-CN" i="1" dirty="0"/>
                          <m:t>−</m:t>
                        </m:r>
                        <m:r>
                          <a:rPr lang="en-US" altLang="zh-CN" i="1" dirty="0"/>
                          <m:t>𝑥</m:t>
                        </m:r>
                      </m:e>
                    </m:d>
                    <m:r>
                      <a:rPr lang="en-US" altLang="zh-CN" i="1" dirty="0"/>
                      <m:t>=</m:t>
                    </m:r>
                    <m:r>
                      <a:rPr lang="en-US" altLang="zh-CN" i="1" dirty="0"/>
                      <m:t>𝑓</m:t>
                    </m:r>
                    <m:d>
                      <m:dPr>
                        <m:ctrlPr>
                          <a:rPr lang="en-US" altLang="zh-CN" i="1" dirty="0"/>
                        </m:ctrlPr>
                      </m:dPr>
                      <m:e>
                        <m:r>
                          <a:rPr lang="en-US" altLang="zh-CN" i="1" dirty="0"/>
                          <m:t>𝑥</m:t>
                        </m:r>
                      </m:e>
                    </m:d>
                  </m:oMath>
                </a14:m>
                <a:r>
                  <a:rPr lang="en-US" altLang="zh-CN" dirty="0" smtClean="0"/>
                  <a:t>, </a:t>
                </a:r>
                <a:r>
                  <a:rPr lang="zh-CN" altLang="en-US" dirty="0" smtClean="0"/>
                  <a:t>则</a:t>
                </a:r>
                <a:r>
                  <a:rPr lang="zh-CN" altLang="en-US" dirty="0"/>
                  <a:t>称</a:t>
                </a:r>
                <a14:m>
                  <m:oMath xmlns:m="http://schemas.openxmlformats.org/officeDocument/2006/math">
                    <m:r>
                      <a:rPr lang="en-US" altLang="zh-CN" b="0" i="0" smtClean="0"/>
                      <m:t> </m:t>
                    </m:r>
                    <m:r>
                      <a:rPr lang="en-US" altLang="zh-CN" i="1"/>
                      <m:t>𝑓</m:t>
                    </m:r>
                    <m:r>
                      <a:rPr lang="en-US" altLang="zh-CN" b="0" i="1" smtClean="0"/>
                      <m:t> </m:t>
                    </m:r>
                  </m:oMath>
                </a14:m>
                <a:r>
                  <a:rPr lang="zh-CN" altLang="en-US" dirty="0"/>
                  <a:t>是</a:t>
                </a:r>
                <a:r>
                  <a:rPr lang="zh-CN" altLang="en-US" dirty="0" smtClean="0">
                    <a:solidFill>
                      <a:srgbClr val="0000FF"/>
                    </a:solidFill>
                  </a:rPr>
                  <a:t>偶函数</a:t>
                </a:r>
                <a:r>
                  <a:rPr lang="en-US" altLang="zh-CN" dirty="0" smtClean="0"/>
                  <a:t>. </a:t>
                </a:r>
                <a:r>
                  <a:rPr lang="zh-CN" altLang="en-US" dirty="0" smtClean="0"/>
                  <a:t>它的图像关于</a:t>
                </a:r>
                <a14:m>
                  <m:oMath xmlns:m="http://schemas.openxmlformats.org/officeDocument/2006/math">
                    <m:r>
                      <a:rPr lang="en-US" altLang="zh-CN" b="0" i="0" smtClean="0"/>
                      <m:t> </m:t>
                    </m:r>
                    <m:r>
                      <a:rPr lang="en-US" altLang="zh-CN" b="0" i="1" smtClean="0"/>
                      <m:t>𝑦</m:t>
                    </m:r>
                    <m:r>
                      <a:rPr lang="en-US" altLang="zh-CN" b="0" i="1" smtClean="0"/>
                      <m:t> </m:t>
                    </m:r>
                  </m:oMath>
                </a14:m>
                <a:r>
                  <a:rPr lang="zh-CN" altLang="en-US" dirty="0" smtClean="0"/>
                  <a:t>轴轴对称</a:t>
                </a:r>
                <a:r>
                  <a:rPr lang="en-US" altLang="zh-CN" dirty="0" smtClean="0"/>
                  <a:t>. </a:t>
                </a:r>
                <a:endParaRPr lang="en-US" altLang="zh-CN" dirty="0"/>
              </a:p>
              <a:p>
                <a:pPr marL="342900" indent="-342900">
                  <a:buFont typeface="Arial" panose="020B0604020202020204" pitchFamily="34" charset="0"/>
                  <a:buChar char="•"/>
                </a:pPr>
                <a:r>
                  <a:rPr lang="zh-CN" altLang="en-US" dirty="0"/>
                  <a:t>如果</a:t>
                </a:r>
                <a14:m>
                  <m:oMath xmlns:m="http://schemas.openxmlformats.org/officeDocument/2006/math">
                    <m:r>
                      <a:rPr lang="en-US" altLang="zh-CN" b="0" i="0" smtClean="0"/>
                      <m:t> </m:t>
                    </m:r>
                    <m:r>
                      <a:rPr lang="en-US" altLang="zh-CN" i="1"/>
                      <m:t>𝐷</m:t>
                    </m:r>
                    <m:r>
                      <a:rPr lang="en-US" altLang="zh-CN" b="0" i="1" smtClean="0"/>
                      <m:t> </m:t>
                    </m:r>
                  </m:oMath>
                </a14:m>
                <a:r>
                  <a:rPr lang="zh-CN" altLang="en-US" dirty="0"/>
                  <a:t>关于原点</a:t>
                </a:r>
                <a:r>
                  <a:rPr lang="zh-CN" altLang="en-US" dirty="0" smtClean="0"/>
                  <a:t>对称</a:t>
                </a:r>
                <a:r>
                  <a:rPr lang="en-US" altLang="zh-CN" dirty="0" smtClean="0"/>
                  <a:t>, </a:t>
                </a:r>
                <a:r>
                  <a:rPr lang="zh-CN" altLang="en-US" dirty="0" smtClean="0"/>
                  <a:t>且</a:t>
                </a:r>
                <a:r>
                  <a:rPr lang="zh-CN" altLang="en-US" dirty="0"/>
                  <a:t>对于</a:t>
                </a:r>
                <a14:m>
                  <m:oMath xmlns:m="http://schemas.openxmlformats.org/officeDocument/2006/math">
                    <m:r>
                      <a:rPr lang="en-US" altLang="zh-CN" b="0" i="0" smtClean="0"/>
                      <m:t> </m:t>
                    </m:r>
                    <m:r>
                      <a:rPr lang="en-US" altLang="zh-CN" i="1"/>
                      <m:t>∀</m:t>
                    </m:r>
                    <m:r>
                      <a:rPr lang="en-US" altLang="zh-CN" i="1"/>
                      <m:t>𝑥</m:t>
                    </m:r>
                    <m:r>
                      <a:rPr lang="en-US" altLang="zh-CN" i="1"/>
                      <m:t>∈</m:t>
                    </m:r>
                    <m:r>
                      <a:rPr lang="en-US" altLang="zh-CN" i="1"/>
                      <m:t>𝐷</m:t>
                    </m:r>
                  </m:oMath>
                </a14:m>
                <a:r>
                  <a:rPr lang="en-US" altLang="zh-CN" dirty="0" smtClean="0"/>
                  <a:t>, </a:t>
                </a:r>
                <a:r>
                  <a:rPr lang="zh-CN" altLang="en-US" dirty="0"/>
                  <a:t>有</a:t>
                </a:r>
                <a14:m>
                  <m:oMath xmlns:m="http://schemas.openxmlformats.org/officeDocument/2006/math">
                    <m:r>
                      <a:rPr lang="en-US" altLang="zh-CN" dirty="0"/>
                      <m:t> </m:t>
                    </m:r>
                    <m:r>
                      <a:rPr lang="en-US" altLang="zh-CN" i="1" dirty="0"/>
                      <m:t>𝑓</m:t>
                    </m:r>
                    <m:d>
                      <m:dPr>
                        <m:ctrlPr>
                          <a:rPr lang="en-US" altLang="zh-CN" i="1" dirty="0"/>
                        </m:ctrlPr>
                      </m:dPr>
                      <m:e>
                        <m:r>
                          <a:rPr lang="en-US" altLang="zh-CN" i="1" dirty="0"/>
                          <m:t>−</m:t>
                        </m:r>
                        <m:r>
                          <a:rPr lang="en-US" altLang="zh-CN" i="1" dirty="0"/>
                          <m:t>𝑥</m:t>
                        </m:r>
                      </m:e>
                    </m:d>
                    <m:r>
                      <a:rPr lang="en-US" altLang="zh-CN" i="1" dirty="0"/>
                      <m:t>=</m:t>
                    </m:r>
                    <m:r>
                      <a:rPr lang="en-US" altLang="zh-CN" b="0" i="1" dirty="0" smtClean="0"/>
                      <m:t>−</m:t>
                    </m:r>
                    <m:r>
                      <a:rPr lang="en-US" altLang="zh-CN" i="1" dirty="0"/>
                      <m:t>𝑓</m:t>
                    </m:r>
                    <m:d>
                      <m:dPr>
                        <m:ctrlPr>
                          <a:rPr lang="en-US" altLang="zh-CN" i="1" dirty="0"/>
                        </m:ctrlPr>
                      </m:dPr>
                      <m:e>
                        <m:r>
                          <a:rPr lang="en-US" altLang="zh-CN" i="1" dirty="0"/>
                          <m:t>𝑥</m:t>
                        </m:r>
                      </m:e>
                    </m:d>
                  </m:oMath>
                </a14:m>
                <a:r>
                  <a:rPr lang="en-US" altLang="zh-CN" dirty="0" smtClean="0"/>
                  <a:t>, </a:t>
                </a:r>
                <a:r>
                  <a:rPr lang="zh-CN" altLang="en-US" dirty="0" smtClean="0"/>
                  <a:t>则</a:t>
                </a:r>
                <a:r>
                  <a:rPr lang="zh-CN" altLang="en-US" dirty="0"/>
                  <a:t>称</a:t>
                </a:r>
                <a14:m>
                  <m:oMath xmlns:m="http://schemas.openxmlformats.org/officeDocument/2006/math">
                    <m:r>
                      <a:rPr lang="en-US" altLang="zh-CN" b="0" i="0" smtClean="0"/>
                      <m:t> </m:t>
                    </m:r>
                    <m:r>
                      <a:rPr lang="en-US" altLang="zh-CN" i="1"/>
                      <m:t>𝑓</m:t>
                    </m:r>
                    <m:r>
                      <a:rPr lang="en-US" altLang="zh-CN" b="0" i="1" smtClean="0"/>
                      <m:t> </m:t>
                    </m:r>
                  </m:oMath>
                </a14:m>
                <a:r>
                  <a:rPr lang="zh-CN" altLang="en-US" dirty="0" smtClean="0"/>
                  <a:t>是</a:t>
                </a:r>
                <a:r>
                  <a:rPr lang="zh-CN" altLang="en-US" dirty="0" smtClean="0">
                    <a:solidFill>
                      <a:srgbClr val="0000FF"/>
                    </a:solidFill>
                  </a:rPr>
                  <a:t>奇函数</a:t>
                </a:r>
                <a:r>
                  <a:rPr lang="en-US" altLang="zh-CN" dirty="0" smtClean="0"/>
                  <a:t>. </a:t>
                </a:r>
                <a:r>
                  <a:rPr lang="zh-CN" altLang="en-US" dirty="0" smtClean="0"/>
                  <a:t>它</a:t>
                </a:r>
                <a:r>
                  <a:rPr lang="zh-CN" altLang="en-US" dirty="0"/>
                  <a:t>的图像</a:t>
                </a:r>
                <a:r>
                  <a:rPr lang="zh-CN" altLang="en-US" dirty="0" smtClean="0"/>
                  <a:t>关于原点中心对称</a:t>
                </a:r>
                <a:r>
                  <a:rPr lang="en-US" altLang="zh-CN" dirty="0" smtClean="0"/>
                  <a:t>. </a:t>
                </a:r>
              </a:p>
              <a:p>
                <a:pPr marL="342900" indent="-342900">
                  <a:buFont typeface="Arial" panose="020B0604020202020204" pitchFamily="34" charset="0"/>
                  <a:buChar char="•"/>
                </a:pPr>
                <a14:m>
                  <m:oMath xmlns:m="http://schemas.openxmlformats.org/officeDocument/2006/math">
                    <m:sSup>
                      <m:sSupPr>
                        <m:ctrlPr>
                          <a:rPr lang="en-US" altLang="zh-CN" i="1"/>
                        </m:ctrlPr>
                      </m:sSupPr>
                      <m:e>
                        <m:r>
                          <a:rPr lang="en-US" altLang="zh-CN" i="1"/>
                          <m:t>𝑥</m:t>
                        </m:r>
                      </m:e>
                      <m:sup>
                        <m:r>
                          <a:rPr lang="en-US" altLang="zh-CN" i="1"/>
                          <m:t>𝑛</m:t>
                        </m:r>
                      </m:sup>
                    </m:sSup>
                  </m:oMath>
                </a14:m>
                <a:r>
                  <a:rPr lang="en-US" altLang="zh-CN" dirty="0" smtClean="0"/>
                  <a:t> (</a:t>
                </a:r>
                <a14:m>
                  <m:oMath xmlns:m="http://schemas.openxmlformats.org/officeDocument/2006/math">
                    <m:r>
                      <a:rPr lang="en-US" altLang="zh-CN" i="1" dirty="0"/>
                      <m:t>𝑛</m:t>
                    </m:r>
                    <m:r>
                      <a:rPr lang="en-US" altLang="zh-CN" b="0" i="1" dirty="0" smtClean="0"/>
                      <m:t> </m:t>
                    </m:r>
                  </m:oMath>
                </a14:m>
                <a:r>
                  <a:rPr lang="zh-CN" altLang="en-US" dirty="0"/>
                  <a:t>是</a:t>
                </a:r>
                <a:r>
                  <a:rPr lang="zh-CN" altLang="en-US" dirty="0" smtClean="0"/>
                  <a:t>偶数</a:t>
                </a:r>
                <a:r>
                  <a:rPr lang="en-US" altLang="zh-CN" dirty="0" smtClean="0"/>
                  <a:t>), </a:t>
                </a:r>
                <a14:m>
                  <m:oMath xmlns:m="http://schemas.openxmlformats.org/officeDocument/2006/math">
                    <m:r>
                      <m:rPr>
                        <m:sty m:val="p"/>
                      </m:rPr>
                      <a:rPr lang="en-US" altLang="zh-CN"/>
                      <m:t>cos</m:t>
                    </m:r>
                    <m:r>
                      <a:rPr lang="en-US" altLang="zh-CN" b="0" i="1" smtClean="0"/>
                      <m:t> </m:t>
                    </m:r>
                    <m:r>
                      <a:rPr lang="en-US" altLang="zh-CN" i="1"/>
                      <m:t>𝑥</m:t>
                    </m:r>
                  </m:oMath>
                </a14:m>
                <a:r>
                  <a:rPr lang="en-US" altLang="zh-CN" dirty="0" smtClean="0"/>
                  <a:t>, </a:t>
                </a:r>
                <a14:m>
                  <m:oMath xmlns:m="http://schemas.openxmlformats.org/officeDocument/2006/math">
                    <m:r>
                      <a:rPr lang="en-US" altLang="zh-CN" i="1"/>
                      <m:t>|</m:t>
                    </m:r>
                    <m:r>
                      <a:rPr lang="en-US" altLang="zh-CN" i="1"/>
                      <m:t>𝑥</m:t>
                    </m:r>
                    <m:r>
                      <a:rPr lang="en-US" altLang="zh-CN" i="1"/>
                      <m:t>|</m:t>
                    </m:r>
                  </m:oMath>
                </a14:m>
                <a:r>
                  <a:rPr lang="en-US" altLang="zh-CN" dirty="0" smtClean="0"/>
                  <a:t>, </a:t>
                </a:r>
                <a14:m>
                  <m:oMath xmlns:m="http://schemas.openxmlformats.org/officeDocument/2006/math">
                    <m:r>
                      <a:rPr lang="en-US" altLang="zh-CN" i="1"/>
                      <m:t>1</m:t>
                    </m:r>
                  </m:oMath>
                </a14:m>
                <a:r>
                  <a:rPr lang="zh-CN" altLang="en-US" dirty="0" smtClean="0"/>
                  <a:t> 是</a:t>
                </a:r>
                <a:r>
                  <a:rPr lang="zh-CN" altLang="en-US" dirty="0"/>
                  <a:t>偶函数； </a:t>
                </a:r>
                <a:endParaRPr lang="en-US" altLang="zh-CN" dirty="0" smtClean="0"/>
              </a:p>
              <a:p>
                <a:pPr marL="342900" indent="-342900">
                  <a:buFont typeface="Arial" panose="020B0604020202020204" pitchFamily="34" charset="0"/>
                  <a:buChar char="•"/>
                </a:pPr>
                <a14:m>
                  <m:oMath xmlns:m="http://schemas.openxmlformats.org/officeDocument/2006/math">
                    <m:sSup>
                      <m:sSupPr>
                        <m:ctrlPr>
                          <a:rPr lang="en-US" altLang="zh-CN" i="1"/>
                        </m:ctrlPr>
                      </m:sSupPr>
                      <m:e>
                        <m:r>
                          <a:rPr lang="en-US" altLang="zh-CN" i="1"/>
                          <m:t>𝑥</m:t>
                        </m:r>
                      </m:e>
                      <m:sup>
                        <m:r>
                          <a:rPr lang="en-US" altLang="zh-CN" i="1"/>
                          <m:t>𝑛</m:t>
                        </m:r>
                      </m:sup>
                    </m:sSup>
                  </m:oMath>
                </a14:m>
                <a:r>
                  <a:rPr lang="en-US" altLang="zh-CN" dirty="0" smtClean="0"/>
                  <a:t> (</a:t>
                </a:r>
                <a14:m>
                  <m:oMath xmlns:m="http://schemas.openxmlformats.org/officeDocument/2006/math">
                    <m:r>
                      <a:rPr lang="en-US" altLang="zh-CN" i="1" dirty="0"/>
                      <m:t>𝑛</m:t>
                    </m:r>
                    <m:r>
                      <a:rPr lang="en-US" altLang="zh-CN" b="0" i="1" dirty="0" smtClean="0"/>
                      <m:t> </m:t>
                    </m:r>
                  </m:oMath>
                </a14:m>
                <a:r>
                  <a:rPr lang="zh-CN" altLang="en-US" dirty="0" smtClean="0"/>
                  <a:t>是奇数</a:t>
                </a:r>
                <a:r>
                  <a:rPr lang="en-US" altLang="zh-CN" dirty="0" smtClean="0"/>
                  <a:t>), </a:t>
                </a:r>
                <a14:m>
                  <m:oMath xmlns:m="http://schemas.openxmlformats.org/officeDocument/2006/math">
                    <m:func>
                      <m:funcPr>
                        <m:ctrlPr>
                          <a:rPr lang="en-US" altLang="zh-CN" i="1" dirty="0" smtClean="0"/>
                        </m:ctrlPr>
                      </m:funcPr>
                      <m:fName>
                        <m:r>
                          <m:rPr>
                            <m:sty m:val="p"/>
                          </m:rPr>
                          <a:rPr lang="en-US" altLang="zh-CN" dirty="0" smtClean="0"/>
                          <m:t>s</m:t>
                        </m:r>
                        <m:r>
                          <m:rPr>
                            <m:sty m:val="p"/>
                          </m:rPr>
                          <a:rPr lang="en-US" altLang="zh-CN" b="0" i="0" dirty="0" smtClean="0"/>
                          <m:t>in</m:t>
                        </m:r>
                      </m:fName>
                      <m:e>
                        <m:r>
                          <a:rPr lang="en-US" altLang="zh-CN" i="1"/>
                          <m:t>𝑥</m:t>
                        </m:r>
                      </m:e>
                    </m:func>
                  </m:oMath>
                </a14:m>
                <a:r>
                  <a:rPr lang="en-US" altLang="zh-CN" dirty="0" smtClean="0"/>
                  <a:t>, </a:t>
                </a:r>
                <a14:m>
                  <m:oMath xmlns:m="http://schemas.openxmlformats.org/officeDocument/2006/math">
                    <m:r>
                      <m:rPr>
                        <m:sty m:val="p"/>
                      </m:rPr>
                      <a:rPr lang="en-US" altLang="zh-CN"/>
                      <m:t>sgn</m:t>
                    </m:r>
                    <m:d>
                      <m:dPr>
                        <m:ctrlPr>
                          <a:rPr lang="en-US" altLang="zh-CN" i="1"/>
                        </m:ctrlPr>
                      </m:dPr>
                      <m:e>
                        <m:r>
                          <a:rPr lang="en-US" altLang="zh-CN" i="1"/>
                          <m:t>𝑥</m:t>
                        </m:r>
                      </m:e>
                    </m:d>
                  </m:oMath>
                </a14:m>
                <a:r>
                  <a:rPr lang="en-US" altLang="zh-CN" dirty="0" smtClean="0"/>
                  <a:t>, </a:t>
                </a:r>
                <a14:m>
                  <m:oMath xmlns:m="http://schemas.openxmlformats.org/officeDocument/2006/math">
                    <m:sSup>
                      <m:sSupPr>
                        <m:ctrlPr>
                          <a:rPr lang="en-US" altLang="zh-CN" i="1"/>
                        </m:ctrlPr>
                      </m:sSupPr>
                      <m:e>
                        <m:r>
                          <a:rPr lang="en-US" altLang="zh-CN" i="1"/>
                          <m:t>𝑒</m:t>
                        </m:r>
                      </m:e>
                      <m:sup>
                        <m:r>
                          <a:rPr lang="en-US" altLang="zh-CN" i="1"/>
                          <m:t>𝑥</m:t>
                        </m:r>
                      </m:sup>
                    </m:sSup>
                    <m:r>
                      <a:rPr lang="en-US" altLang="zh-CN" i="1"/>
                      <m:t>−</m:t>
                    </m:r>
                    <m:sSup>
                      <m:sSupPr>
                        <m:ctrlPr>
                          <a:rPr lang="en-US" altLang="zh-CN" i="1"/>
                        </m:ctrlPr>
                      </m:sSupPr>
                      <m:e>
                        <m:r>
                          <a:rPr lang="en-US" altLang="zh-CN" i="1"/>
                          <m:t>𝑒</m:t>
                        </m:r>
                      </m:e>
                      <m:sup>
                        <m:r>
                          <a:rPr lang="en-US" altLang="zh-CN" i="1"/>
                          <m:t>−</m:t>
                        </m:r>
                        <m:r>
                          <a:rPr lang="en-US" altLang="zh-CN" i="1"/>
                          <m:t>𝑥</m:t>
                        </m:r>
                      </m:sup>
                    </m:sSup>
                  </m:oMath>
                </a14:m>
                <a:r>
                  <a:rPr lang="en-US" altLang="zh-CN" dirty="0" smtClean="0"/>
                  <a:t> </a:t>
                </a:r>
                <a:r>
                  <a:rPr lang="zh-CN" altLang="en-US" dirty="0" smtClean="0"/>
                  <a:t>是奇函数</a:t>
                </a:r>
                <a:r>
                  <a:rPr lang="en-US" altLang="zh-CN" dirty="0" smtClean="0"/>
                  <a:t>. </a:t>
                </a:r>
              </a:p>
              <a:p>
                <a:pPr marL="342900" indent="-342900">
                  <a:buFont typeface="Arial" panose="020B0604020202020204" pitchFamily="34" charset="0"/>
                  <a:buChar char="•"/>
                </a:pPr>
                <a:r>
                  <a:rPr lang="zh-CN" altLang="en-US" dirty="0"/>
                  <a:t>设</a:t>
                </a:r>
                <a14:m>
                  <m:oMath xmlns:m="http://schemas.openxmlformats.org/officeDocument/2006/math">
                    <m:r>
                      <a:rPr lang="en-US" altLang="zh-CN" b="0" i="0" smtClean="0"/>
                      <m:t> </m:t>
                    </m:r>
                    <m:d>
                      <m:dPr>
                        <m:begChr m:val="["/>
                        <m:endChr m:val="]"/>
                        <m:ctrlPr>
                          <a:rPr lang="en-US" altLang="zh-CN" i="1"/>
                        </m:ctrlPr>
                      </m:dPr>
                      <m:e>
                        <m:r>
                          <a:rPr lang="en-US" altLang="zh-CN" i="1"/>
                          <m:t>𝑥</m:t>
                        </m:r>
                      </m:e>
                    </m:d>
                    <m:r>
                      <a:rPr lang="en-US" altLang="zh-CN" b="0" i="1" smtClean="0"/>
                      <m:t> </m:t>
                    </m:r>
                  </m:oMath>
                </a14:m>
                <a:r>
                  <a:rPr lang="zh-CN" altLang="en-US" dirty="0"/>
                  <a:t>是</a:t>
                </a:r>
                <a:r>
                  <a:rPr lang="zh-CN" altLang="en-US" dirty="0" smtClean="0"/>
                  <a:t>取整函数</a:t>
                </a:r>
                <a:r>
                  <a:rPr lang="en-US" altLang="zh-CN" dirty="0" smtClean="0"/>
                  <a:t>. </a:t>
                </a:r>
                <a14:m>
                  <m:oMath xmlns:m="http://schemas.openxmlformats.org/officeDocument/2006/math">
                    <m:d>
                      <m:dPr>
                        <m:begChr m:val="["/>
                        <m:endChr m:val="]"/>
                        <m:ctrlPr>
                          <a:rPr lang="en-US" altLang="zh-CN" i="1"/>
                        </m:ctrlPr>
                      </m:dPr>
                      <m:e>
                        <m:r>
                          <a:rPr lang="en-US" altLang="zh-CN" i="1"/>
                          <m:t>𝑥</m:t>
                        </m:r>
                      </m:e>
                    </m:d>
                    <m:r>
                      <a:rPr lang="en-US" altLang="zh-CN" i="1"/>
                      <m:t>+</m:t>
                    </m:r>
                    <m:f>
                      <m:fPr>
                        <m:ctrlPr>
                          <a:rPr lang="en-US" altLang="zh-CN" i="1"/>
                        </m:ctrlPr>
                      </m:fPr>
                      <m:num>
                        <m:r>
                          <a:rPr lang="en-US" altLang="zh-CN" i="1"/>
                          <m:t>1</m:t>
                        </m:r>
                      </m:num>
                      <m:den>
                        <m:r>
                          <a:rPr lang="en-US" altLang="zh-CN" i="1"/>
                          <m:t>2</m:t>
                        </m:r>
                      </m:den>
                    </m:f>
                  </m:oMath>
                </a14:m>
                <a:r>
                  <a:rPr lang="en-US" altLang="zh-CN" dirty="0"/>
                  <a:t> </a:t>
                </a:r>
                <a:r>
                  <a:rPr lang="zh-CN" altLang="en-US" dirty="0"/>
                  <a:t>是奇函数吗</a:t>
                </a:r>
                <a:r>
                  <a:rPr lang="zh-CN" altLang="en-US"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xfrm>
                <a:off x="696000" y="819000"/>
                <a:ext cx="10800000" cy="5562328"/>
              </a:xfrm>
              <a:blipFill>
                <a:blip r:embed="rId2"/>
                <a:stretch>
                  <a:fillRect l="-734" t="-219" r="-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5222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a:xfrm>
                <a:off x="696000" y="819000"/>
                <a:ext cx="10800000" cy="5562328"/>
              </a:xfrm>
            </p:spPr>
            <p:txBody>
              <a:bodyPr>
                <a:normAutofit/>
              </a:bodyPr>
              <a:lstStyle/>
              <a:p>
                <a:pPr marL="342900" indent="-342900">
                  <a:buFont typeface="Arial" panose="020B0604020202020204" pitchFamily="34" charset="0"/>
                  <a:buChar char="•"/>
                </a:pPr>
                <a:r>
                  <a:rPr lang="zh-CN" altLang="en-US" dirty="0" smtClean="0">
                    <a:solidFill>
                      <a:srgbClr val="0000FF"/>
                    </a:solidFill>
                  </a:rPr>
                  <a:t>例</a:t>
                </a:r>
                <a:r>
                  <a:rPr lang="zh-CN" altLang="en-US" dirty="0" smtClean="0"/>
                  <a:t> 设</a:t>
                </a:r>
                <a14:m>
                  <m:oMath xmlns:m="http://schemas.openxmlformats.org/officeDocument/2006/math">
                    <m:r>
                      <a:rPr lang="en-US" altLang="zh-CN" b="0" i="0" dirty="0" smtClean="0"/>
                      <m:t> </m:t>
                    </m:r>
                    <m:r>
                      <a:rPr lang="en-US" altLang="zh-CN" b="0" i="1" dirty="0" smtClean="0"/>
                      <m:t>𝑓</m:t>
                    </m:r>
                    <m:r>
                      <a:rPr lang="en-US" altLang="zh-CN" b="0" i="1" dirty="0" smtClean="0"/>
                      <m:t>(</m:t>
                    </m:r>
                    <m:r>
                      <a:rPr lang="en-US" altLang="zh-CN" b="0" i="1" dirty="0" smtClean="0"/>
                      <m:t>𝑥</m:t>
                    </m:r>
                    <m:r>
                      <a:rPr lang="en-US" altLang="zh-CN" b="0" i="1" dirty="0" smtClean="0"/>
                      <m:t>)=</m:t>
                    </m:r>
                    <m:func>
                      <m:funcPr>
                        <m:ctrlPr>
                          <a:rPr lang="en-US" altLang="zh-CN" b="0" i="1" dirty="0" smtClean="0"/>
                        </m:ctrlPr>
                      </m:funcPr>
                      <m:fName>
                        <m:r>
                          <m:rPr>
                            <m:sty m:val="p"/>
                          </m:rPr>
                          <a:rPr lang="en-US" altLang="zh-CN" b="0" i="0" dirty="0" smtClean="0"/>
                          <m:t>ln</m:t>
                        </m:r>
                      </m:fName>
                      <m:e>
                        <m:f>
                          <m:fPr>
                            <m:ctrlPr>
                              <a:rPr lang="en-US" altLang="zh-CN" b="0" i="1" dirty="0" smtClean="0"/>
                            </m:ctrlPr>
                          </m:fPr>
                          <m:num>
                            <m:r>
                              <a:rPr lang="en-US" altLang="zh-CN" b="0" i="1" dirty="0" smtClean="0"/>
                              <m:t>𝑥</m:t>
                            </m:r>
                            <m:r>
                              <a:rPr lang="en-US" altLang="zh-CN" b="0" i="1" dirty="0" smtClean="0"/>
                              <m:t>−1</m:t>
                            </m:r>
                          </m:num>
                          <m:den>
                            <m:r>
                              <a:rPr lang="en-US" altLang="zh-CN" b="0" i="1" dirty="0" smtClean="0"/>
                              <m:t>𝑥</m:t>
                            </m:r>
                            <m:r>
                              <a:rPr lang="en-US" altLang="zh-CN" b="0" i="1" dirty="0" smtClean="0"/>
                              <m:t>+1</m:t>
                            </m:r>
                          </m:den>
                        </m:f>
                      </m:e>
                    </m:func>
                  </m:oMath>
                </a14:m>
                <a:r>
                  <a:rPr lang="en-US" altLang="zh-CN" dirty="0" smtClean="0"/>
                  <a:t>, </a:t>
                </a:r>
                <a:r>
                  <a:rPr lang="zh-CN" altLang="en-US" dirty="0" smtClean="0"/>
                  <a:t>则</a:t>
                </a:r>
                <a14:m>
                  <m:oMath xmlns:m="http://schemas.openxmlformats.org/officeDocument/2006/math">
                    <m:r>
                      <a:rPr lang="en-US" altLang="zh-CN" b="0" i="0" smtClean="0"/>
                      <m:t> </m:t>
                    </m:r>
                    <m:f>
                      <m:fPr>
                        <m:ctrlPr>
                          <a:rPr lang="en-US" altLang="zh-CN" b="0" i="1" smtClean="0"/>
                        </m:ctrlPr>
                      </m:fPr>
                      <m:num>
                        <m:r>
                          <a:rPr lang="en-US" altLang="zh-CN" b="0" i="1" smtClean="0"/>
                          <m:t>𝑥</m:t>
                        </m:r>
                        <m:r>
                          <a:rPr lang="en-US" altLang="zh-CN" b="0" i="1" smtClean="0"/>
                          <m:t>−1</m:t>
                        </m:r>
                      </m:num>
                      <m:den>
                        <m:r>
                          <a:rPr lang="en-US" altLang="zh-CN" b="0" i="1" smtClean="0"/>
                          <m:t>𝑥</m:t>
                        </m:r>
                        <m:r>
                          <a:rPr lang="en-US" altLang="zh-CN" b="0" i="1" smtClean="0"/>
                          <m:t>+1</m:t>
                        </m:r>
                      </m:den>
                    </m:f>
                    <m:r>
                      <a:rPr lang="en-US" altLang="zh-CN" b="0" i="1" smtClean="0"/>
                      <m:t>&gt;0, </m:t>
                    </m:r>
                    <m:r>
                      <a:rPr lang="en-US" altLang="zh-CN" b="0" i="1" smtClean="0"/>
                      <m:t>𝑥</m:t>
                    </m:r>
                    <m:r>
                      <a:rPr lang="en-US" altLang="zh-CN" b="0" i="1" smtClean="0"/>
                      <m:t>∈</m:t>
                    </m:r>
                    <m:d>
                      <m:dPr>
                        <m:ctrlPr>
                          <a:rPr lang="en-US" altLang="zh-CN" b="0" i="1" smtClean="0"/>
                        </m:ctrlPr>
                      </m:dPr>
                      <m:e>
                        <m:r>
                          <a:rPr lang="en-US" altLang="zh-CN" b="0" i="1" smtClean="0"/>
                          <m:t>−∞,−1</m:t>
                        </m:r>
                      </m:e>
                    </m:d>
                    <m:r>
                      <a:rPr lang="en-US" altLang="zh-CN" b="0" i="1" smtClean="0"/>
                      <m:t>∪</m:t>
                    </m:r>
                    <m:d>
                      <m:dPr>
                        <m:ctrlPr>
                          <a:rPr lang="en-US" altLang="zh-CN" b="0" i="1" smtClean="0"/>
                        </m:ctrlPr>
                      </m:dPr>
                      <m:e>
                        <m:r>
                          <a:rPr lang="en-US" altLang="zh-CN" b="0" i="1" smtClean="0"/>
                          <m:t>1,+∞</m:t>
                        </m:r>
                      </m:e>
                    </m:d>
                  </m:oMath>
                </a14:m>
                <a:r>
                  <a:rPr lang="en-US" altLang="zh-CN" dirty="0" smtClean="0"/>
                  <a:t>. </a:t>
                </a:r>
                <a:r>
                  <a:rPr lang="zh-CN" altLang="en-US" dirty="0" smtClean="0"/>
                  <a:t>因此它的定义域关于原点对称</a:t>
                </a:r>
                <a:r>
                  <a:rPr lang="en-US" altLang="zh-CN" dirty="0" smtClean="0"/>
                  <a:t>. </a:t>
                </a:r>
                <a:r>
                  <a:rPr lang="zh-CN" altLang="en-US" dirty="0" smtClean="0"/>
                  <a:t>由于</a:t>
                </a:r>
                <a14:m>
                  <m:oMath xmlns:m="http://schemas.openxmlformats.org/officeDocument/2006/math">
                    <m:r>
                      <a:rPr lang="en-US" altLang="zh-CN" i="1"/>
                      <m:t> </m:t>
                    </m:r>
                    <m:r>
                      <a:rPr lang="en-US" altLang="zh-CN" b="0" i="1" smtClean="0"/>
                      <m:t>𝑓</m:t>
                    </m:r>
                    <m:d>
                      <m:dPr>
                        <m:ctrlPr>
                          <a:rPr lang="en-US" altLang="zh-CN" b="0" i="1" smtClean="0"/>
                        </m:ctrlPr>
                      </m:dPr>
                      <m:e>
                        <m:r>
                          <a:rPr lang="en-US" altLang="zh-CN" b="0" i="1" smtClean="0"/>
                          <m:t>−</m:t>
                        </m:r>
                        <m:r>
                          <a:rPr lang="en-US" altLang="zh-CN" b="0" i="1" smtClean="0"/>
                          <m:t>𝑥</m:t>
                        </m:r>
                      </m:e>
                    </m:d>
                    <m:r>
                      <a:rPr lang="en-US" altLang="zh-CN" b="0" i="1" smtClean="0"/>
                      <m:t>=</m:t>
                    </m:r>
                    <m:func>
                      <m:funcPr>
                        <m:ctrlPr>
                          <a:rPr lang="en-US" altLang="zh-CN" b="0" i="1" smtClean="0"/>
                        </m:ctrlPr>
                      </m:funcPr>
                      <m:fName>
                        <m:r>
                          <m:rPr>
                            <m:sty m:val="p"/>
                          </m:rPr>
                          <a:rPr lang="en-US" altLang="zh-CN" b="0" i="0" smtClean="0"/>
                          <m:t>ln</m:t>
                        </m:r>
                      </m:fName>
                      <m:e>
                        <m:f>
                          <m:fPr>
                            <m:ctrlPr>
                              <a:rPr lang="en-US" altLang="zh-CN" b="0" i="1" smtClean="0"/>
                            </m:ctrlPr>
                          </m:fPr>
                          <m:num>
                            <m:r>
                              <a:rPr lang="en-US" altLang="zh-CN" b="0" i="1" smtClean="0"/>
                              <m:t>−</m:t>
                            </m:r>
                            <m:r>
                              <a:rPr lang="en-US" altLang="zh-CN" b="0" i="1" smtClean="0"/>
                              <m:t>𝑥</m:t>
                            </m:r>
                            <m:r>
                              <a:rPr lang="en-US" altLang="zh-CN" b="0" i="1" smtClean="0"/>
                              <m:t>−1</m:t>
                            </m:r>
                          </m:num>
                          <m:den>
                            <m:r>
                              <a:rPr lang="en-US" altLang="zh-CN" b="0" i="1" smtClean="0"/>
                              <m:t>−</m:t>
                            </m:r>
                            <m:r>
                              <a:rPr lang="en-US" altLang="zh-CN" b="0" i="1" smtClean="0"/>
                              <m:t>𝑥</m:t>
                            </m:r>
                            <m:r>
                              <a:rPr lang="en-US" altLang="zh-CN" b="0" i="1" smtClean="0"/>
                              <m:t>+1</m:t>
                            </m:r>
                          </m:den>
                        </m:f>
                      </m:e>
                    </m:func>
                    <m:r>
                      <a:rPr lang="en-US" altLang="zh-CN" b="0" i="1" smtClean="0"/>
                      <m:t>=</m:t>
                    </m:r>
                    <m:func>
                      <m:funcPr>
                        <m:ctrlPr>
                          <a:rPr lang="en-US" altLang="zh-CN" b="0" i="1" smtClean="0"/>
                        </m:ctrlPr>
                      </m:funcPr>
                      <m:fName>
                        <m:r>
                          <m:rPr>
                            <m:sty m:val="p"/>
                          </m:rPr>
                          <a:rPr lang="en-US" altLang="zh-CN" b="0" i="0" smtClean="0"/>
                          <m:t>ln</m:t>
                        </m:r>
                      </m:fName>
                      <m:e>
                        <m:f>
                          <m:fPr>
                            <m:ctrlPr>
                              <a:rPr lang="en-US" altLang="zh-CN" b="0" i="1" smtClean="0"/>
                            </m:ctrlPr>
                          </m:fPr>
                          <m:num>
                            <m:r>
                              <a:rPr lang="en-US" altLang="zh-CN" b="0" i="1" smtClean="0"/>
                              <m:t>𝑥</m:t>
                            </m:r>
                            <m:r>
                              <a:rPr lang="en-US" altLang="zh-CN" b="0" i="1" smtClean="0"/>
                              <m:t>+1</m:t>
                            </m:r>
                          </m:num>
                          <m:den>
                            <m:r>
                              <a:rPr lang="en-US" altLang="zh-CN" b="0" i="1" smtClean="0"/>
                              <m:t>𝑥</m:t>
                            </m:r>
                            <m:r>
                              <a:rPr lang="en-US" altLang="zh-CN" b="0" i="1" smtClean="0"/>
                              <m:t>−1</m:t>
                            </m:r>
                          </m:den>
                        </m:f>
                      </m:e>
                    </m:func>
                    <m:r>
                      <a:rPr lang="en-US" altLang="zh-CN" b="0" i="1" smtClean="0"/>
                      <m:t>=−</m:t>
                    </m:r>
                    <m:func>
                      <m:funcPr>
                        <m:ctrlPr>
                          <a:rPr lang="en-US" altLang="zh-CN" b="0" i="1" smtClean="0"/>
                        </m:ctrlPr>
                      </m:funcPr>
                      <m:fName>
                        <m:r>
                          <m:rPr>
                            <m:sty m:val="p"/>
                          </m:rPr>
                          <a:rPr lang="en-US" altLang="zh-CN" b="0" i="0" smtClean="0"/>
                          <m:t>ln</m:t>
                        </m:r>
                      </m:fName>
                      <m:e>
                        <m:f>
                          <m:fPr>
                            <m:ctrlPr>
                              <a:rPr lang="en-US" altLang="zh-CN" b="0" i="1" smtClean="0"/>
                            </m:ctrlPr>
                          </m:fPr>
                          <m:num>
                            <m:r>
                              <a:rPr lang="en-US" altLang="zh-CN" b="0" i="1" smtClean="0"/>
                              <m:t>𝑥</m:t>
                            </m:r>
                            <m:r>
                              <a:rPr lang="en-US" altLang="zh-CN" b="0" i="1" smtClean="0"/>
                              <m:t>−1</m:t>
                            </m:r>
                          </m:num>
                          <m:den>
                            <m:r>
                              <a:rPr lang="en-US" altLang="zh-CN" b="0" i="1" smtClean="0"/>
                              <m:t>𝑥</m:t>
                            </m:r>
                            <m:r>
                              <a:rPr lang="en-US" altLang="zh-CN" b="0" i="1" smtClean="0"/>
                              <m:t>+1</m:t>
                            </m:r>
                          </m:den>
                        </m:f>
                      </m:e>
                    </m:func>
                    <m:r>
                      <a:rPr lang="en-US" altLang="zh-CN" b="0" i="1" smtClean="0"/>
                      <m:t>=−</m:t>
                    </m:r>
                    <m:r>
                      <a:rPr lang="en-US" altLang="zh-CN" b="0" i="1" smtClean="0"/>
                      <m:t>𝑓</m:t>
                    </m:r>
                    <m:r>
                      <a:rPr lang="en-US" altLang="zh-CN" b="0" i="1" smtClean="0"/>
                      <m:t>(</m:t>
                    </m:r>
                    <m:r>
                      <a:rPr lang="en-US" altLang="zh-CN" b="0" i="1" smtClean="0"/>
                      <m:t>𝑥</m:t>
                    </m:r>
                    <m:r>
                      <a:rPr lang="en-US" altLang="zh-CN" b="0" i="1" smtClean="0"/>
                      <m:t>)</m:t>
                    </m:r>
                  </m:oMath>
                </a14:m>
                <a:r>
                  <a:rPr lang="en-US" altLang="zh-CN" dirty="0" smtClean="0"/>
                  <a:t>, </a:t>
                </a:r>
                <a:r>
                  <a:rPr lang="zh-CN" altLang="en-US" dirty="0" smtClean="0"/>
                  <a:t>因此</a:t>
                </a:r>
                <a14:m>
                  <m:oMath xmlns:m="http://schemas.openxmlformats.org/officeDocument/2006/math">
                    <m:r>
                      <a:rPr lang="en-US" altLang="zh-CN" dirty="0"/>
                      <m:t> </m:t>
                    </m:r>
                    <m:r>
                      <a:rPr lang="en-US" altLang="zh-CN" i="1" dirty="0"/>
                      <m:t>𝑓</m:t>
                    </m:r>
                    <m:r>
                      <a:rPr lang="en-US" altLang="zh-CN" b="0" i="1" dirty="0" smtClean="0"/>
                      <m:t> </m:t>
                    </m:r>
                  </m:oMath>
                </a14:m>
                <a:r>
                  <a:rPr lang="zh-CN" altLang="en-US" dirty="0" smtClean="0"/>
                  <a:t>是奇函数</a:t>
                </a:r>
                <a:r>
                  <a:rPr lang="en-US" altLang="zh-CN" dirty="0" smtClean="0"/>
                  <a:t>.</a:t>
                </a:r>
              </a:p>
              <a:p>
                <a:pPr marL="342900" indent="-342900">
                  <a:buFont typeface="Arial" panose="020B0604020202020204" pitchFamily="34" charset="0"/>
                  <a:buChar char="•"/>
                </a:pPr>
                <a:r>
                  <a:rPr lang="zh-CN" altLang="en-US" dirty="0" smtClean="0">
                    <a:solidFill>
                      <a:srgbClr val="0000FF"/>
                    </a:solidFill>
                  </a:rPr>
                  <a:t>例</a:t>
                </a:r>
                <a:r>
                  <a:rPr lang="zh-CN" altLang="en-US" dirty="0" smtClean="0"/>
                  <a:t> 设</a:t>
                </a:r>
                <a14:m>
                  <m:oMath xmlns:m="http://schemas.openxmlformats.org/officeDocument/2006/math">
                    <m:r>
                      <a:rPr lang="en-US" altLang="zh-CN" b="0" i="1" smtClean="0"/>
                      <m:t> </m:t>
                    </m:r>
                    <m:r>
                      <a:rPr lang="en-US" altLang="zh-CN" b="0" i="1" smtClean="0"/>
                      <m:t>𝑎</m:t>
                    </m:r>
                    <m:r>
                      <a:rPr lang="en-US" altLang="zh-CN" b="0" i="1" smtClean="0"/>
                      <m:t>&gt;1, </m:t>
                    </m:r>
                    <m:r>
                      <a:rPr lang="en-US" altLang="zh-CN" b="0" i="1" smtClean="0"/>
                      <m:t>𝑓</m:t>
                    </m:r>
                    <m:d>
                      <m:dPr>
                        <m:ctrlPr>
                          <a:rPr lang="en-US" altLang="zh-CN" b="0" i="1" smtClean="0"/>
                        </m:ctrlPr>
                      </m:dPr>
                      <m:e>
                        <m:r>
                          <a:rPr lang="en-US" altLang="zh-CN" b="0" i="1" smtClean="0"/>
                          <m:t>𝑥</m:t>
                        </m:r>
                      </m:e>
                    </m:d>
                    <m:r>
                      <a:rPr lang="en-US" altLang="zh-CN" b="0" i="1" smtClean="0"/>
                      <m:t>=</m:t>
                    </m:r>
                    <m:f>
                      <m:fPr>
                        <m:ctrlPr>
                          <a:rPr lang="en-US" altLang="zh-CN" b="0" i="1" smtClean="0"/>
                        </m:ctrlPr>
                      </m:fPr>
                      <m:num>
                        <m:sSup>
                          <m:sSupPr>
                            <m:ctrlPr>
                              <a:rPr lang="en-US" altLang="zh-CN" b="0" i="1" smtClean="0"/>
                            </m:ctrlPr>
                          </m:sSupPr>
                          <m:e>
                            <m:r>
                              <a:rPr lang="en-US" altLang="zh-CN" b="0" i="1" smtClean="0"/>
                              <m:t>𝑎</m:t>
                            </m:r>
                          </m:e>
                          <m:sup>
                            <m:r>
                              <a:rPr lang="en-US" altLang="zh-CN" b="0" i="1" smtClean="0"/>
                              <m:t>𝑥</m:t>
                            </m:r>
                          </m:sup>
                        </m:sSup>
                        <m:r>
                          <a:rPr lang="en-US" altLang="zh-CN" b="0" i="1" smtClean="0"/>
                          <m:t>−1</m:t>
                        </m:r>
                      </m:num>
                      <m:den>
                        <m:sSup>
                          <m:sSupPr>
                            <m:ctrlPr>
                              <a:rPr lang="en-US" altLang="zh-CN" b="0" i="1" smtClean="0"/>
                            </m:ctrlPr>
                          </m:sSupPr>
                          <m:e>
                            <m:r>
                              <a:rPr lang="en-US" altLang="zh-CN" b="0" i="1" smtClean="0"/>
                              <m:t>𝑎</m:t>
                            </m:r>
                          </m:e>
                          <m:sup>
                            <m:r>
                              <a:rPr lang="en-US" altLang="zh-CN" b="0" i="1" smtClean="0"/>
                              <m:t>𝑥</m:t>
                            </m:r>
                          </m:sup>
                        </m:sSup>
                        <m:r>
                          <a:rPr lang="en-US" altLang="zh-CN" b="0" i="1" smtClean="0"/>
                          <m:t>+1</m:t>
                        </m:r>
                      </m:den>
                    </m:f>
                  </m:oMath>
                </a14:m>
                <a:r>
                  <a:rPr lang="en-US" altLang="zh-CN" dirty="0" smtClean="0"/>
                  <a:t>, </a:t>
                </a:r>
                <a:r>
                  <a:rPr lang="zh-CN" altLang="en-US" dirty="0" smtClean="0"/>
                  <a:t>则它的定义域为</a:t>
                </a:r>
                <a14:m>
                  <m:oMath xmlns:m="http://schemas.openxmlformats.org/officeDocument/2006/math">
                    <m:r>
                      <a:rPr lang="en-US" altLang="zh-CN" b="0" i="1" smtClean="0"/>
                      <m:t> </m:t>
                    </m:r>
                    <m:d>
                      <m:dPr>
                        <m:ctrlPr>
                          <a:rPr lang="en-US" altLang="zh-CN" b="0" i="1" smtClean="0"/>
                        </m:ctrlPr>
                      </m:dPr>
                      <m:e>
                        <m:r>
                          <a:rPr lang="en-US" altLang="zh-CN" b="0" i="1" smtClean="0"/>
                          <m:t>−∞,+∞</m:t>
                        </m:r>
                      </m:e>
                    </m:d>
                  </m:oMath>
                </a14:m>
                <a:r>
                  <a:rPr lang="en-US" altLang="zh-CN" dirty="0" smtClean="0"/>
                  <a:t>. </a:t>
                </a:r>
                <a:r>
                  <a:rPr lang="zh-CN" altLang="en-US" dirty="0" smtClean="0"/>
                  <a:t>由于</a:t>
                </a:r>
                <a14:m>
                  <m:oMath xmlns:m="http://schemas.openxmlformats.org/officeDocument/2006/math">
                    <m:r>
                      <a:rPr lang="en-US" altLang="zh-CN" b="0" i="1" smtClean="0"/>
                      <m:t> </m:t>
                    </m:r>
                    <m:r>
                      <a:rPr lang="en-US" altLang="zh-CN" b="0" i="1" smtClean="0"/>
                      <m:t>𝑓</m:t>
                    </m:r>
                    <m:d>
                      <m:dPr>
                        <m:ctrlPr>
                          <a:rPr lang="en-US" altLang="zh-CN" b="0" i="1" smtClean="0"/>
                        </m:ctrlPr>
                      </m:dPr>
                      <m:e>
                        <m:r>
                          <a:rPr lang="en-US" altLang="zh-CN" b="0" i="1" smtClean="0"/>
                          <m:t>−</m:t>
                        </m:r>
                        <m:r>
                          <a:rPr lang="en-US" altLang="zh-CN" b="0" i="1" smtClean="0"/>
                          <m:t>𝑥</m:t>
                        </m:r>
                      </m:e>
                    </m:d>
                    <m:r>
                      <a:rPr lang="en-US" altLang="zh-CN" b="0" i="1" smtClean="0"/>
                      <m:t>=</m:t>
                    </m:r>
                    <m:f>
                      <m:fPr>
                        <m:ctrlPr>
                          <a:rPr lang="en-US" altLang="zh-CN" i="1"/>
                        </m:ctrlPr>
                      </m:fPr>
                      <m:num>
                        <m:sSup>
                          <m:sSupPr>
                            <m:ctrlPr>
                              <a:rPr lang="en-US" altLang="zh-CN" i="1"/>
                            </m:ctrlPr>
                          </m:sSupPr>
                          <m:e>
                            <m:r>
                              <a:rPr lang="en-US" altLang="zh-CN" i="1"/>
                              <m:t>𝑎</m:t>
                            </m:r>
                          </m:e>
                          <m:sup>
                            <m:r>
                              <a:rPr lang="en-US" altLang="zh-CN" i="1"/>
                              <m:t>−</m:t>
                            </m:r>
                            <m:r>
                              <a:rPr lang="en-US" altLang="zh-CN" i="1"/>
                              <m:t>𝑥</m:t>
                            </m:r>
                          </m:sup>
                        </m:sSup>
                        <m:r>
                          <a:rPr lang="en-US" altLang="zh-CN" i="1"/>
                          <m:t>−1</m:t>
                        </m:r>
                      </m:num>
                      <m:den>
                        <m:sSup>
                          <m:sSupPr>
                            <m:ctrlPr>
                              <a:rPr lang="en-US" altLang="zh-CN" i="1"/>
                            </m:ctrlPr>
                          </m:sSupPr>
                          <m:e>
                            <m:r>
                              <a:rPr lang="en-US" altLang="zh-CN" i="1"/>
                              <m:t>𝑎</m:t>
                            </m:r>
                          </m:e>
                          <m:sup>
                            <m:r>
                              <a:rPr lang="en-US" altLang="zh-CN" i="1"/>
                              <m:t>−</m:t>
                            </m:r>
                            <m:r>
                              <a:rPr lang="en-US" altLang="zh-CN" i="1"/>
                              <m:t>𝑥</m:t>
                            </m:r>
                          </m:sup>
                        </m:sSup>
                        <m:r>
                          <a:rPr lang="en-US" altLang="zh-CN" i="1"/>
                          <m:t>+1</m:t>
                        </m:r>
                      </m:den>
                    </m:f>
                    <m:r>
                      <a:rPr lang="en-US" altLang="zh-CN" b="0" i="1" smtClean="0"/>
                      <m:t>=</m:t>
                    </m:r>
                    <m:f>
                      <m:fPr>
                        <m:ctrlPr>
                          <a:rPr lang="en-US" altLang="zh-CN" i="1"/>
                        </m:ctrlPr>
                      </m:fPr>
                      <m:num>
                        <m:r>
                          <a:rPr lang="en-US" altLang="zh-CN" b="0" i="1" smtClean="0"/>
                          <m:t>1−</m:t>
                        </m:r>
                        <m:sSup>
                          <m:sSupPr>
                            <m:ctrlPr>
                              <a:rPr lang="en-US" altLang="zh-CN" i="1"/>
                            </m:ctrlPr>
                          </m:sSupPr>
                          <m:e>
                            <m:r>
                              <a:rPr lang="en-US" altLang="zh-CN" i="1"/>
                              <m:t>𝑎</m:t>
                            </m:r>
                          </m:e>
                          <m:sup>
                            <m:r>
                              <a:rPr lang="en-US" altLang="zh-CN" i="1"/>
                              <m:t>𝑥</m:t>
                            </m:r>
                          </m:sup>
                        </m:sSup>
                      </m:num>
                      <m:den>
                        <m:r>
                          <a:rPr lang="en-US" altLang="zh-CN" b="0" i="1" smtClean="0"/>
                          <m:t>1+</m:t>
                        </m:r>
                        <m:sSup>
                          <m:sSupPr>
                            <m:ctrlPr>
                              <a:rPr lang="en-US" altLang="zh-CN" i="1"/>
                            </m:ctrlPr>
                          </m:sSupPr>
                          <m:e>
                            <m:r>
                              <a:rPr lang="en-US" altLang="zh-CN" i="1"/>
                              <m:t>𝑎</m:t>
                            </m:r>
                          </m:e>
                          <m:sup>
                            <m:r>
                              <a:rPr lang="en-US" altLang="zh-CN" i="1"/>
                              <m:t>𝑥</m:t>
                            </m:r>
                          </m:sup>
                        </m:sSup>
                      </m:den>
                    </m:f>
                    <m:r>
                      <a:rPr lang="en-US" altLang="zh-CN" b="0" i="1" smtClean="0"/>
                      <m:t>=−</m:t>
                    </m:r>
                    <m:r>
                      <a:rPr lang="en-US" altLang="zh-CN" b="0" i="1" smtClean="0"/>
                      <m:t>𝑓</m:t>
                    </m:r>
                    <m:r>
                      <a:rPr lang="en-US" altLang="zh-CN" b="0" i="1" smtClean="0"/>
                      <m:t>(</m:t>
                    </m:r>
                    <m:r>
                      <a:rPr lang="en-US" altLang="zh-CN" b="0" i="1" smtClean="0"/>
                      <m:t>𝑥</m:t>
                    </m:r>
                    <m:r>
                      <a:rPr lang="en-US" altLang="zh-CN" b="0" i="1" smtClean="0"/>
                      <m:t>)</m:t>
                    </m:r>
                  </m:oMath>
                </a14:m>
                <a:r>
                  <a:rPr lang="en-US" altLang="zh-CN" dirty="0" smtClean="0"/>
                  <a:t>, </a:t>
                </a:r>
                <a:r>
                  <a:rPr lang="zh-CN" altLang="en-US" dirty="0"/>
                  <a:t>因此</a:t>
                </a:r>
                <a14:m>
                  <m:oMath xmlns:m="http://schemas.openxmlformats.org/officeDocument/2006/math">
                    <m:r>
                      <a:rPr lang="en-US" altLang="zh-CN" dirty="0"/>
                      <m:t> </m:t>
                    </m:r>
                    <m:r>
                      <a:rPr lang="en-US" altLang="zh-CN" i="1" dirty="0"/>
                      <m:t>𝑓</m:t>
                    </m:r>
                    <m:r>
                      <a:rPr lang="en-US" altLang="zh-CN" i="1" dirty="0"/>
                      <m:t> </m:t>
                    </m:r>
                  </m:oMath>
                </a14:m>
                <a:r>
                  <a:rPr lang="zh-CN" altLang="en-US" dirty="0"/>
                  <a:t>是</a:t>
                </a:r>
                <a:r>
                  <a:rPr lang="zh-CN" altLang="en-US" dirty="0" smtClean="0"/>
                  <a:t>奇函数</a:t>
                </a:r>
                <a:r>
                  <a:rPr lang="en-US" altLang="zh-CN" dirty="0" smtClean="0"/>
                  <a:t>.</a:t>
                </a:r>
              </a:p>
              <a:p>
                <a:pPr marL="342900" indent="-342900">
                  <a:buFont typeface="Arial" panose="020B0604020202020204" pitchFamily="34" charset="0"/>
                  <a:buChar char="•"/>
                </a:pPr>
                <a:r>
                  <a:rPr lang="zh-CN" altLang="en-US" dirty="0"/>
                  <a:t>一</a:t>
                </a:r>
                <a:r>
                  <a:rPr lang="zh-CN" altLang="en-US" dirty="0" smtClean="0"/>
                  <a:t>个有趣的事实是</a:t>
                </a:r>
                <a:r>
                  <a:rPr lang="en-US" altLang="zh-CN" dirty="0" smtClean="0"/>
                  <a:t>: </a:t>
                </a:r>
                <a:r>
                  <a:rPr lang="zh-CN" altLang="en-US" dirty="0"/>
                  <a:t>如果</a:t>
                </a:r>
                <a14:m>
                  <m:oMath xmlns:m="http://schemas.openxmlformats.org/officeDocument/2006/math">
                    <m:r>
                      <a:rPr lang="en-US" altLang="zh-CN" b="0" i="0" smtClean="0"/>
                      <m:t> </m:t>
                    </m:r>
                    <m:r>
                      <a:rPr lang="en-US" altLang="zh-CN" i="1"/>
                      <m:t>𝐷</m:t>
                    </m:r>
                    <m:r>
                      <a:rPr lang="en-US" altLang="zh-CN" b="0" i="1" smtClean="0"/>
                      <m:t> </m:t>
                    </m:r>
                  </m:oMath>
                </a14:m>
                <a:r>
                  <a:rPr lang="zh-CN" altLang="en-US" dirty="0"/>
                  <a:t>关于原点</a:t>
                </a:r>
                <a:r>
                  <a:rPr lang="zh-CN" altLang="en-US" dirty="0" smtClean="0"/>
                  <a:t>对称</a:t>
                </a:r>
                <a:r>
                  <a:rPr lang="en-US" altLang="zh-CN" dirty="0" smtClean="0"/>
                  <a:t>, </a:t>
                </a:r>
                <a:r>
                  <a:rPr lang="zh-CN" altLang="en-US" dirty="0" smtClean="0"/>
                  <a:t>则存在奇函数</a:t>
                </a:r>
                <a14:m>
                  <m:oMath xmlns:m="http://schemas.openxmlformats.org/officeDocument/2006/math">
                    <m:r>
                      <a:rPr lang="en-US" altLang="zh-CN" b="0" i="1" smtClean="0"/>
                      <m:t> </m:t>
                    </m:r>
                    <m:sSub>
                      <m:sSubPr>
                        <m:ctrlPr>
                          <a:rPr lang="en-US" altLang="zh-CN" b="0" i="1" smtClean="0"/>
                        </m:ctrlPr>
                      </m:sSubPr>
                      <m:e>
                        <m:r>
                          <a:rPr lang="en-US" altLang="zh-CN" b="0" i="1" smtClean="0"/>
                          <m:t>𝑓</m:t>
                        </m:r>
                      </m:e>
                      <m:sub>
                        <m:r>
                          <a:rPr lang="en-US" altLang="zh-CN" b="0" i="1" smtClean="0"/>
                          <m:t>1</m:t>
                        </m:r>
                      </m:sub>
                    </m:sSub>
                    <m:d>
                      <m:dPr>
                        <m:ctrlPr>
                          <a:rPr lang="en-US" altLang="zh-CN" b="0" i="1" smtClean="0"/>
                        </m:ctrlPr>
                      </m:dPr>
                      <m:e>
                        <m:r>
                          <a:rPr lang="en-US" altLang="zh-CN" b="0" i="1" smtClean="0"/>
                          <m:t>𝑥</m:t>
                        </m:r>
                      </m:e>
                    </m:d>
                    <m:r>
                      <a:rPr lang="en-US" altLang="zh-CN" b="0" i="1" smtClean="0"/>
                      <m:t>=</m:t>
                    </m:r>
                    <m:f>
                      <m:fPr>
                        <m:ctrlPr>
                          <a:rPr lang="en-US" altLang="zh-CN" b="0" i="1" smtClean="0"/>
                        </m:ctrlPr>
                      </m:fPr>
                      <m:num>
                        <m:r>
                          <a:rPr lang="en-US" altLang="zh-CN" b="0" i="1" smtClean="0"/>
                          <m:t>1</m:t>
                        </m:r>
                      </m:num>
                      <m:den>
                        <m:r>
                          <a:rPr lang="en-US" altLang="zh-CN" b="0" i="1" smtClean="0"/>
                          <m:t>2</m:t>
                        </m:r>
                      </m:den>
                    </m:f>
                    <m:d>
                      <m:dPr>
                        <m:ctrlPr>
                          <a:rPr lang="en-US" altLang="zh-CN" b="0" i="1" smtClean="0"/>
                        </m:ctrlPr>
                      </m:dPr>
                      <m:e>
                        <m:r>
                          <a:rPr lang="en-US" altLang="zh-CN" b="0" i="1" smtClean="0"/>
                          <m:t>𝑓</m:t>
                        </m:r>
                        <m:d>
                          <m:dPr>
                            <m:ctrlPr>
                              <a:rPr lang="en-US" altLang="zh-CN" b="0" i="1" smtClean="0"/>
                            </m:ctrlPr>
                          </m:dPr>
                          <m:e>
                            <m:r>
                              <a:rPr lang="en-US" altLang="zh-CN" b="0" i="1" smtClean="0"/>
                              <m:t>𝑥</m:t>
                            </m:r>
                          </m:e>
                        </m:d>
                        <m:r>
                          <a:rPr lang="en-US" altLang="zh-CN" b="0" i="1" smtClean="0"/>
                          <m:t>−</m:t>
                        </m:r>
                        <m:r>
                          <a:rPr lang="en-US" altLang="zh-CN" b="0" i="1" smtClean="0"/>
                          <m:t>𝑓</m:t>
                        </m:r>
                        <m:d>
                          <m:dPr>
                            <m:ctrlPr>
                              <a:rPr lang="en-US" altLang="zh-CN" b="0" i="1" smtClean="0"/>
                            </m:ctrlPr>
                          </m:dPr>
                          <m:e>
                            <m:r>
                              <a:rPr lang="en-US" altLang="zh-CN" b="0" i="1" smtClean="0"/>
                              <m:t>−</m:t>
                            </m:r>
                            <m:r>
                              <a:rPr lang="en-US" altLang="zh-CN" b="0" i="1" smtClean="0"/>
                              <m:t>𝑥</m:t>
                            </m:r>
                          </m:e>
                        </m:d>
                      </m:e>
                    </m:d>
                    <m:r>
                      <a:rPr lang="en-US" altLang="zh-CN" b="0" i="1" smtClean="0"/>
                      <m:t> </m:t>
                    </m:r>
                  </m:oMath>
                </a14:m>
                <a:r>
                  <a:rPr lang="zh-CN" altLang="en-US" dirty="0" smtClean="0"/>
                  <a:t>和偶函数</a:t>
                </a:r>
                <a14:m>
                  <m:oMath xmlns:m="http://schemas.openxmlformats.org/officeDocument/2006/math">
                    <m:r>
                      <a:rPr lang="en-US" altLang="zh-CN" b="0" i="0" smtClean="0"/>
                      <m:t> </m:t>
                    </m:r>
                    <m:sSub>
                      <m:sSubPr>
                        <m:ctrlPr>
                          <a:rPr lang="en-US" altLang="zh-CN" b="0" i="1" smtClean="0"/>
                        </m:ctrlPr>
                      </m:sSubPr>
                      <m:e>
                        <m:r>
                          <a:rPr lang="en-US" altLang="zh-CN" b="0" i="1" smtClean="0"/>
                          <m:t>𝑓</m:t>
                        </m:r>
                      </m:e>
                      <m:sub>
                        <m:r>
                          <a:rPr lang="en-US" altLang="zh-CN" b="0" i="1" smtClean="0"/>
                          <m:t>2</m:t>
                        </m:r>
                      </m:sub>
                    </m:sSub>
                    <m:d>
                      <m:dPr>
                        <m:ctrlPr>
                          <a:rPr lang="en-US" altLang="zh-CN" b="0" i="1" smtClean="0"/>
                        </m:ctrlPr>
                      </m:dPr>
                      <m:e>
                        <m:r>
                          <a:rPr lang="en-US" altLang="zh-CN" b="0" i="1" smtClean="0"/>
                          <m:t>𝑥</m:t>
                        </m:r>
                      </m:e>
                    </m:d>
                    <m:r>
                      <a:rPr lang="en-US" altLang="zh-CN" b="0" i="1" smtClean="0"/>
                      <m:t>=</m:t>
                    </m:r>
                    <m:f>
                      <m:fPr>
                        <m:ctrlPr>
                          <a:rPr lang="en-US" altLang="zh-CN" b="0" i="1" smtClean="0"/>
                        </m:ctrlPr>
                      </m:fPr>
                      <m:num>
                        <m:r>
                          <a:rPr lang="en-US" altLang="zh-CN" b="0" i="1" smtClean="0"/>
                          <m:t>1</m:t>
                        </m:r>
                      </m:num>
                      <m:den>
                        <m:r>
                          <a:rPr lang="en-US" altLang="zh-CN" b="0" i="1" smtClean="0"/>
                          <m:t>2</m:t>
                        </m:r>
                      </m:den>
                    </m:f>
                    <m:d>
                      <m:dPr>
                        <m:ctrlPr>
                          <a:rPr lang="en-US" altLang="zh-CN" b="0" i="1" smtClean="0"/>
                        </m:ctrlPr>
                      </m:dPr>
                      <m:e>
                        <m:r>
                          <a:rPr lang="en-US" altLang="zh-CN" b="0" i="1" smtClean="0"/>
                          <m:t>𝑓</m:t>
                        </m:r>
                        <m:d>
                          <m:dPr>
                            <m:ctrlPr>
                              <a:rPr lang="en-US" altLang="zh-CN" b="0" i="1" smtClean="0"/>
                            </m:ctrlPr>
                          </m:dPr>
                          <m:e>
                            <m:r>
                              <a:rPr lang="en-US" altLang="zh-CN" b="0" i="1" smtClean="0"/>
                              <m:t>𝑥</m:t>
                            </m:r>
                          </m:e>
                        </m:d>
                        <m:r>
                          <a:rPr lang="en-US" altLang="zh-CN" b="0" i="1" smtClean="0"/>
                          <m:t>+</m:t>
                        </m:r>
                        <m:r>
                          <a:rPr lang="en-US" altLang="zh-CN" b="0" i="1" smtClean="0"/>
                          <m:t>𝑓</m:t>
                        </m:r>
                        <m:d>
                          <m:dPr>
                            <m:ctrlPr>
                              <a:rPr lang="en-US" altLang="zh-CN" b="0" i="1" smtClean="0"/>
                            </m:ctrlPr>
                          </m:dPr>
                          <m:e>
                            <m:r>
                              <a:rPr lang="en-US" altLang="zh-CN" b="0" i="1" smtClean="0"/>
                              <m:t>−</m:t>
                            </m:r>
                            <m:r>
                              <a:rPr lang="en-US" altLang="zh-CN" b="0" i="1" smtClean="0"/>
                              <m:t>𝑥</m:t>
                            </m:r>
                          </m:e>
                        </m:d>
                      </m:e>
                    </m:d>
                  </m:oMath>
                </a14:m>
                <a:r>
                  <a:rPr lang="en-US" altLang="zh-CN" dirty="0" smtClean="0"/>
                  <a:t>, </a:t>
                </a:r>
                <a:r>
                  <a:rPr lang="zh-CN" altLang="en-US" dirty="0" smtClean="0"/>
                  <a:t>使得</a:t>
                </a:r>
                <a14:m>
                  <m:oMath xmlns:m="http://schemas.openxmlformats.org/officeDocument/2006/math">
                    <m:r>
                      <a:rPr lang="en-US" altLang="zh-CN" b="0" i="1" smtClean="0"/>
                      <m:t> </m:t>
                    </m:r>
                    <m:r>
                      <a:rPr lang="en-US" altLang="zh-CN" b="0" i="1" smtClean="0"/>
                      <m:t>𝑓</m:t>
                    </m:r>
                    <m:r>
                      <a:rPr lang="en-US" altLang="zh-CN" b="0" i="1" smtClean="0"/>
                      <m:t>=</m:t>
                    </m:r>
                    <m:sSub>
                      <m:sSubPr>
                        <m:ctrlPr>
                          <a:rPr lang="en-US" altLang="zh-CN" b="0" i="1" smtClean="0"/>
                        </m:ctrlPr>
                      </m:sSubPr>
                      <m:e>
                        <m:r>
                          <a:rPr lang="en-US" altLang="zh-CN" b="0" i="1" smtClean="0"/>
                          <m:t>𝑓</m:t>
                        </m:r>
                      </m:e>
                      <m:sub>
                        <m:r>
                          <a:rPr lang="en-US" altLang="zh-CN" b="0" i="1" smtClean="0"/>
                          <m:t>1</m:t>
                        </m:r>
                      </m:sub>
                    </m:sSub>
                    <m:r>
                      <a:rPr lang="en-US" altLang="zh-CN" b="0" i="1" smtClean="0"/>
                      <m:t>+</m:t>
                    </m:r>
                    <m:sSub>
                      <m:sSubPr>
                        <m:ctrlPr>
                          <a:rPr lang="en-US" altLang="zh-CN" b="0" i="1" smtClean="0"/>
                        </m:ctrlPr>
                      </m:sSubPr>
                      <m:e>
                        <m:r>
                          <a:rPr lang="en-US" altLang="zh-CN" b="0" i="1" smtClean="0"/>
                          <m:t>𝑓</m:t>
                        </m:r>
                      </m:e>
                      <m:sub>
                        <m:r>
                          <a:rPr lang="en-US" altLang="zh-CN" b="0" i="1" smtClean="0"/>
                          <m:t>2</m:t>
                        </m:r>
                      </m:sub>
                    </m:sSub>
                  </m:oMath>
                </a14:m>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xfrm>
                <a:off x="696000" y="819000"/>
                <a:ext cx="10800000" cy="5562328"/>
              </a:xfrm>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81284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normAutofit fontScale="92500"/>
              </a:bodyPr>
              <a:lstStyle/>
              <a:p>
                <a:pPr marL="342900" indent="-342900">
                  <a:buFont typeface="Arial" panose="020B0604020202020204" pitchFamily="34" charset="0"/>
                  <a:buChar char="•"/>
                </a:pPr>
                <a:r>
                  <a:rPr lang="zh-CN" altLang="en-US" dirty="0" smtClean="0"/>
                  <a:t>设</a:t>
                </a:r>
                <a14:m>
                  <m:oMath xmlns:m="http://schemas.openxmlformats.org/officeDocument/2006/math">
                    <m:r>
                      <a:rPr lang="en-US" altLang="zh-CN" b="0" i="0" smtClean="0"/>
                      <m:t> </m:t>
                    </m:r>
                    <m:r>
                      <a:rPr lang="en-US" altLang="zh-CN" b="0" i="1" smtClean="0"/>
                      <m:t>𝑓</m:t>
                    </m:r>
                    <m:r>
                      <a:rPr lang="en-US" altLang="zh-CN" b="0" i="1" smtClean="0"/>
                      <m:t> </m:t>
                    </m:r>
                  </m:oMath>
                </a14:m>
                <a:r>
                  <a:rPr lang="zh-CN" altLang="en-US" dirty="0" smtClean="0"/>
                  <a:t>是偶函数</a:t>
                </a:r>
                <a:r>
                  <a:rPr lang="en-US" altLang="zh-CN" dirty="0" smtClean="0"/>
                  <a:t>, </a:t>
                </a:r>
                <a14:m>
                  <m:oMath xmlns:m="http://schemas.openxmlformats.org/officeDocument/2006/math">
                    <m:r>
                      <a:rPr lang="en-US" altLang="zh-CN" i="1" dirty="0" smtClean="0"/>
                      <m:t>𝑔</m:t>
                    </m:r>
                    <m:r>
                      <a:rPr lang="en-US" altLang="zh-CN" b="0" i="1" dirty="0" smtClean="0"/>
                      <m:t>,</m:t>
                    </m:r>
                    <m:sSup>
                      <m:sSupPr>
                        <m:ctrlPr>
                          <a:rPr lang="en-US" altLang="zh-CN" b="0" i="1" dirty="0" smtClean="0"/>
                        </m:ctrlPr>
                      </m:sSupPr>
                      <m:e>
                        <m:r>
                          <a:rPr lang="en-US" altLang="zh-CN" b="0" i="1" dirty="0" smtClean="0"/>
                          <m:t>𝑔</m:t>
                        </m:r>
                      </m:e>
                      <m:sup>
                        <m:r>
                          <a:rPr lang="en-US" altLang="zh-CN" b="0" i="1" dirty="0" smtClean="0"/>
                          <m:t>′</m:t>
                        </m:r>
                      </m:sup>
                    </m:sSup>
                    <m:r>
                      <a:rPr lang="en-US" altLang="zh-CN" b="0" i="1" dirty="0" smtClean="0"/>
                      <m:t> </m:t>
                    </m:r>
                  </m:oMath>
                </a14:m>
                <a:r>
                  <a:rPr lang="zh-CN" altLang="en-US" dirty="0" smtClean="0"/>
                  <a:t>是奇函数</a:t>
                </a:r>
                <a:r>
                  <a:rPr lang="en-US" altLang="zh-CN" dirty="0" smtClean="0"/>
                  <a:t>, </a:t>
                </a:r>
                <a14:m>
                  <m:oMath xmlns:m="http://schemas.openxmlformats.org/officeDocument/2006/math">
                    <m:r>
                      <a:rPr lang="en-US" altLang="zh-CN" i="1" dirty="0" smtClean="0"/>
                      <m:t>h</m:t>
                    </m:r>
                    <m:r>
                      <a:rPr lang="en-US" altLang="zh-CN" b="0" i="1" dirty="0" smtClean="0"/>
                      <m:t> </m:t>
                    </m:r>
                  </m:oMath>
                </a14:m>
                <a:r>
                  <a:rPr lang="zh-CN" altLang="en-US" dirty="0" smtClean="0"/>
                  <a:t>是任意函数</a:t>
                </a:r>
                <a:r>
                  <a:rPr lang="en-US" altLang="zh-CN" dirty="0" smtClean="0"/>
                  <a:t>. </a:t>
                </a:r>
                <a:r>
                  <a:rPr lang="zh-CN" altLang="en-US" dirty="0" smtClean="0"/>
                  <a:t>则</a:t>
                </a:r>
                <a:endParaRPr lang="en-US" altLang="zh-CN" dirty="0"/>
              </a:p>
              <a:p>
                <a:pPr marL="342900" indent="-342900">
                  <a:buFont typeface="Arial" panose="020B0604020202020204" pitchFamily="34" charset="0"/>
                  <a:buChar char="•"/>
                </a:pPr>
                <a:r>
                  <a:rPr lang="zh-CN" altLang="en-US" dirty="0"/>
                  <a:t>对于对称的子集</a:t>
                </a:r>
                <a14:m>
                  <m:oMath xmlns:m="http://schemas.openxmlformats.org/officeDocument/2006/math">
                    <m:r>
                      <a:rPr lang="en-US" altLang="zh-CN"/>
                      <m:t> </m:t>
                    </m:r>
                    <m:r>
                      <a:rPr lang="en-US" altLang="zh-CN" i="1"/>
                      <m:t>𝐼</m:t>
                    </m:r>
                    <m:r>
                      <a:rPr lang="en-US" altLang="zh-CN" i="1"/>
                      <m:t>⊆</m:t>
                    </m:r>
                    <m:sSub>
                      <m:sSubPr>
                        <m:ctrlPr>
                          <a:rPr lang="en-US" altLang="zh-CN" i="1"/>
                        </m:ctrlPr>
                      </m:sSubPr>
                      <m:e>
                        <m:r>
                          <a:rPr lang="en-US" altLang="zh-CN" i="1"/>
                          <m:t>𝐷</m:t>
                        </m:r>
                      </m:e>
                      <m:sub>
                        <m:r>
                          <a:rPr lang="en-US" altLang="zh-CN" i="1"/>
                          <m:t>𝑓</m:t>
                        </m:r>
                      </m:sub>
                    </m:sSub>
                  </m:oMath>
                </a14:m>
                <a:r>
                  <a:rPr lang="en-US" altLang="zh-CN" dirty="0"/>
                  <a:t>, </a:t>
                </a:r>
                <a14:m>
                  <m:oMath xmlns:m="http://schemas.openxmlformats.org/officeDocument/2006/math">
                    <m:r>
                      <a:rPr lang="en-US" altLang="zh-CN" i="1"/>
                      <m:t>𝑓</m:t>
                    </m:r>
                    <m:sSub>
                      <m:sSubPr>
                        <m:ctrlPr>
                          <a:rPr lang="en-US" altLang="zh-CN" i="1"/>
                        </m:ctrlPr>
                      </m:sSubPr>
                      <m:e>
                        <m:d>
                          <m:dPr>
                            <m:begChr m:val=""/>
                            <m:endChr m:val="|"/>
                            <m:ctrlPr>
                              <a:rPr lang="en-US" altLang="zh-CN" i="1"/>
                            </m:ctrlPr>
                          </m:dPr>
                          <m:e>
                            <m:r>
                              <a:rPr lang="zh-CN" altLang="en-US"/>
                              <m:t>​</m:t>
                            </m:r>
                          </m:e>
                        </m:d>
                      </m:e>
                      <m:sub>
                        <m:r>
                          <a:rPr lang="en-US" altLang="zh-CN" i="1"/>
                          <m:t>𝐼</m:t>
                        </m:r>
                      </m:sub>
                    </m:sSub>
                    <m:r>
                      <a:rPr lang="en-US" altLang="zh-CN" i="1"/>
                      <m:t> </m:t>
                    </m:r>
                  </m:oMath>
                </a14:m>
                <a:r>
                  <a:rPr lang="zh-CN" altLang="en-US" dirty="0"/>
                  <a:t>是偶函数；对于对称的子集</a:t>
                </a:r>
                <a14:m>
                  <m:oMath xmlns:m="http://schemas.openxmlformats.org/officeDocument/2006/math">
                    <m:r>
                      <a:rPr lang="en-US" altLang="zh-CN"/>
                      <m:t> </m:t>
                    </m:r>
                    <m:r>
                      <a:rPr lang="en-US" altLang="zh-CN" i="1"/>
                      <m:t>𝐼</m:t>
                    </m:r>
                    <m:r>
                      <a:rPr lang="en-US" altLang="zh-CN" i="1"/>
                      <m:t>⊆</m:t>
                    </m:r>
                    <m:sSub>
                      <m:sSubPr>
                        <m:ctrlPr>
                          <a:rPr lang="en-US" altLang="zh-CN" i="1"/>
                        </m:ctrlPr>
                      </m:sSubPr>
                      <m:e>
                        <m:r>
                          <a:rPr lang="en-US" altLang="zh-CN" i="1"/>
                          <m:t>𝐷</m:t>
                        </m:r>
                      </m:e>
                      <m:sub>
                        <m:r>
                          <a:rPr lang="en-US" altLang="zh-CN" i="1"/>
                          <m:t>𝑔</m:t>
                        </m:r>
                      </m:sub>
                    </m:sSub>
                  </m:oMath>
                </a14:m>
                <a:r>
                  <a:rPr lang="en-US" altLang="zh-CN" dirty="0"/>
                  <a:t>, </a:t>
                </a:r>
                <a14:m>
                  <m:oMath xmlns:m="http://schemas.openxmlformats.org/officeDocument/2006/math">
                    <m:r>
                      <a:rPr lang="en-US" altLang="zh-CN" i="1"/>
                      <m:t>𝑔</m:t>
                    </m:r>
                    <m:sSub>
                      <m:sSubPr>
                        <m:ctrlPr>
                          <a:rPr lang="en-US" altLang="zh-CN" i="1"/>
                        </m:ctrlPr>
                      </m:sSubPr>
                      <m:e>
                        <m:d>
                          <m:dPr>
                            <m:begChr m:val=""/>
                            <m:endChr m:val="|"/>
                            <m:ctrlPr>
                              <a:rPr lang="en-US" altLang="zh-CN" i="1"/>
                            </m:ctrlPr>
                          </m:dPr>
                          <m:e>
                            <m:r>
                              <a:rPr lang="en-US" altLang="zh-CN" i="1"/>
                              <m:t>​</m:t>
                            </m:r>
                          </m:e>
                        </m:d>
                      </m:e>
                      <m:sub>
                        <m:r>
                          <a:rPr lang="en-US" altLang="zh-CN" i="1"/>
                          <m:t>𝐼</m:t>
                        </m:r>
                      </m:sub>
                    </m:sSub>
                    <m:r>
                      <a:rPr lang="en-US" altLang="zh-CN" i="1"/>
                      <m:t> </m:t>
                    </m:r>
                  </m:oMath>
                </a14:m>
                <a:r>
                  <a:rPr lang="zh-CN" altLang="en-US" dirty="0"/>
                  <a:t>是奇函数</a:t>
                </a:r>
                <a:r>
                  <a:rPr lang="en-US" altLang="zh-CN" dirty="0"/>
                  <a:t>. </a:t>
                </a:r>
              </a:p>
              <a:p>
                <a:pPr marL="342900" indent="-342900">
                  <a:buFont typeface="Arial" panose="020B0604020202020204" pitchFamily="34" charset="0"/>
                  <a:buChar char="•"/>
                </a:pPr>
                <a:r>
                  <a:rPr lang="zh-CN" altLang="en-US" dirty="0" smtClean="0"/>
                  <a:t>偶函数不存在反函数</a:t>
                </a:r>
                <a:r>
                  <a:rPr lang="en-US" altLang="zh-CN" dirty="0" smtClean="0"/>
                  <a:t>(</a:t>
                </a:r>
                <a:r>
                  <a:rPr lang="zh-CN" altLang="en-US" dirty="0"/>
                  <a:t>除非</a:t>
                </a:r>
                <a14:m>
                  <m:oMath xmlns:m="http://schemas.openxmlformats.org/officeDocument/2006/math">
                    <m:r>
                      <a:rPr lang="en-US" altLang="zh-CN" b="0" i="1" smtClean="0"/>
                      <m:t> </m:t>
                    </m:r>
                    <m:sSub>
                      <m:sSubPr>
                        <m:ctrlPr>
                          <a:rPr lang="en-US" altLang="zh-CN" b="0" i="1" smtClean="0"/>
                        </m:ctrlPr>
                      </m:sSubPr>
                      <m:e>
                        <m:r>
                          <a:rPr lang="en-US" altLang="zh-CN" b="0" i="1" smtClean="0"/>
                          <m:t>𝐷</m:t>
                        </m:r>
                      </m:e>
                      <m:sub>
                        <m:r>
                          <a:rPr lang="en-US" altLang="zh-CN" b="0" i="1" smtClean="0"/>
                          <m:t>𝑓</m:t>
                        </m:r>
                      </m:sub>
                    </m:sSub>
                    <m:r>
                      <a:rPr lang="en-US" altLang="zh-CN" b="0" i="1" smtClean="0"/>
                      <m:t>=</m:t>
                    </m:r>
                    <m:d>
                      <m:dPr>
                        <m:begChr m:val="{"/>
                        <m:endChr m:val="}"/>
                        <m:ctrlPr>
                          <a:rPr lang="en-US" altLang="zh-CN" b="0" i="1" smtClean="0"/>
                        </m:ctrlPr>
                      </m:dPr>
                      <m:e>
                        <m:r>
                          <a:rPr lang="en-US" altLang="zh-CN" b="0" i="1" smtClean="0"/>
                          <m:t>0</m:t>
                        </m:r>
                      </m:e>
                    </m:d>
                  </m:oMath>
                </a14:m>
                <a:r>
                  <a:rPr lang="en-US" altLang="zh-CN" dirty="0" smtClean="0"/>
                  <a:t>)</a:t>
                </a:r>
                <a:r>
                  <a:rPr lang="zh-CN" altLang="en-US" dirty="0" smtClean="0"/>
                  <a:t>；</a:t>
                </a:r>
                <a:r>
                  <a:rPr lang="zh-CN" altLang="en-US" dirty="0"/>
                  <a:t>如果</a:t>
                </a:r>
                <a14:m>
                  <m:oMath xmlns:m="http://schemas.openxmlformats.org/officeDocument/2006/math">
                    <m:r>
                      <a:rPr lang="en-US" altLang="zh-CN" dirty="0"/>
                      <m:t> </m:t>
                    </m:r>
                    <m:r>
                      <a:rPr lang="en-US" altLang="zh-CN" i="1" dirty="0"/>
                      <m:t>𝑔</m:t>
                    </m:r>
                    <m:r>
                      <a:rPr lang="en-US" altLang="zh-CN" i="1" dirty="0"/>
                      <m:t> </m:t>
                    </m:r>
                  </m:oMath>
                </a14:m>
                <a:r>
                  <a:rPr lang="zh-CN" altLang="en-US" dirty="0"/>
                  <a:t>存在反函数</a:t>
                </a:r>
                <a:r>
                  <a:rPr lang="en-US" altLang="zh-CN" dirty="0"/>
                  <a:t>, </a:t>
                </a:r>
                <a:r>
                  <a:rPr lang="zh-CN" altLang="en-US" dirty="0"/>
                  <a:t>则</a:t>
                </a:r>
                <a14:m>
                  <m:oMath xmlns:m="http://schemas.openxmlformats.org/officeDocument/2006/math">
                    <m:r>
                      <a:rPr lang="en-US" altLang="zh-CN"/>
                      <m:t> </m:t>
                    </m:r>
                    <m:sSup>
                      <m:sSupPr>
                        <m:ctrlPr>
                          <a:rPr lang="en-US" altLang="zh-CN" i="1"/>
                        </m:ctrlPr>
                      </m:sSupPr>
                      <m:e>
                        <m:r>
                          <a:rPr lang="en-US" altLang="zh-CN" i="1"/>
                          <m:t>𝑔</m:t>
                        </m:r>
                      </m:e>
                      <m:sup>
                        <m:r>
                          <a:rPr lang="en-US" altLang="zh-CN" i="1"/>
                          <m:t>−1</m:t>
                        </m:r>
                      </m:sup>
                    </m:sSup>
                    <m:r>
                      <a:rPr lang="en-US" altLang="zh-CN" i="1"/>
                      <m:t> </m:t>
                    </m:r>
                  </m:oMath>
                </a14:m>
                <a:r>
                  <a:rPr lang="zh-CN" altLang="en-US" dirty="0"/>
                  <a:t>是奇函数</a:t>
                </a:r>
                <a:r>
                  <a:rPr lang="en-US" altLang="zh-CN" dirty="0" smtClean="0"/>
                  <a:t>.</a:t>
                </a:r>
              </a:p>
              <a:p>
                <a:pPr marL="342900" indent="-342900">
                  <a:buFont typeface="Arial" panose="020B0604020202020204" pitchFamily="34" charset="0"/>
                  <a:buChar char="•"/>
                </a:pPr>
                <a14:m>
                  <m:oMath xmlns:m="http://schemas.openxmlformats.org/officeDocument/2006/math">
                    <m:r>
                      <a:rPr lang="en-US" altLang="zh-CN" b="0" i="1" smtClean="0"/>
                      <m:t>𝑓𝑔</m:t>
                    </m:r>
                    <m:r>
                      <a:rPr lang="en-US" altLang="zh-CN" b="0" i="1" smtClean="0"/>
                      <m:t> </m:t>
                    </m:r>
                  </m:oMath>
                </a14:m>
                <a:r>
                  <a:rPr lang="zh-CN" altLang="en-US" dirty="0" smtClean="0"/>
                  <a:t>是奇函数</a:t>
                </a:r>
                <a:r>
                  <a:rPr lang="en-US" altLang="zh-CN" dirty="0" smtClean="0"/>
                  <a:t>, </a:t>
                </a:r>
                <a14:m>
                  <m:oMath xmlns:m="http://schemas.openxmlformats.org/officeDocument/2006/math">
                    <m:r>
                      <a:rPr lang="en-US" altLang="zh-CN" b="0" i="1" smtClean="0"/>
                      <m:t>𝑔</m:t>
                    </m:r>
                    <m:sSup>
                      <m:sSupPr>
                        <m:ctrlPr>
                          <a:rPr lang="en-US" altLang="zh-CN" b="0" i="1" smtClean="0"/>
                        </m:ctrlPr>
                      </m:sSupPr>
                      <m:e>
                        <m:r>
                          <a:rPr lang="en-US" altLang="zh-CN" b="0" i="1" smtClean="0"/>
                          <m:t>𝑔</m:t>
                        </m:r>
                      </m:e>
                      <m:sup>
                        <m:r>
                          <a:rPr lang="en-US" altLang="zh-CN" b="0" i="1" smtClean="0"/>
                          <m:t>′</m:t>
                        </m:r>
                      </m:sup>
                    </m:sSup>
                    <m:r>
                      <a:rPr lang="en-US" altLang="zh-CN" b="0" i="1" smtClean="0"/>
                      <m:t> </m:t>
                    </m:r>
                  </m:oMath>
                </a14:m>
                <a:r>
                  <a:rPr lang="zh-CN" altLang="en-US" dirty="0" smtClean="0"/>
                  <a:t>是偶函数</a:t>
                </a:r>
                <a:r>
                  <a:rPr lang="en-US" altLang="zh-CN" dirty="0" smtClean="0"/>
                  <a:t>. </a:t>
                </a:r>
                <a:r>
                  <a:rPr lang="zh-CN" altLang="en-US" dirty="0" smtClean="0"/>
                  <a:t>特别地</a:t>
                </a:r>
                <a:r>
                  <a:rPr lang="en-US" altLang="zh-CN" dirty="0" smtClean="0"/>
                  <a:t>, </a:t>
                </a:r>
                <a14:m>
                  <m:oMath xmlns:m="http://schemas.openxmlformats.org/officeDocument/2006/math">
                    <m:r>
                      <a:rPr lang="en-US" altLang="zh-CN" b="0" i="1" smtClean="0"/>
                      <m:t>𝑓</m:t>
                    </m:r>
                    <m:d>
                      <m:dPr>
                        <m:ctrlPr>
                          <a:rPr lang="en-US" altLang="zh-CN" b="0" i="1" smtClean="0"/>
                        </m:ctrlPr>
                      </m:dPr>
                      <m:e>
                        <m:r>
                          <a:rPr lang="en-US" altLang="zh-CN" b="0" i="1" smtClean="0"/>
                          <m:t>𝑥</m:t>
                        </m:r>
                      </m:e>
                    </m:d>
                    <m:r>
                      <m:rPr>
                        <m:sty m:val="p"/>
                      </m:rPr>
                      <a:rPr lang="en-US" altLang="zh-CN" b="0" i="0" smtClean="0"/>
                      <m:t>sgn</m:t>
                    </m:r>
                    <m:r>
                      <a:rPr lang="en-US" altLang="zh-CN" b="0" i="1" smtClean="0"/>
                      <m:t>(</m:t>
                    </m:r>
                    <m:r>
                      <a:rPr lang="en-US" altLang="zh-CN" b="0" i="1" smtClean="0"/>
                      <m:t>𝑥</m:t>
                    </m:r>
                    <m:r>
                      <a:rPr lang="en-US" altLang="zh-CN" b="0" i="1" smtClean="0"/>
                      <m:t>)</m:t>
                    </m:r>
                  </m:oMath>
                </a14:m>
                <a:r>
                  <a:rPr lang="zh-CN" altLang="en-US" dirty="0" smtClean="0"/>
                  <a:t> </a:t>
                </a:r>
                <a:r>
                  <a:rPr lang="zh-CN" altLang="en-US" dirty="0"/>
                  <a:t>是</a:t>
                </a:r>
                <a:r>
                  <a:rPr lang="zh-CN" altLang="en-US" dirty="0" smtClean="0"/>
                  <a:t>奇函数</a:t>
                </a:r>
                <a:r>
                  <a:rPr lang="en-US" altLang="zh-CN" dirty="0" smtClean="0"/>
                  <a:t>, </a:t>
                </a:r>
                <a14:m>
                  <m:oMath xmlns:m="http://schemas.openxmlformats.org/officeDocument/2006/math">
                    <m:r>
                      <a:rPr lang="en-US" altLang="zh-CN" b="0" i="1" smtClean="0"/>
                      <m:t>𝑔</m:t>
                    </m:r>
                    <m:d>
                      <m:dPr>
                        <m:ctrlPr>
                          <a:rPr lang="en-US" altLang="zh-CN" b="0" i="1" smtClean="0"/>
                        </m:ctrlPr>
                      </m:dPr>
                      <m:e>
                        <m:r>
                          <a:rPr lang="en-US" altLang="zh-CN" b="0" i="1" smtClean="0"/>
                          <m:t>𝑥</m:t>
                        </m:r>
                      </m:e>
                    </m:d>
                    <m:r>
                      <m:rPr>
                        <m:sty m:val="p"/>
                      </m:rPr>
                      <a:rPr lang="en-US" altLang="zh-CN" b="0" i="0" smtClean="0"/>
                      <m:t>sgn</m:t>
                    </m:r>
                    <m:r>
                      <a:rPr lang="en-US" altLang="zh-CN" b="0" i="1" smtClean="0"/>
                      <m:t>(</m:t>
                    </m:r>
                    <m:r>
                      <a:rPr lang="en-US" altLang="zh-CN" b="0" i="1" smtClean="0"/>
                      <m:t>𝑥</m:t>
                    </m:r>
                    <m:r>
                      <a:rPr lang="en-US" altLang="zh-CN" b="0" i="1" smtClean="0"/>
                      <m:t>)</m:t>
                    </m:r>
                  </m:oMath>
                </a14:m>
                <a:r>
                  <a:rPr lang="zh-CN" altLang="en-US" dirty="0" smtClean="0"/>
                  <a:t> </a:t>
                </a:r>
                <a:r>
                  <a:rPr lang="zh-CN" altLang="en-US" dirty="0"/>
                  <a:t>是</a:t>
                </a:r>
                <a:r>
                  <a:rPr lang="zh-CN" altLang="en-US" dirty="0" smtClean="0"/>
                  <a:t>偶函数</a:t>
                </a:r>
                <a:r>
                  <a:rPr lang="en-US" altLang="zh-CN" dirty="0" smtClean="0"/>
                  <a:t>. </a:t>
                </a:r>
              </a:p>
              <a:p>
                <a:pPr marL="342900" indent="-342900">
                  <a:buFont typeface="Arial" panose="020B0604020202020204" pitchFamily="34" charset="0"/>
                  <a:buChar char="•"/>
                </a:pPr>
                <a14:m>
                  <m:oMath xmlns:m="http://schemas.openxmlformats.org/officeDocument/2006/math">
                    <m:r>
                      <a:rPr lang="en-US" altLang="zh-CN" b="0" i="1" smtClean="0"/>
                      <m:t>𝑓</m:t>
                    </m:r>
                    <m:d>
                      <m:dPr>
                        <m:ctrlPr>
                          <a:rPr lang="en-US" altLang="zh-CN" b="0" i="1" smtClean="0"/>
                        </m:ctrlPr>
                      </m:dPr>
                      <m:e>
                        <m:r>
                          <a:rPr lang="en-US" altLang="zh-CN" b="0" i="1" smtClean="0"/>
                          <m:t>𝑔</m:t>
                        </m:r>
                        <m:d>
                          <m:dPr>
                            <m:ctrlPr>
                              <a:rPr lang="en-US" altLang="zh-CN" b="0" i="1" smtClean="0"/>
                            </m:ctrlPr>
                          </m:dPr>
                          <m:e>
                            <m:r>
                              <a:rPr lang="en-US" altLang="zh-CN" b="0" i="1" smtClean="0"/>
                              <m:t>𝑥</m:t>
                            </m:r>
                          </m:e>
                        </m:d>
                      </m:e>
                    </m:d>
                    <m:r>
                      <a:rPr lang="en-US" altLang="zh-CN" b="0" i="1" smtClean="0"/>
                      <m:t>, </m:t>
                    </m:r>
                    <m:r>
                      <a:rPr lang="en-US" altLang="zh-CN" b="0" i="1" smtClean="0"/>
                      <m:t>𝑥</m:t>
                    </m:r>
                    <m:r>
                      <a:rPr lang="en-US" altLang="zh-CN" b="0" i="1" smtClean="0"/>
                      <m:t>∈</m:t>
                    </m:r>
                    <m:sSub>
                      <m:sSubPr>
                        <m:ctrlPr>
                          <a:rPr lang="en-US" altLang="zh-CN" b="0" i="1" smtClean="0"/>
                        </m:ctrlPr>
                      </m:sSubPr>
                      <m:e>
                        <m:r>
                          <a:rPr lang="en-US" altLang="zh-CN" b="0" i="1" smtClean="0"/>
                          <m:t>𝐷</m:t>
                        </m:r>
                      </m:e>
                      <m:sub>
                        <m:r>
                          <a:rPr lang="en-US" altLang="zh-CN" b="0" i="1" smtClean="0"/>
                          <m:t>𝑔</m:t>
                        </m:r>
                      </m:sub>
                    </m:sSub>
                    <m:r>
                      <a:rPr lang="en-US" altLang="zh-CN" b="0" i="1" smtClean="0"/>
                      <m:t>∩</m:t>
                    </m:r>
                    <m:sSup>
                      <m:sSupPr>
                        <m:ctrlPr>
                          <a:rPr lang="en-US" altLang="zh-CN" b="0" i="1" smtClean="0"/>
                        </m:ctrlPr>
                      </m:sSupPr>
                      <m:e>
                        <m:r>
                          <a:rPr lang="en-US" altLang="zh-CN" b="0" i="1" smtClean="0"/>
                          <m:t>𝑔</m:t>
                        </m:r>
                      </m:e>
                      <m:sup>
                        <m:r>
                          <a:rPr lang="en-US" altLang="zh-CN" b="0" i="1" smtClean="0"/>
                          <m:t>−1</m:t>
                        </m:r>
                      </m:sup>
                    </m:sSup>
                    <m:d>
                      <m:dPr>
                        <m:ctrlPr>
                          <a:rPr lang="en-US" altLang="zh-CN" b="0" i="1" smtClean="0"/>
                        </m:ctrlPr>
                      </m:dPr>
                      <m:e>
                        <m:sSub>
                          <m:sSubPr>
                            <m:ctrlPr>
                              <a:rPr lang="en-US" altLang="zh-CN" b="0" i="1" smtClean="0"/>
                            </m:ctrlPr>
                          </m:sSubPr>
                          <m:e>
                            <m:r>
                              <a:rPr lang="en-US" altLang="zh-CN" b="0" i="1" smtClean="0"/>
                              <m:t>𝐷</m:t>
                            </m:r>
                          </m:e>
                          <m:sub>
                            <m:r>
                              <a:rPr lang="en-US" altLang="zh-CN" b="0" i="1" smtClean="0"/>
                              <m:t>𝑓</m:t>
                            </m:r>
                          </m:sub>
                        </m:sSub>
                      </m:e>
                    </m:d>
                    <m:r>
                      <a:rPr lang="en-US" altLang="zh-CN" b="0" i="1" smtClean="0"/>
                      <m:t> </m:t>
                    </m:r>
                  </m:oMath>
                </a14:m>
                <a:r>
                  <a:rPr lang="zh-CN" altLang="en-US" dirty="0" smtClean="0"/>
                  <a:t>是</a:t>
                </a:r>
                <a:r>
                  <a:rPr lang="zh-CN" altLang="en-US" dirty="0"/>
                  <a:t>偶函数</a:t>
                </a:r>
                <a:r>
                  <a:rPr lang="en-US" altLang="zh-CN" dirty="0" smtClean="0"/>
                  <a:t>. </a:t>
                </a:r>
                <a:r>
                  <a:rPr lang="zh-CN" altLang="en-US" dirty="0" smtClean="0"/>
                  <a:t>这里</a:t>
                </a:r>
                <a14:m>
                  <m:oMath xmlns:m="http://schemas.openxmlformats.org/officeDocument/2006/math">
                    <m:r>
                      <a:rPr lang="en-US" altLang="zh-CN" b="0" i="0" smtClean="0"/>
                      <m:t> </m:t>
                    </m:r>
                    <m:sSup>
                      <m:sSupPr>
                        <m:ctrlPr>
                          <a:rPr lang="en-US" altLang="zh-CN" i="1"/>
                        </m:ctrlPr>
                      </m:sSupPr>
                      <m:e>
                        <m:r>
                          <a:rPr lang="en-US" altLang="zh-CN" i="1"/>
                          <m:t>𝑔</m:t>
                        </m:r>
                      </m:e>
                      <m:sup>
                        <m:r>
                          <a:rPr lang="en-US" altLang="zh-CN" i="1"/>
                          <m:t>−1</m:t>
                        </m:r>
                      </m:sup>
                    </m:sSup>
                    <m:d>
                      <m:dPr>
                        <m:ctrlPr>
                          <a:rPr lang="en-US" altLang="zh-CN" i="1"/>
                        </m:ctrlPr>
                      </m:dPr>
                      <m:e>
                        <m:r>
                          <a:rPr lang="en-US" altLang="zh-CN" i="1"/>
                          <m:t>𝑋</m:t>
                        </m:r>
                      </m:e>
                    </m:d>
                    <m:r>
                      <a:rPr lang="en-US" altLang="zh-CN" i="1"/>
                      <m:t>=</m:t>
                    </m:r>
                    <m:d>
                      <m:dPr>
                        <m:begChr m:val="{"/>
                        <m:endChr m:val="}"/>
                        <m:sepChr m:val="∣"/>
                        <m:ctrlPr>
                          <a:rPr lang="en-US" altLang="zh-CN" i="1"/>
                        </m:ctrlPr>
                      </m:dPr>
                      <m:e>
                        <m:r>
                          <a:rPr lang="en-US" altLang="zh-CN" i="1"/>
                          <m:t>𝑥</m:t>
                        </m:r>
                        <m:r>
                          <a:rPr lang="en-US" altLang="zh-CN" i="1"/>
                          <m:t>∈</m:t>
                        </m:r>
                        <m:sSub>
                          <m:sSubPr>
                            <m:ctrlPr>
                              <a:rPr lang="en-US" altLang="zh-CN" i="1"/>
                            </m:ctrlPr>
                          </m:sSubPr>
                          <m:e>
                            <m:r>
                              <a:rPr lang="en-US" altLang="zh-CN" i="1"/>
                              <m:t>𝐷</m:t>
                            </m:r>
                          </m:e>
                          <m:sub>
                            <m:r>
                              <a:rPr lang="en-US" altLang="zh-CN" i="1"/>
                              <m:t>𝑔</m:t>
                            </m:r>
                          </m:sub>
                        </m:sSub>
                      </m:e>
                      <m:e>
                        <m:r>
                          <a:rPr lang="en-US" altLang="zh-CN" i="1"/>
                          <m:t>𝑔</m:t>
                        </m:r>
                        <m:d>
                          <m:dPr>
                            <m:ctrlPr>
                              <a:rPr lang="en-US" altLang="zh-CN" i="1"/>
                            </m:ctrlPr>
                          </m:dPr>
                          <m:e>
                            <m:r>
                              <a:rPr lang="en-US" altLang="zh-CN" i="1"/>
                              <m:t>𝑥</m:t>
                            </m:r>
                          </m:e>
                        </m:d>
                        <m:r>
                          <a:rPr lang="en-US" altLang="zh-CN" i="1"/>
                          <m:t>∈</m:t>
                        </m:r>
                        <m:r>
                          <a:rPr lang="en-US" altLang="zh-CN" i="1"/>
                          <m:t>𝑋</m:t>
                        </m:r>
                      </m:e>
                    </m:d>
                  </m:oMath>
                </a14:m>
                <a:r>
                  <a:rPr lang="en-US" altLang="zh-CN" dirty="0" smtClean="0"/>
                  <a:t>.</a:t>
                </a:r>
              </a:p>
              <a:p>
                <a:pPr marL="342900" indent="-342900">
                  <a:buFont typeface="Arial" panose="020B0604020202020204" pitchFamily="34" charset="0"/>
                  <a:buChar char="•"/>
                </a:pPr>
                <a14:m>
                  <m:oMath xmlns:m="http://schemas.openxmlformats.org/officeDocument/2006/math">
                    <m:r>
                      <a:rPr lang="en-US" altLang="zh-CN" i="1" smtClean="0"/>
                      <m:t>h</m:t>
                    </m:r>
                    <m:d>
                      <m:dPr>
                        <m:ctrlPr>
                          <a:rPr lang="en-US" altLang="zh-CN" i="1"/>
                        </m:ctrlPr>
                      </m:dPr>
                      <m:e>
                        <m:r>
                          <a:rPr lang="en-US" altLang="zh-CN" i="1"/>
                          <m:t>𝑓</m:t>
                        </m:r>
                        <m:d>
                          <m:dPr>
                            <m:ctrlPr>
                              <a:rPr lang="en-US" altLang="zh-CN" i="1"/>
                            </m:ctrlPr>
                          </m:dPr>
                          <m:e>
                            <m:r>
                              <a:rPr lang="en-US" altLang="zh-CN" i="1"/>
                              <m:t>𝑥</m:t>
                            </m:r>
                          </m:e>
                        </m:d>
                      </m:e>
                    </m:d>
                    <m:r>
                      <a:rPr lang="en-US" altLang="zh-CN" b="0" i="1" smtClean="0"/>
                      <m:t>, </m:t>
                    </m:r>
                    <m:r>
                      <a:rPr lang="en-US" altLang="zh-CN" b="0" i="1" smtClean="0"/>
                      <m:t>𝑥</m:t>
                    </m:r>
                    <m:r>
                      <a:rPr lang="en-US" altLang="zh-CN" b="0" i="1" smtClean="0"/>
                      <m:t>∈</m:t>
                    </m:r>
                    <m:sSub>
                      <m:sSubPr>
                        <m:ctrlPr>
                          <a:rPr lang="en-US" altLang="zh-CN" b="0" i="1" smtClean="0"/>
                        </m:ctrlPr>
                      </m:sSubPr>
                      <m:e>
                        <m:r>
                          <a:rPr lang="en-US" altLang="zh-CN" b="0" i="1" smtClean="0"/>
                          <m:t>𝐷</m:t>
                        </m:r>
                      </m:e>
                      <m:sub>
                        <m:r>
                          <a:rPr lang="en-US" altLang="zh-CN" b="0" i="1" smtClean="0"/>
                          <m:t>𝑓</m:t>
                        </m:r>
                      </m:sub>
                    </m:sSub>
                    <m:r>
                      <a:rPr lang="en-US" altLang="zh-CN" b="0" i="1" smtClean="0"/>
                      <m:t>∩</m:t>
                    </m:r>
                    <m:sSup>
                      <m:sSupPr>
                        <m:ctrlPr>
                          <a:rPr lang="en-US" altLang="zh-CN" b="0" i="1" smtClean="0"/>
                        </m:ctrlPr>
                      </m:sSupPr>
                      <m:e>
                        <m:r>
                          <a:rPr lang="en-US" altLang="zh-CN" b="0" i="1" smtClean="0"/>
                          <m:t>𝑓</m:t>
                        </m:r>
                      </m:e>
                      <m:sup>
                        <m:r>
                          <a:rPr lang="en-US" altLang="zh-CN" b="0" i="1" smtClean="0"/>
                          <m:t>−1</m:t>
                        </m:r>
                      </m:sup>
                    </m:sSup>
                    <m:d>
                      <m:dPr>
                        <m:ctrlPr>
                          <a:rPr lang="en-US" altLang="zh-CN" b="0" i="1" smtClean="0"/>
                        </m:ctrlPr>
                      </m:dPr>
                      <m:e>
                        <m:sSub>
                          <m:sSubPr>
                            <m:ctrlPr>
                              <a:rPr lang="en-US" altLang="zh-CN" b="0" i="1" smtClean="0"/>
                            </m:ctrlPr>
                          </m:sSubPr>
                          <m:e>
                            <m:r>
                              <a:rPr lang="en-US" altLang="zh-CN" b="0" i="1" smtClean="0"/>
                              <m:t>𝐷</m:t>
                            </m:r>
                          </m:e>
                          <m:sub>
                            <m:r>
                              <a:rPr lang="en-US" altLang="zh-CN" b="0" i="1" smtClean="0"/>
                              <m:t>h</m:t>
                            </m:r>
                          </m:sub>
                        </m:sSub>
                      </m:e>
                    </m:d>
                    <m:r>
                      <a:rPr lang="en-US" altLang="zh-CN" b="0" i="0" smtClean="0"/>
                      <m:t> </m:t>
                    </m:r>
                  </m:oMath>
                </a14:m>
                <a:r>
                  <a:rPr lang="zh-CN" altLang="en-US" dirty="0" smtClean="0"/>
                  <a:t>是偶函数</a:t>
                </a:r>
                <a:r>
                  <a:rPr lang="en-US" altLang="zh-CN" dirty="0" smtClean="0"/>
                  <a:t>. </a:t>
                </a:r>
              </a:p>
              <a:p>
                <a:pPr marL="342900" indent="-342900">
                  <a:buFont typeface="Arial" panose="020B0604020202020204" pitchFamily="34" charset="0"/>
                  <a:buChar char="•"/>
                </a:pPr>
                <a14:m>
                  <m:oMath xmlns:m="http://schemas.openxmlformats.org/officeDocument/2006/math">
                    <m:sSup>
                      <m:sSupPr>
                        <m:ctrlPr>
                          <a:rPr lang="en-US" altLang="zh-CN" b="0" i="1" smtClean="0"/>
                        </m:ctrlPr>
                      </m:sSupPr>
                      <m:e>
                        <m:r>
                          <a:rPr lang="en-US" altLang="zh-CN" b="0" i="1" smtClean="0"/>
                          <m:t>𝑔</m:t>
                        </m:r>
                      </m:e>
                      <m:sup>
                        <m:r>
                          <a:rPr lang="en-US" altLang="zh-CN" b="0" i="1" smtClean="0"/>
                          <m:t>′</m:t>
                        </m:r>
                      </m:sup>
                    </m:sSup>
                    <m:d>
                      <m:dPr>
                        <m:ctrlPr>
                          <a:rPr lang="en-US" altLang="zh-CN" b="0" i="1" smtClean="0"/>
                        </m:ctrlPr>
                      </m:dPr>
                      <m:e>
                        <m:r>
                          <a:rPr lang="en-US" altLang="zh-CN" b="0" i="1" smtClean="0"/>
                          <m:t>𝑔</m:t>
                        </m:r>
                        <m:d>
                          <m:dPr>
                            <m:ctrlPr>
                              <a:rPr lang="en-US" altLang="zh-CN" b="0" i="1" smtClean="0"/>
                            </m:ctrlPr>
                          </m:dPr>
                          <m:e>
                            <m:r>
                              <a:rPr lang="en-US" altLang="zh-CN" b="0" i="1" smtClean="0"/>
                              <m:t>𝑥</m:t>
                            </m:r>
                          </m:e>
                        </m:d>
                      </m:e>
                    </m:d>
                    <m:r>
                      <a:rPr lang="en-US" altLang="zh-CN" b="0" i="1" smtClean="0"/>
                      <m:t>,</m:t>
                    </m:r>
                    <m:r>
                      <a:rPr lang="en-US" altLang="zh-CN" b="0" i="1" smtClean="0"/>
                      <m:t>𝑥</m:t>
                    </m:r>
                    <m:r>
                      <a:rPr lang="en-US" altLang="zh-CN" b="0" i="1" smtClean="0"/>
                      <m:t>∈</m:t>
                    </m:r>
                    <m:sSub>
                      <m:sSubPr>
                        <m:ctrlPr>
                          <a:rPr lang="en-US" altLang="zh-CN" b="0" i="1" smtClean="0"/>
                        </m:ctrlPr>
                      </m:sSubPr>
                      <m:e>
                        <m:r>
                          <a:rPr lang="en-US" altLang="zh-CN" b="0" i="1" smtClean="0"/>
                          <m:t>𝐷</m:t>
                        </m:r>
                      </m:e>
                      <m:sub>
                        <m:r>
                          <a:rPr lang="en-US" altLang="zh-CN" b="0" i="1" smtClean="0"/>
                          <m:t>𝑔</m:t>
                        </m:r>
                      </m:sub>
                    </m:sSub>
                    <m:r>
                      <a:rPr lang="en-US" altLang="zh-CN" b="0" i="1" smtClean="0"/>
                      <m:t>∩</m:t>
                    </m:r>
                    <m:sSup>
                      <m:sSupPr>
                        <m:ctrlPr>
                          <a:rPr lang="en-US" altLang="zh-CN" b="0" i="1" smtClean="0"/>
                        </m:ctrlPr>
                      </m:sSupPr>
                      <m:e>
                        <m:r>
                          <a:rPr lang="en-US" altLang="zh-CN" b="0" i="1" smtClean="0"/>
                          <m:t>𝑔</m:t>
                        </m:r>
                      </m:e>
                      <m:sup>
                        <m:r>
                          <a:rPr lang="en-US" altLang="zh-CN" b="0" i="1" smtClean="0"/>
                          <m:t>−1</m:t>
                        </m:r>
                      </m:sup>
                    </m:sSup>
                    <m:d>
                      <m:dPr>
                        <m:ctrlPr>
                          <a:rPr lang="en-US" altLang="zh-CN" b="0" i="1" smtClean="0"/>
                        </m:ctrlPr>
                      </m:dPr>
                      <m:e>
                        <m:sSub>
                          <m:sSubPr>
                            <m:ctrlPr>
                              <a:rPr lang="en-US" altLang="zh-CN" b="0" i="1" smtClean="0"/>
                            </m:ctrlPr>
                          </m:sSubPr>
                          <m:e>
                            <m:r>
                              <a:rPr lang="en-US" altLang="zh-CN" b="0" i="1" smtClean="0"/>
                              <m:t>𝐷</m:t>
                            </m:r>
                          </m:e>
                          <m:sub>
                            <m:sSup>
                              <m:sSupPr>
                                <m:ctrlPr>
                                  <a:rPr lang="en-US" altLang="zh-CN" b="0" i="1" smtClean="0"/>
                                </m:ctrlPr>
                              </m:sSupPr>
                              <m:e>
                                <m:r>
                                  <a:rPr lang="en-US" altLang="zh-CN" b="0" i="1" smtClean="0"/>
                                  <m:t>𝑔</m:t>
                                </m:r>
                              </m:e>
                              <m:sup>
                                <m:r>
                                  <a:rPr lang="en-US" altLang="zh-CN" b="0" i="1" smtClean="0"/>
                                  <m:t>′</m:t>
                                </m:r>
                              </m:sup>
                            </m:sSup>
                          </m:sub>
                        </m:sSub>
                      </m:e>
                    </m:d>
                    <m:r>
                      <a:rPr lang="en-US" altLang="zh-CN" b="0" i="0" smtClean="0"/>
                      <m:t> </m:t>
                    </m:r>
                  </m:oMath>
                </a14:m>
                <a:r>
                  <a:rPr lang="zh-CN" altLang="en-US" dirty="0" smtClean="0"/>
                  <a:t>是奇函数</a:t>
                </a:r>
                <a:r>
                  <a:rPr lang="en-US" altLang="zh-CN" dirty="0" smtClean="0"/>
                  <a:t>. </a:t>
                </a:r>
                <a:endParaRPr lang="en-US" altLang="zh-CN" dirty="0"/>
              </a:p>
              <a:p>
                <a:pPr marL="342900" indent="-342900">
                  <a:buFont typeface="Arial" panose="020B0604020202020204" pitchFamily="34" charset="0"/>
                  <a:buChar char="•"/>
                </a:pP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621"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06510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a:t>每个地图上的点都对应真实世界的一个位置：</a:t>
                </a:r>
                <a:endParaRPr lang="en-US" altLang="zh-CN" dirty="0"/>
              </a:p>
              <a:p>
                <a:pPr marL="342900" indent="-342900">
                  <a:lnSpc>
                    <a:spcPct val="120000"/>
                  </a:lnSpc>
                  <a:buFont typeface="Arial" panose="020B0604020202020204" pitchFamily="34" charset="0"/>
                  <a:buChar char="•"/>
                </a:pPr>
                <a:endParaRPr lang="en-US" altLang="zh-CN" dirty="0" smtClean="0"/>
              </a:p>
              <a:p>
                <a:pPr marL="342900" indent="-342900">
                  <a:lnSpc>
                    <a:spcPct val="120000"/>
                  </a:lnSpc>
                  <a:buFont typeface="Arial" panose="020B0604020202020204" pitchFamily="34" charset="0"/>
                  <a:buChar char="•"/>
                </a:pPr>
                <a:endParaRPr lang="en-US" altLang="zh-CN" dirty="0"/>
              </a:p>
              <a:p>
                <a:pPr marL="342900" indent="-342900">
                  <a:lnSpc>
                    <a:spcPct val="120000"/>
                  </a:lnSpc>
                  <a:buFont typeface="Arial" panose="020B0604020202020204" pitchFamily="34" charset="0"/>
                  <a:buChar char="•"/>
                </a:pPr>
                <a:endParaRPr lang="en-US" altLang="zh-CN" dirty="0" smtClean="0"/>
              </a:p>
              <a:p>
                <a:pPr marL="342900" indent="-342900">
                  <a:lnSpc>
                    <a:spcPct val="120000"/>
                  </a:lnSpc>
                  <a:buFont typeface="Arial" panose="020B0604020202020204" pitchFamily="34" charset="0"/>
                  <a:buChar char="•"/>
                </a:pPr>
                <a:r>
                  <a:rPr lang="zh-CN" altLang="en-US" dirty="0" smtClean="0"/>
                  <a:t>从数学角度来说</a:t>
                </a:r>
                <a:r>
                  <a:rPr lang="en-US" altLang="zh-CN" dirty="0" smtClean="0"/>
                  <a:t>, </a:t>
                </a:r>
                <a:r>
                  <a:rPr lang="zh-CN" altLang="en-US" dirty="0" smtClean="0"/>
                  <a:t>就是</a:t>
                </a:r>
                <a:r>
                  <a:rPr lang="zh-CN" altLang="en-US" dirty="0"/>
                  <a:t>集合</a:t>
                </a:r>
                <a:r>
                  <a:rPr lang="zh-CN" altLang="en-US" dirty="0" smtClean="0"/>
                  <a:t> </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 </m:t>
                    </m:r>
                    <m:groupChr>
                      <m:groupChrPr>
                        <m:chr m:val="→"/>
                        <m:vertJc m:val="bot"/>
                        <m:ctrlPr>
                          <a:rPr lang="en-US" altLang="zh-CN" i="1">
                            <a:latin typeface="Cambria Math" panose="02040503050406030204" pitchFamily="18" charset="0"/>
                          </a:rPr>
                        </m:ctrlPr>
                      </m:groupChrPr>
                      <m:e>
                        <m:r>
                          <m:rPr>
                            <m:brk m:alnAt="2"/>
                          </m:rPr>
                          <a:rPr lang="en-US" altLang="zh-CN" i="1">
                            <a:latin typeface="Cambria Math" panose="02040503050406030204" pitchFamily="18" charset="0"/>
                          </a:rPr>
                          <m:t> </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                  </m:t>
                        </m:r>
                      </m:e>
                    </m:groupChr>
                  </m:oMath>
                </a14:m>
                <a:r>
                  <a:rPr lang="zh-CN" altLang="en-US" dirty="0"/>
                  <a:t> 集合</a:t>
                </a:r>
                <a:r>
                  <a:rPr lang="zh-CN" altLang="en-US" dirty="0" smtClean="0"/>
                  <a:t> </a:t>
                </a:r>
                <a14:m>
                  <m:oMath xmlns:m="http://schemas.openxmlformats.org/officeDocument/2006/math">
                    <m:r>
                      <a:rPr lang="en-US" altLang="zh-CN" i="1">
                        <a:latin typeface="Cambria Math" panose="02040503050406030204" pitchFamily="18" charset="0"/>
                      </a:rPr>
                      <m:t>𝐵</m:t>
                    </m:r>
                  </m:oMath>
                </a14:m>
                <a:r>
                  <a:rPr lang="en-US" altLang="zh-CN" dirty="0" smtClean="0"/>
                  <a:t>.</a:t>
                </a:r>
                <a:endParaRPr lang="zh-CN" altLang="en-US" dirty="0"/>
              </a:p>
              <a:p>
                <a:pPr marL="342900" indent="-342900">
                  <a:lnSpc>
                    <a:spcPct val="120000"/>
                  </a:lnSpc>
                  <a:buFont typeface="Arial" panose="020B0604020202020204" pitchFamily="34" charset="0"/>
                  <a:buChar char="•"/>
                </a:pPr>
                <a:r>
                  <a:rPr lang="zh-CN" altLang="en-US" dirty="0"/>
                  <a:t>对于任意</a:t>
                </a:r>
                <a:r>
                  <a:rPr lang="zh-CN" altLang="en-US" dirty="0" smtClean="0"/>
                  <a:t> </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𝐴</m:t>
                    </m:r>
                  </m:oMath>
                </a14:m>
                <a:r>
                  <a:rPr lang="en-US" altLang="zh-CN" dirty="0"/>
                  <a:t>, </a:t>
                </a:r>
                <a:r>
                  <a:rPr lang="zh-CN" altLang="en-US" dirty="0"/>
                  <a:t>都存在唯一的元素</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𝑏</m:t>
                    </m:r>
                    <m:r>
                      <a:rPr lang="en-US" altLang="zh-CN" i="1">
                        <a:latin typeface="Cambria Math" panose="02040503050406030204" pitchFamily="18" charset="0"/>
                      </a:rPr>
                      <m:t>∈</m:t>
                    </m:r>
                    <m:r>
                      <m:rPr>
                        <m:sty m:val="p"/>
                      </m:rPr>
                      <a:rPr lang="en-US" altLang="zh-CN" i="1">
                        <a:latin typeface="Cambria Math" panose="02040503050406030204" pitchFamily="18" charset="0"/>
                      </a:rPr>
                      <m:t>B</m:t>
                    </m:r>
                  </m:oMath>
                </a14:m>
                <a:r>
                  <a:rPr lang="zh-CN" altLang="en-US" dirty="0"/>
                  <a:t> 与之对应</a:t>
                </a:r>
                <a:r>
                  <a:rPr lang="en-US" altLang="zh-CN" dirty="0"/>
                  <a:t>, </a:t>
                </a:r>
                <a:r>
                  <a:rPr lang="zh-CN" altLang="en-US" dirty="0"/>
                  <a:t>这样的对应称之为</a:t>
                </a:r>
                <a:r>
                  <a:rPr lang="zh-CN" altLang="en-US" dirty="0">
                    <a:solidFill>
                      <a:srgbClr val="00B050"/>
                    </a:solidFill>
                  </a:rPr>
                  <a:t>映射</a:t>
                </a:r>
                <a:r>
                  <a:rPr lang="en-US" altLang="zh-CN" dirty="0" smtClean="0"/>
                  <a:t>.</a:t>
                </a:r>
              </a:p>
              <a:p>
                <a:pPr marL="342900" indent="-342900">
                  <a:lnSpc>
                    <a:spcPct val="120000"/>
                  </a:lnSpc>
                  <a:buFont typeface="Arial" panose="020B0604020202020204" pitchFamily="34" charset="0"/>
                  <a:buChar char="•"/>
                </a:pPr>
                <a:r>
                  <a:rPr lang="zh-CN" altLang="en-US" dirty="0"/>
                  <a:t>映射由</a:t>
                </a:r>
                <a:r>
                  <a:rPr lang="zh-CN" altLang="en-US" dirty="0">
                    <a:solidFill>
                      <a:srgbClr val="FF0000"/>
                    </a:solidFill>
                  </a:rPr>
                  <a:t>出发的集合</a:t>
                </a:r>
                <a:r>
                  <a:rPr lang="en-US" altLang="zh-CN" dirty="0"/>
                  <a:t>, </a:t>
                </a:r>
                <a:r>
                  <a:rPr lang="zh-CN" altLang="en-US" dirty="0">
                    <a:solidFill>
                      <a:srgbClr val="FF0000"/>
                    </a:solidFill>
                  </a:rPr>
                  <a:t>到达的集合</a:t>
                </a:r>
                <a:r>
                  <a:rPr lang="en-US" altLang="zh-CN" dirty="0"/>
                  <a:t>, </a:t>
                </a:r>
                <a:r>
                  <a:rPr lang="zh-CN" altLang="en-US" dirty="0">
                    <a:solidFill>
                      <a:srgbClr val="FF0000"/>
                    </a:solidFill>
                  </a:rPr>
                  <a:t>对应关系</a:t>
                </a:r>
                <a:r>
                  <a:rPr lang="zh-CN" altLang="en-US" dirty="0"/>
                  <a:t>三个部分组成</a:t>
                </a:r>
                <a:r>
                  <a:rPr lang="en-US" altLang="zh-CN" dirty="0"/>
                  <a:t>, </a:t>
                </a:r>
                <a:r>
                  <a:rPr lang="zh-CN" altLang="en-US" dirty="0"/>
                  <a:t>缺一不可</a:t>
                </a:r>
                <a:r>
                  <a:rPr lang="en-US" altLang="zh-CN" dirty="0" smtClean="0"/>
                  <a:t>.</a:t>
                </a:r>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5" name="组合 4"/>
          <p:cNvGrpSpPr/>
          <p:nvPr/>
        </p:nvGrpSpPr>
        <p:grpSpPr>
          <a:xfrm>
            <a:off x="1559496" y="1600924"/>
            <a:ext cx="9073008" cy="1107996"/>
            <a:chOff x="1199456" y="2204864"/>
            <a:chExt cx="9073008" cy="1107996"/>
          </a:xfrm>
        </p:grpSpPr>
        <mc:AlternateContent xmlns:mc="http://schemas.openxmlformats.org/markup-compatibility/2006" xmlns:a14="http://schemas.microsoft.com/office/drawing/2010/main">
          <mc:Choice Requires="a14">
            <p:sp>
              <p:nvSpPr>
                <p:cNvPr id="6" name="文本框 5"/>
                <p:cNvSpPr txBox="1"/>
                <p:nvPr/>
              </p:nvSpPr>
              <p:spPr>
                <a:xfrm>
                  <a:off x="7392144" y="2204864"/>
                  <a:ext cx="2880320" cy="110799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zh-CN" sz="6600" b="0" i="1" smtClean="0">
                            <a:latin typeface="Cambria Math" panose="02040503050406030204" pitchFamily="18" charset="0"/>
                          </a:rPr>
                          <m:t>{           }</m:t>
                        </m:r>
                      </m:oMath>
                    </m:oMathPara>
                  </a14:m>
                  <a:endParaRPr lang="zh-CN" altLang="en-US" sz="6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7392144" y="2204864"/>
                  <a:ext cx="2880320" cy="1107996"/>
                </a:xfrm>
                <a:prstGeom prst="rect">
                  <a:avLst/>
                </a:prstGeom>
                <a:blipFill>
                  <a:blip r:embed="rId3"/>
                  <a:stretch>
                    <a:fillRect/>
                  </a:stretch>
                </a:blipFill>
              </p:spPr>
              <p:txBody>
                <a:bodyPr/>
                <a:lstStyle/>
                <a:p>
                  <a:r>
                    <a:rPr lang="zh-CN" altLang="en-US">
                      <a:noFill/>
                    </a:rPr>
                    <a:t> </a:t>
                  </a:r>
                </a:p>
              </p:txBody>
            </p:sp>
          </mc:Fallback>
        </mc:AlternateContent>
        <p:grpSp>
          <p:nvGrpSpPr>
            <p:cNvPr id="7" name="组合 6"/>
            <p:cNvGrpSpPr/>
            <p:nvPr/>
          </p:nvGrpSpPr>
          <p:grpSpPr>
            <a:xfrm>
              <a:off x="1199456" y="2204864"/>
              <a:ext cx="8208912" cy="1107996"/>
              <a:chOff x="1199456" y="2204864"/>
              <a:chExt cx="8208912" cy="1107996"/>
            </a:xfrm>
          </p:grpSpPr>
          <mc:AlternateContent xmlns:mc="http://schemas.openxmlformats.org/markup-compatibility/2006" xmlns:a14="http://schemas.microsoft.com/office/drawing/2010/main">
            <mc:Choice Requires="a14">
              <p:sp>
                <p:nvSpPr>
                  <p:cNvPr id="8" name="文本框 7"/>
                  <p:cNvSpPr txBox="1"/>
                  <p:nvPr/>
                </p:nvSpPr>
                <p:spPr>
                  <a:xfrm>
                    <a:off x="1199456" y="2204864"/>
                    <a:ext cx="2880320" cy="110799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zh-CN" sz="6600" b="0" i="1" smtClean="0">
                              <a:latin typeface="Cambria Math" panose="02040503050406030204" pitchFamily="18" charset="0"/>
                            </a:rPr>
                            <m:t>{           }</m:t>
                          </m:r>
                        </m:oMath>
                      </m:oMathPara>
                    </a14:m>
                    <a:endParaRPr lang="zh-CN" altLang="en-US" sz="6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199456" y="2204864"/>
                    <a:ext cx="2880320" cy="1107996"/>
                  </a:xfrm>
                  <a:prstGeom prst="rect">
                    <a:avLst/>
                  </a:prstGeom>
                  <a:blipFill>
                    <a:blip r:embed="rId4"/>
                    <a:stretch>
                      <a:fillRect/>
                    </a:stretch>
                  </a:blipFill>
                </p:spPr>
                <p:txBody>
                  <a:bodyPr/>
                  <a:lstStyle/>
                  <a:p>
                    <a:r>
                      <a:rPr lang="zh-CN" altLang="en-US">
                        <a:noFill/>
                      </a:rPr>
                      <a:t> </a:t>
                    </a:r>
                  </a:p>
                </p:txBody>
              </p:sp>
            </mc:Fallback>
          </mc:AlternateContent>
          <p:grpSp>
            <p:nvGrpSpPr>
              <p:cNvPr id="9" name="组合 8"/>
              <p:cNvGrpSpPr/>
              <p:nvPr/>
            </p:nvGrpSpPr>
            <p:grpSpPr>
              <a:xfrm>
                <a:off x="1703512" y="2520772"/>
                <a:ext cx="7704856" cy="692204"/>
                <a:chOff x="1703512" y="2520772"/>
                <a:chExt cx="7704856" cy="692204"/>
              </a:xfrm>
            </p:grpSpPr>
            <p:sp>
              <p:nvSpPr>
                <p:cNvPr id="10" name="右箭头 9"/>
                <p:cNvSpPr/>
                <p:nvPr/>
              </p:nvSpPr>
              <p:spPr>
                <a:xfrm>
                  <a:off x="4439816" y="2548149"/>
                  <a:ext cx="273630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43872" y="2687519"/>
                  <a:ext cx="1440160" cy="369332"/>
                </a:xfrm>
                <a:prstGeom prst="rect">
                  <a:avLst/>
                </a:prstGeom>
                <a:noFill/>
              </p:spPr>
              <p:txBody>
                <a:bodyPr wrap="square" rtlCol="0">
                  <a:spAutoFit/>
                </a:bodyPr>
                <a:lstStyle/>
                <a:p>
                  <a:pPr algn="ctr"/>
                  <a:r>
                    <a:rPr lang="zh-CN" altLang="en-US" dirty="0" smtClean="0">
                      <a:solidFill>
                        <a:schemeClr val="bg1"/>
                      </a:solidFill>
                      <a:latin typeface="+mn-ea"/>
                      <a:ea typeface="+mn-ea"/>
                    </a:rPr>
                    <a:t>一个映射</a:t>
                  </a:r>
                  <a:endParaRPr lang="zh-CN" altLang="en-US" dirty="0">
                    <a:solidFill>
                      <a:schemeClr val="bg1"/>
                    </a:solidFill>
                    <a:latin typeface="+mn-ea"/>
                    <a:ea typeface="+mn-ea"/>
                  </a:endParaRPr>
                </a:p>
              </p:txBody>
            </p:sp>
            <p:sp>
              <p:nvSpPr>
                <p:cNvPr id="12" name="文本框 11"/>
                <p:cNvSpPr txBox="1"/>
                <p:nvPr/>
              </p:nvSpPr>
              <p:spPr>
                <a:xfrm>
                  <a:off x="1703512" y="2520772"/>
                  <a:ext cx="1800200" cy="646331"/>
                </a:xfrm>
                <a:prstGeom prst="rect">
                  <a:avLst/>
                </a:prstGeom>
                <a:noFill/>
              </p:spPr>
              <p:txBody>
                <a:bodyPr wrap="square" rtlCol="0">
                  <a:spAutoFit/>
                </a:bodyPr>
                <a:lstStyle/>
                <a:p>
                  <a:pPr algn="ctr"/>
                  <a:r>
                    <a:rPr lang="zh-CN" altLang="en-US" dirty="0" smtClean="0">
                      <a:latin typeface="+mn-ea"/>
                      <a:ea typeface="+mn-ea"/>
                    </a:rPr>
                    <a:t>工大</a:t>
                  </a:r>
                  <a:r>
                    <a:rPr lang="zh-CN" altLang="en-US" dirty="0">
                      <a:latin typeface="+mn-ea"/>
                      <a:ea typeface="+mn-ea"/>
                    </a:rPr>
                    <a:t>翡翠湖校区地图上的所</a:t>
                  </a:r>
                  <a:r>
                    <a:rPr lang="zh-CN" altLang="en-US" dirty="0" smtClean="0">
                      <a:latin typeface="+mn-ea"/>
                      <a:ea typeface="+mn-ea"/>
                    </a:rPr>
                    <a:t>有点</a:t>
                  </a:r>
                  <a:endParaRPr lang="zh-CN" altLang="en-US" dirty="0">
                    <a:latin typeface="+mn-ea"/>
                    <a:ea typeface="+mn-ea"/>
                  </a:endParaRPr>
                </a:p>
              </p:txBody>
            </p:sp>
            <p:sp>
              <p:nvSpPr>
                <p:cNvPr id="13" name="文本框 12"/>
                <p:cNvSpPr txBox="1"/>
                <p:nvPr/>
              </p:nvSpPr>
              <p:spPr>
                <a:xfrm>
                  <a:off x="8249471" y="2566645"/>
                  <a:ext cx="1158897" cy="646331"/>
                </a:xfrm>
                <a:prstGeom prst="rect">
                  <a:avLst/>
                </a:prstGeom>
                <a:noFill/>
              </p:spPr>
              <p:txBody>
                <a:bodyPr wrap="square" rtlCol="0">
                  <a:spAutoFit/>
                </a:bodyPr>
                <a:lstStyle/>
                <a:p>
                  <a:pPr algn="ctr"/>
                  <a:r>
                    <a:rPr lang="zh-CN" altLang="en-US" dirty="0" smtClean="0">
                      <a:latin typeface="+mn-ea"/>
                      <a:ea typeface="+mn-ea"/>
                    </a:rPr>
                    <a:t>地球表面</a:t>
                  </a:r>
                  <a:endParaRPr lang="en-US" altLang="zh-CN" dirty="0" smtClean="0">
                    <a:latin typeface="+mn-ea"/>
                    <a:ea typeface="+mn-ea"/>
                  </a:endParaRPr>
                </a:p>
                <a:p>
                  <a:pPr algn="ctr"/>
                  <a:r>
                    <a:rPr lang="zh-CN" altLang="en-US" dirty="0" smtClean="0">
                      <a:latin typeface="+mn-ea"/>
                      <a:ea typeface="+mn-ea"/>
                    </a:rPr>
                    <a:t>所有位置</a:t>
                  </a:r>
                  <a:endParaRPr lang="zh-CN" altLang="en-US" dirty="0">
                    <a:latin typeface="+mn-ea"/>
                    <a:ea typeface="+mn-ea"/>
                  </a:endParaRPr>
                </a:p>
              </p:txBody>
            </p:sp>
          </p:grpSp>
        </p:grpSp>
      </p:grpSp>
    </p:spTree>
    <p:extLst>
      <p:ext uri="{BB962C8B-B14F-4D97-AF65-F5344CB8AC3E}">
        <p14:creationId xmlns:p14="http://schemas.microsoft.com/office/powerpoint/2010/main" val="34010836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B050"/>
                    </a:solidFill>
                  </a:rPr>
                  <a:t>周期性</a:t>
                </a:r>
                <a:endParaRPr lang="en-US" altLang="zh-CN" dirty="0">
                  <a:solidFill>
                    <a:srgbClr val="00B050"/>
                  </a:solidFill>
                </a:endParaRPr>
              </a:p>
              <a:p>
                <a:pPr marL="342900" indent="-342900">
                  <a:buFont typeface="Arial" panose="020B0604020202020204" pitchFamily="34" charset="0"/>
                  <a:buChar char="•"/>
                </a:pPr>
                <a:r>
                  <a:rPr lang="zh-CN" altLang="en-US" dirty="0"/>
                  <a:t>设</a:t>
                </a:r>
                <a14:m>
                  <m:oMath xmlns:m="http://schemas.openxmlformats.org/officeDocument/2006/math">
                    <m:r>
                      <a:rPr lang="en-US" altLang="zh-CN"/>
                      <m:t> </m:t>
                    </m:r>
                    <m:r>
                      <a:rPr lang="en-US" altLang="zh-CN" i="1"/>
                      <m:t>𝑓</m:t>
                    </m:r>
                    <m:r>
                      <a:rPr lang="en-US" altLang="zh-CN" i="1"/>
                      <m:t> </m:t>
                    </m:r>
                  </m:oMath>
                </a14:m>
                <a:r>
                  <a:rPr lang="zh-CN" altLang="en-US" dirty="0"/>
                  <a:t>一个函数</a:t>
                </a:r>
                <a:r>
                  <a:rPr lang="en-US" altLang="zh-CN" dirty="0" smtClean="0"/>
                  <a:t>, </a:t>
                </a:r>
                <a14:m>
                  <m:oMath xmlns:m="http://schemas.openxmlformats.org/officeDocument/2006/math">
                    <m:r>
                      <a:rPr lang="en-US" altLang="zh-CN" i="1"/>
                      <m:t>𝐷</m:t>
                    </m:r>
                    <m:r>
                      <a:rPr lang="en-US" altLang="zh-CN" b="0" i="1" smtClean="0"/>
                      <m:t> </m:t>
                    </m:r>
                  </m:oMath>
                </a14:m>
                <a:r>
                  <a:rPr lang="zh-CN" altLang="en-US" dirty="0" smtClean="0"/>
                  <a:t>是 </a:t>
                </a:r>
                <a14:m>
                  <m:oMath xmlns:m="http://schemas.openxmlformats.org/officeDocument/2006/math">
                    <m:r>
                      <a:rPr lang="en-US" altLang="zh-CN" i="1"/>
                      <m:t>𝑓</m:t>
                    </m:r>
                    <m:r>
                      <a:rPr lang="en-US" altLang="zh-CN" i="1"/>
                      <m:t> </m:t>
                    </m:r>
                  </m:oMath>
                </a14:m>
                <a:r>
                  <a:rPr lang="zh-CN" altLang="en-US" dirty="0"/>
                  <a:t>的</a:t>
                </a:r>
                <a:r>
                  <a:rPr lang="zh-CN" altLang="en-US" dirty="0" smtClean="0"/>
                  <a:t>定义域</a:t>
                </a:r>
                <a:r>
                  <a:rPr lang="en-US" altLang="zh-CN" dirty="0" smtClean="0"/>
                  <a:t>. </a:t>
                </a:r>
                <a:r>
                  <a:rPr lang="zh-CN" altLang="en-US" dirty="0"/>
                  <a:t>如果</a:t>
                </a:r>
                <a14:m>
                  <m:oMath xmlns:m="http://schemas.openxmlformats.org/officeDocument/2006/math">
                    <m:r>
                      <a:rPr lang="en-US" altLang="zh-CN" b="0" i="0" smtClean="0"/>
                      <m:t> </m:t>
                    </m:r>
                    <m:r>
                      <a:rPr lang="en-US" altLang="zh-CN" b="0" i="1" smtClean="0"/>
                      <m:t>∃</m:t>
                    </m:r>
                    <m:r>
                      <a:rPr lang="en-US" altLang="zh-CN" b="0" i="1" smtClean="0"/>
                      <m:t>𝑇</m:t>
                    </m:r>
                    <m:r>
                      <a:rPr lang="en-US" altLang="zh-CN" b="0" i="1" smtClean="0"/>
                      <m:t>&gt;0</m:t>
                    </m:r>
                  </m:oMath>
                </a14:m>
                <a:r>
                  <a:rPr lang="en-US" altLang="zh-CN" dirty="0" smtClean="0"/>
                  <a:t>, s.t. </a:t>
                </a:r>
                <a14:m>
                  <m:oMath xmlns:m="http://schemas.openxmlformats.org/officeDocument/2006/math">
                    <m:r>
                      <a:rPr lang="en-US" altLang="zh-CN" b="0" i="1" smtClean="0"/>
                      <m:t>∀</m:t>
                    </m:r>
                    <m:r>
                      <a:rPr lang="en-US" altLang="zh-CN" b="0" i="1" smtClean="0"/>
                      <m:t>𝑥</m:t>
                    </m:r>
                    <m:r>
                      <a:rPr lang="en-US" altLang="zh-CN" b="0" i="1" smtClean="0"/>
                      <m:t>∈</m:t>
                    </m:r>
                    <m:r>
                      <a:rPr lang="en-US" altLang="zh-CN" b="0" i="1" smtClean="0"/>
                      <m:t>𝐷</m:t>
                    </m:r>
                  </m:oMath>
                </a14:m>
                <a:r>
                  <a:rPr lang="en-US" altLang="zh-CN" dirty="0" smtClean="0"/>
                  <a:t>, </a:t>
                </a:r>
                <a:r>
                  <a:rPr lang="zh-CN" altLang="en-US" dirty="0" smtClean="0"/>
                  <a:t>有</a:t>
                </a:r>
                <a14:m>
                  <m:oMath xmlns:m="http://schemas.openxmlformats.org/officeDocument/2006/math">
                    <m:r>
                      <a:rPr lang="en-US" altLang="zh-CN" b="0" i="0" smtClean="0"/>
                      <m:t> </m:t>
                    </m:r>
                    <m:r>
                      <a:rPr lang="en-US" altLang="zh-CN" b="0" i="1" smtClean="0"/>
                      <m:t>𝑥</m:t>
                    </m:r>
                    <m:r>
                      <a:rPr lang="en-US" altLang="zh-CN" b="0" i="1" smtClean="0"/>
                      <m:t>+</m:t>
                    </m:r>
                    <m:r>
                      <a:rPr lang="en-US" altLang="zh-CN" b="0" i="1" smtClean="0"/>
                      <m:t>𝑇</m:t>
                    </m:r>
                    <m:r>
                      <a:rPr lang="en-US" altLang="zh-CN" b="0" i="1" smtClean="0"/>
                      <m:t>∈</m:t>
                    </m:r>
                    <m:r>
                      <a:rPr lang="en-US" altLang="zh-CN" b="0" i="1" smtClean="0"/>
                      <m:t>𝐷</m:t>
                    </m:r>
                  </m:oMath>
                </a14:m>
                <a:r>
                  <a:rPr lang="en-US" altLang="zh-CN" dirty="0" smtClean="0"/>
                  <a:t> </a:t>
                </a:r>
                <a:r>
                  <a:rPr lang="zh-CN" altLang="en-US" dirty="0" smtClean="0"/>
                  <a:t>和 </a:t>
                </a:r>
                <a14:m>
                  <m:oMath xmlns:m="http://schemas.openxmlformats.org/officeDocument/2006/math">
                    <m:r>
                      <a:rPr lang="en-US" altLang="zh-CN" i="1"/>
                      <m:t>𝑓</m:t>
                    </m:r>
                    <m:d>
                      <m:dPr>
                        <m:ctrlPr>
                          <a:rPr lang="en-US" altLang="zh-CN" i="1"/>
                        </m:ctrlPr>
                      </m:dPr>
                      <m:e>
                        <m:r>
                          <a:rPr lang="en-US" altLang="zh-CN" i="1"/>
                          <m:t>𝑥</m:t>
                        </m:r>
                        <m:r>
                          <a:rPr lang="en-US" altLang="zh-CN" i="1"/>
                          <m:t>+</m:t>
                        </m:r>
                        <m:r>
                          <a:rPr lang="en-US" altLang="zh-CN" i="1"/>
                          <m:t>𝑇</m:t>
                        </m:r>
                      </m:e>
                    </m:d>
                    <m:r>
                      <a:rPr lang="en-US" altLang="zh-CN" i="1"/>
                      <m:t>=</m:t>
                    </m:r>
                    <m:r>
                      <a:rPr lang="en-US" altLang="zh-CN" i="1"/>
                      <m:t>𝑓</m:t>
                    </m:r>
                    <m:r>
                      <a:rPr lang="en-US" altLang="zh-CN" i="1"/>
                      <m:t>(</m:t>
                    </m:r>
                    <m:r>
                      <a:rPr lang="en-US" altLang="zh-CN" i="1"/>
                      <m:t>𝑥</m:t>
                    </m:r>
                    <m:r>
                      <a:rPr lang="en-US" altLang="zh-CN" i="1"/>
                      <m:t>)</m:t>
                    </m:r>
                  </m:oMath>
                </a14:m>
                <a:r>
                  <a:rPr lang="en-US" altLang="zh-CN" dirty="0" smtClean="0"/>
                  <a:t>, </a:t>
                </a:r>
                <a:r>
                  <a:rPr lang="zh-CN" altLang="en-US" dirty="0" smtClean="0"/>
                  <a:t>则</a:t>
                </a:r>
                <a:r>
                  <a:rPr lang="zh-CN" altLang="en-US" dirty="0"/>
                  <a:t>称</a:t>
                </a:r>
                <a14:m>
                  <m:oMath xmlns:m="http://schemas.openxmlformats.org/officeDocument/2006/math">
                    <m:r>
                      <a:rPr lang="en-US" altLang="zh-CN" b="0" i="0" smtClean="0"/>
                      <m:t> </m:t>
                    </m:r>
                    <m:r>
                      <a:rPr lang="en-US" altLang="zh-CN" i="1"/>
                      <m:t>𝑓</m:t>
                    </m:r>
                    <m:r>
                      <a:rPr lang="en-US" altLang="zh-CN" b="0" i="1" smtClean="0"/>
                      <m:t> </m:t>
                    </m:r>
                  </m:oMath>
                </a14:m>
                <a:r>
                  <a:rPr lang="zh-CN" altLang="en-US" dirty="0" smtClean="0"/>
                  <a:t>是</a:t>
                </a:r>
                <a:r>
                  <a:rPr lang="zh-CN" altLang="en-US" dirty="0" smtClean="0">
                    <a:solidFill>
                      <a:srgbClr val="0000FF"/>
                    </a:solidFill>
                  </a:rPr>
                  <a:t>周期函数</a:t>
                </a:r>
                <a:r>
                  <a:rPr lang="en-US" altLang="zh-CN" dirty="0" smtClean="0"/>
                  <a:t>, </a:t>
                </a:r>
                <a14:m>
                  <m:oMath xmlns:m="http://schemas.openxmlformats.org/officeDocument/2006/math">
                    <m:r>
                      <a:rPr lang="en-US" altLang="zh-CN" b="0" i="1" smtClean="0"/>
                      <m:t>𝑇</m:t>
                    </m:r>
                    <m:r>
                      <a:rPr lang="en-US" altLang="zh-CN" b="0" i="1" smtClean="0"/>
                      <m:t> </m:t>
                    </m:r>
                  </m:oMath>
                </a14:m>
                <a:r>
                  <a:rPr lang="zh-CN" altLang="en-US" dirty="0" smtClean="0"/>
                  <a:t>是它的一个</a:t>
                </a:r>
                <a:r>
                  <a:rPr lang="zh-CN" altLang="en-US" dirty="0" smtClean="0">
                    <a:solidFill>
                      <a:srgbClr val="0000FF"/>
                    </a:solidFill>
                  </a:rPr>
                  <a:t>周期</a:t>
                </a:r>
                <a:r>
                  <a:rPr lang="en-US" altLang="zh-CN" dirty="0" smtClean="0"/>
                  <a:t>.</a:t>
                </a:r>
                <a:endParaRPr lang="en-US" altLang="zh-CN" dirty="0"/>
              </a:p>
              <a:p>
                <a:pPr marL="342900" indent="-342900">
                  <a:buFont typeface="Arial" panose="020B0604020202020204" pitchFamily="34" charset="0"/>
                  <a:buChar char="•"/>
                </a:pPr>
                <a:r>
                  <a:rPr lang="zh-CN" altLang="en-US" dirty="0" smtClean="0"/>
                  <a:t>显然如果</a:t>
                </a:r>
                <a14:m>
                  <m:oMath xmlns:m="http://schemas.openxmlformats.org/officeDocument/2006/math">
                    <m:r>
                      <a:rPr lang="en-US" altLang="zh-CN" b="0" i="0" smtClean="0"/>
                      <m:t> </m:t>
                    </m:r>
                    <m:r>
                      <a:rPr lang="en-US" altLang="zh-CN" i="1"/>
                      <m:t>𝑇</m:t>
                    </m:r>
                    <m:r>
                      <a:rPr lang="en-US" altLang="zh-CN" b="0" i="1" smtClean="0"/>
                      <m:t> </m:t>
                    </m:r>
                  </m:oMath>
                </a14:m>
                <a:r>
                  <a:rPr lang="zh-CN" altLang="en-US" dirty="0" smtClean="0"/>
                  <a:t>是</a:t>
                </a:r>
                <a14:m>
                  <m:oMath xmlns:m="http://schemas.openxmlformats.org/officeDocument/2006/math">
                    <m:r>
                      <a:rPr lang="en-US" altLang="zh-CN" b="0" i="0" dirty="0" smtClean="0"/>
                      <m:t> </m:t>
                    </m:r>
                    <m:r>
                      <a:rPr lang="en-US" altLang="zh-CN" b="0" i="1" dirty="0" smtClean="0"/>
                      <m:t>𝑓</m:t>
                    </m:r>
                    <m:r>
                      <a:rPr lang="en-US" altLang="zh-CN" b="0" i="1" dirty="0" smtClean="0"/>
                      <m:t> </m:t>
                    </m:r>
                  </m:oMath>
                </a14:m>
                <a:r>
                  <a:rPr lang="zh-CN" altLang="en-US" dirty="0" smtClean="0"/>
                  <a:t>的一个周期</a:t>
                </a:r>
                <a:r>
                  <a:rPr lang="en-US" altLang="zh-CN" dirty="0" smtClean="0"/>
                  <a:t>, </a:t>
                </a:r>
                <a:r>
                  <a:rPr lang="zh-CN" altLang="en-US" dirty="0" smtClean="0"/>
                  <a:t>则</a:t>
                </a:r>
                <a14:m>
                  <m:oMath xmlns:m="http://schemas.openxmlformats.org/officeDocument/2006/math">
                    <m:r>
                      <a:rPr lang="en-US" altLang="zh-CN" b="0" i="0" smtClean="0"/>
                      <m:t> </m:t>
                    </m:r>
                    <m:r>
                      <a:rPr lang="en-US" altLang="zh-CN" b="0" i="1" smtClean="0"/>
                      <m:t>2</m:t>
                    </m:r>
                    <m:r>
                      <a:rPr lang="en-US" altLang="zh-CN" b="0" i="1" smtClean="0"/>
                      <m:t>𝑇</m:t>
                    </m:r>
                    <m:r>
                      <a:rPr lang="en-US" altLang="zh-CN" b="0" i="1" smtClean="0"/>
                      <m:t>, 3</m:t>
                    </m:r>
                    <m:r>
                      <a:rPr lang="en-US" altLang="zh-CN" b="0" i="1" smtClean="0"/>
                      <m:t>𝑇</m:t>
                    </m:r>
                    <m:r>
                      <a:rPr lang="en-US" altLang="zh-CN" b="0" i="1" smtClean="0"/>
                      <m:t>, … </m:t>
                    </m:r>
                  </m:oMath>
                </a14:m>
                <a:r>
                  <a:rPr lang="zh-CN" altLang="en-US" dirty="0" smtClean="0"/>
                  <a:t>都是它的周期</a:t>
                </a:r>
                <a:r>
                  <a:rPr lang="en-US" altLang="zh-CN" dirty="0" smtClean="0"/>
                  <a:t>. </a:t>
                </a:r>
                <a:r>
                  <a:rPr lang="zh-CN" altLang="en-US" dirty="0" smtClean="0"/>
                  <a:t>对于很多周期函数而言</a:t>
                </a:r>
                <a:r>
                  <a:rPr lang="en-US" altLang="zh-CN" dirty="0" smtClean="0"/>
                  <a:t>, </a:t>
                </a:r>
                <a:r>
                  <a:rPr lang="zh-CN" altLang="en-US" dirty="0" smtClean="0"/>
                  <a:t>存在最小的一个周期</a:t>
                </a:r>
                <a:r>
                  <a:rPr lang="en-US" altLang="zh-CN" dirty="0" smtClean="0"/>
                  <a:t>, </a:t>
                </a:r>
                <a:r>
                  <a:rPr lang="zh-CN" altLang="en-US" dirty="0" smtClean="0"/>
                  <a:t>称之为</a:t>
                </a:r>
                <a:r>
                  <a:rPr lang="zh-CN" altLang="en-US" dirty="0" smtClean="0">
                    <a:solidFill>
                      <a:srgbClr val="0000FF"/>
                    </a:solidFill>
                  </a:rPr>
                  <a:t>最小正周期</a:t>
                </a:r>
                <a:r>
                  <a:rPr lang="en-US" altLang="zh-CN" dirty="0" smtClean="0"/>
                  <a:t>, </a:t>
                </a:r>
                <a:r>
                  <a:rPr lang="zh-CN" altLang="en-US" dirty="0" smtClean="0"/>
                  <a:t>简称为它的周期</a:t>
                </a:r>
                <a:r>
                  <a:rPr lang="en-US" altLang="zh-CN" dirty="0" smtClean="0"/>
                  <a:t>.</a:t>
                </a:r>
              </a:p>
              <a:p>
                <a:pPr marL="342900" indent="-342900">
                  <a:buFont typeface="Arial" panose="020B0604020202020204" pitchFamily="34" charset="0"/>
                  <a:buChar char="•"/>
                </a:pPr>
                <a:r>
                  <a:rPr lang="zh-CN" altLang="en-US" dirty="0" smtClean="0"/>
                  <a:t>从图像上看</a:t>
                </a:r>
                <a:r>
                  <a:rPr lang="en-US" altLang="zh-CN" dirty="0" smtClean="0"/>
                  <a:t>, </a:t>
                </a:r>
                <a:r>
                  <a:rPr lang="zh-CN" altLang="en-US" dirty="0" smtClean="0"/>
                  <a:t>周期函数可以由其中一段</a:t>
                </a:r>
                <a14:m>
                  <m:oMath xmlns:m="http://schemas.openxmlformats.org/officeDocument/2006/math">
                    <m:r>
                      <a:rPr lang="en-US" altLang="zh-CN" b="0" i="0" smtClean="0"/>
                      <m:t> </m:t>
                    </m:r>
                    <m:r>
                      <a:rPr lang="en-US" altLang="zh-CN" b="0" i="1" smtClean="0"/>
                      <m:t>𝑓</m:t>
                    </m:r>
                    <m:sSub>
                      <m:sSubPr>
                        <m:ctrlPr>
                          <a:rPr lang="en-US" altLang="zh-CN" b="0" i="1" smtClean="0"/>
                        </m:ctrlPr>
                      </m:sSubPr>
                      <m:e>
                        <m:d>
                          <m:dPr>
                            <m:begChr m:val=""/>
                            <m:endChr m:val="|"/>
                            <m:ctrlPr>
                              <a:rPr lang="en-US" altLang="zh-CN" b="0" i="1" smtClean="0"/>
                            </m:ctrlPr>
                          </m:dPr>
                          <m:e>
                            <m:r>
                              <a:rPr lang="zh-CN" altLang="en-US"/>
                              <m:t>​</m:t>
                            </m:r>
                          </m:e>
                        </m:d>
                      </m:e>
                      <m:sub>
                        <m:r>
                          <a:rPr lang="en-US" altLang="zh-CN" b="0" i="1" smtClean="0"/>
                          <m:t>𝐷</m:t>
                        </m:r>
                        <m:r>
                          <a:rPr lang="en-US" altLang="zh-CN" b="0" i="1" smtClean="0"/>
                          <m:t>∩</m:t>
                        </m:r>
                        <m:d>
                          <m:dPr>
                            <m:endChr m:val="]"/>
                            <m:ctrlPr>
                              <a:rPr lang="en-US" altLang="zh-CN" b="0" i="1" smtClean="0"/>
                            </m:ctrlPr>
                          </m:dPr>
                          <m:e>
                            <m:r>
                              <a:rPr lang="en-US" altLang="zh-CN" b="0" i="1" smtClean="0"/>
                              <m:t>0,</m:t>
                            </m:r>
                            <m:r>
                              <a:rPr lang="en-US" altLang="zh-CN" b="0" i="1" smtClean="0"/>
                              <m:t>𝑇</m:t>
                            </m:r>
                          </m:e>
                        </m:d>
                      </m:sub>
                    </m:sSub>
                    <m:r>
                      <a:rPr lang="en-US" altLang="zh-CN" b="0" i="1" smtClean="0"/>
                      <m:t> </m:t>
                    </m:r>
                  </m:oMath>
                </a14:m>
                <a:r>
                  <a:rPr lang="zh-CN" altLang="en-US" dirty="0" smtClean="0"/>
                  <a:t>水平逐段平移得到</a:t>
                </a:r>
                <a:r>
                  <a:rPr lang="en-US" altLang="zh-CN" dirty="0" smtClean="0"/>
                  <a:t>.</a:t>
                </a:r>
              </a:p>
              <a:p>
                <a:pPr marL="342900" indent="-342900">
                  <a:buFont typeface="Arial" panose="020B0604020202020204" pitchFamily="34" charset="0"/>
                  <a:buChar char="•"/>
                </a:pPr>
                <a:r>
                  <a:rPr lang="zh-CN" altLang="en-US" dirty="0" smtClean="0"/>
                  <a:t>如果 </a:t>
                </a:r>
                <a14:m>
                  <m:oMath xmlns:m="http://schemas.openxmlformats.org/officeDocument/2006/math">
                    <m:r>
                      <a:rPr lang="en-US" altLang="zh-CN" b="0" i="1" smtClean="0"/>
                      <m:t>𝑓</m:t>
                    </m:r>
                  </m:oMath>
                </a14:m>
                <a:r>
                  <a:rPr lang="en-US" altLang="zh-CN" dirty="0" smtClean="0"/>
                  <a:t> </a:t>
                </a:r>
                <a:r>
                  <a:rPr lang="zh-CN" altLang="en-US" dirty="0" smtClean="0"/>
                  <a:t>是周期函数</a:t>
                </a:r>
                <a:r>
                  <a:rPr lang="en-US" altLang="zh-CN" dirty="0" smtClean="0"/>
                  <a:t>, </a:t>
                </a:r>
                <a:r>
                  <a:rPr lang="zh-CN" altLang="en-US" dirty="0" smtClean="0"/>
                  <a:t>则</a:t>
                </a:r>
                <a14:m>
                  <m:oMath xmlns:m="http://schemas.openxmlformats.org/officeDocument/2006/math">
                    <m:r>
                      <a:rPr lang="en-US" altLang="zh-CN" b="0" i="1" smtClean="0"/>
                      <m:t> </m:t>
                    </m:r>
                    <m:r>
                      <a:rPr lang="en-US" altLang="zh-CN" b="0" i="1" smtClean="0"/>
                      <m:t>h</m:t>
                    </m:r>
                    <m:d>
                      <m:dPr>
                        <m:ctrlPr>
                          <a:rPr lang="en-US" altLang="zh-CN" b="0" i="1" smtClean="0"/>
                        </m:ctrlPr>
                      </m:dPr>
                      <m:e>
                        <m:r>
                          <a:rPr lang="en-US" altLang="zh-CN" b="0" i="1" smtClean="0"/>
                          <m:t>𝑓</m:t>
                        </m:r>
                        <m:d>
                          <m:dPr>
                            <m:ctrlPr>
                              <a:rPr lang="en-US" altLang="zh-CN" b="0" i="1" smtClean="0"/>
                            </m:ctrlPr>
                          </m:dPr>
                          <m:e>
                            <m:r>
                              <a:rPr lang="en-US" altLang="zh-CN" b="0" i="1" smtClean="0"/>
                              <m:t>𝑥</m:t>
                            </m:r>
                          </m:e>
                        </m:d>
                      </m:e>
                    </m:d>
                  </m:oMath>
                </a14:m>
                <a:r>
                  <a:rPr lang="en-US" altLang="zh-CN" dirty="0" smtClean="0"/>
                  <a:t> </a:t>
                </a:r>
                <a:r>
                  <a:rPr lang="zh-CN" altLang="en-US" dirty="0" smtClean="0"/>
                  <a:t>也是周期函数</a:t>
                </a:r>
                <a:r>
                  <a:rPr lang="en-US" altLang="zh-CN" dirty="0" smtClean="0"/>
                  <a:t>.</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8207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例</a:t>
                </a:r>
                <a:r>
                  <a:rPr lang="zh-CN" altLang="en-US" dirty="0" smtClean="0"/>
                  <a:t> 函数</a:t>
                </a:r>
                <a14:m>
                  <m:oMath xmlns:m="http://schemas.openxmlformats.org/officeDocument/2006/math">
                    <m:r>
                      <a:rPr lang="en-US" altLang="zh-CN" b="0" i="0" smtClean="0"/>
                      <m:t> </m:t>
                    </m:r>
                    <m:r>
                      <a:rPr lang="en-US" altLang="zh-CN" b="0" i="1" smtClean="0"/>
                      <m:t>𝑓</m:t>
                    </m:r>
                    <m:d>
                      <m:dPr>
                        <m:ctrlPr>
                          <a:rPr lang="en-US" altLang="zh-CN" b="0" i="1" smtClean="0"/>
                        </m:ctrlPr>
                      </m:dPr>
                      <m:e>
                        <m:r>
                          <a:rPr lang="en-US" altLang="zh-CN" b="0" i="1" smtClean="0"/>
                          <m:t>𝑥</m:t>
                        </m:r>
                      </m:e>
                    </m:d>
                    <m:r>
                      <a:rPr lang="en-US" altLang="zh-CN" b="0" i="1" smtClean="0"/>
                      <m:t>=</m:t>
                    </m:r>
                    <m:d>
                      <m:dPr>
                        <m:begChr m:val="|"/>
                        <m:endChr m:val="|"/>
                        <m:ctrlPr>
                          <a:rPr lang="en-US" altLang="zh-CN" b="0" i="1" smtClean="0"/>
                        </m:ctrlPr>
                      </m:dPr>
                      <m:e>
                        <m:r>
                          <a:rPr lang="en-US" altLang="zh-CN" b="0" i="1" smtClean="0"/>
                          <m:t>𝑥</m:t>
                        </m:r>
                        <m:func>
                          <m:funcPr>
                            <m:ctrlPr>
                              <a:rPr lang="en-US" altLang="zh-CN" b="0" i="1" smtClean="0"/>
                            </m:ctrlPr>
                          </m:funcPr>
                          <m:fName>
                            <m:r>
                              <m:rPr>
                                <m:sty m:val="p"/>
                              </m:rPr>
                              <a:rPr lang="en-US" altLang="zh-CN" b="0" i="0" smtClean="0"/>
                              <m:t>sin</m:t>
                            </m:r>
                          </m:fName>
                          <m:e>
                            <m:r>
                              <a:rPr lang="en-US" altLang="zh-CN" b="0" i="1" smtClean="0"/>
                              <m:t>𝑥</m:t>
                            </m:r>
                          </m:e>
                        </m:func>
                      </m:e>
                    </m:d>
                    <m:sSup>
                      <m:sSupPr>
                        <m:ctrlPr>
                          <a:rPr lang="en-US" altLang="zh-CN" b="0" i="1" smtClean="0"/>
                        </m:ctrlPr>
                      </m:sSupPr>
                      <m:e>
                        <m:r>
                          <a:rPr lang="en-US" altLang="zh-CN" b="0" i="1" smtClean="0"/>
                          <m:t>𝑒</m:t>
                        </m:r>
                      </m:e>
                      <m:sup>
                        <m:func>
                          <m:funcPr>
                            <m:ctrlPr>
                              <a:rPr lang="en-US" altLang="zh-CN" b="0" i="1" smtClean="0"/>
                            </m:ctrlPr>
                          </m:funcPr>
                          <m:fName>
                            <m:r>
                              <m:rPr>
                                <m:sty m:val="p"/>
                              </m:rPr>
                              <a:rPr lang="en-US" altLang="zh-CN" b="0" i="0" smtClean="0"/>
                              <m:t>cos</m:t>
                            </m:r>
                          </m:fName>
                          <m:e>
                            <m:r>
                              <a:rPr lang="en-US" altLang="zh-CN" b="0" i="1" smtClean="0"/>
                              <m:t>𝑥</m:t>
                            </m:r>
                          </m:e>
                        </m:func>
                      </m:sup>
                    </m:sSup>
                    <m:r>
                      <a:rPr lang="en-US" altLang="zh-CN" b="0" i="1" smtClean="0"/>
                      <m:t> </m:t>
                    </m:r>
                  </m:oMath>
                </a14:m>
                <a:r>
                  <a:rPr lang="zh-CN" altLang="en-US" dirty="0" smtClean="0"/>
                  <a:t>在</a:t>
                </a:r>
                <a14:m>
                  <m:oMath xmlns:m="http://schemas.openxmlformats.org/officeDocument/2006/math">
                    <m:r>
                      <a:rPr lang="en-US" altLang="zh-CN" b="0" i="1" dirty="0" smtClean="0"/>
                      <m:t> </m:t>
                    </m:r>
                    <m:r>
                      <a:rPr lang="en-US" altLang="zh-CN" b="0" i="1" dirty="0" smtClean="0"/>
                      <m:t>ℝ</m:t>
                    </m:r>
                    <m:r>
                      <a:rPr lang="en-US" altLang="zh-CN" b="0" i="1" dirty="0" smtClean="0"/>
                      <m:t> </m:t>
                    </m:r>
                  </m:oMath>
                </a14:m>
                <a:r>
                  <a:rPr lang="zh-CN" altLang="en-US" dirty="0" smtClean="0"/>
                  <a:t>上是（    ）</a:t>
                </a:r>
                <a:r>
                  <a:rPr lang="en-US" altLang="zh-CN" dirty="0" smtClean="0"/>
                  <a:t>. </a:t>
                </a:r>
              </a:p>
              <a:p>
                <a:pPr marL="342900" indent="-342900">
                  <a:buFont typeface="Arial" panose="020B0604020202020204" pitchFamily="34" charset="0"/>
                  <a:buChar char="•"/>
                </a:pPr>
                <a:r>
                  <a:rPr lang="zh-CN" altLang="en-US" dirty="0" smtClean="0"/>
                  <a:t>（</a:t>
                </a:r>
                <a:r>
                  <a:rPr lang="en-US" altLang="zh-CN" dirty="0" smtClean="0"/>
                  <a:t>A</a:t>
                </a:r>
                <a:r>
                  <a:rPr lang="zh-CN" altLang="en-US" dirty="0" smtClean="0"/>
                  <a:t>）有界函数    （</a:t>
                </a:r>
                <a:r>
                  <a:rPr lang="en-US" altLang="zh-CN" dirty="0" smtClean="0"/>
                  <a:t>B</a:t>
                </a:r>
                <a:r>
                  <a:rPr lang="zh-CN" altLang="en-US" dirty="0" smtClean="0"/>
                  <a:t>）单调函数    （</a:t>
                </a:r>
                <a:r>
                  <a:rPr lang="en-US" altLang="zh-CN" dirty="0" smtClean="0"/>
                  <a:t>C</a:t>
                </a:r>
                <a:r>
                  <a:rPr lang="zh-CN" altLang="en-US" dirty="0" smtClean="0"/>
                  <a:t>）周期函数    （</a:t>
                </a:r>
                <a:r>
                  <a:rPr lang="en-US" altLang="zh-CN" dirty="0" smtClean="0"/>
                  <a:t>D</a:t>
                </a:r>
                <a:r>
                  <a:rPr lang="zh-CN" altLang="en-US" dirty="0" smtClean="0"/>
                  <a:t>）偶函数</a:t>
                </a:r>
                <a:endParaRPr lang="en-US" altLang="zh-CN" dirty="0"/>
              </a:p>
              <a:p>
                <a:pPr marL="342900" indent="-342900">
                  <a:buFont typeface="Arial" panose="020B0604020202020204" pitchFamily="34" charset="0"/>
                  <a:buChar char="•"/>
                </a:pPr>
                <a:r>
                  <a:rPr lang="zh-CN" altLang="en-US" dirty="0" smtClean="0">
                    <a:solidFill>
                      <a:srgbClr val="0000FF"/>
                    </a:solidFill>
                  </a:rPr>
                  <a:t>解</a:t>
                </a:r>
                <a:r>
                  <a:rPr lang="zh-CN" altLang="en-US" dirty="0" smtClean="0"/>
                  <a:t> 由于</a:t>
                </a:r>
                <a14:m>
                  <m:oMath xmlns:m="http://schemas.openxmlformats.org/officeDocument/2006/math">
                    <m:r>
                      <a:rPr lang="en-US" altLang="zh-CN" b="0" i="0" smtClean="0"/>
                      <m:t> </m:t>
                    </m:r>
                    <m:d>
                      <m:dPr>
                        <m:begChr m:val="|"/>
                        <m:endChr m:val="|"/>
                        <m:ctrlPr>
                          <a:rPr lang="en-US" altLang="zh-CN" i="1"/>
                        </m:ctrlPr>
                      </m:dPr>
                      <m:e>
                        <m:r>
                          <a:rPr lang="en-US" altLang="zh-CN" i="1"/>
                          <m:t>𝑥</m:t>
                        </m:r>
                        <m:func>
                          <m:funcPr>
                            <m:ctrlPr>
                              <a:rPr lang="en-US" altLang="zh-CN" i="1"/>
                            </m:ctrlPr>
                          </m:funcPr>
                          <m:fName>
                            <m:r>
                              <m:rPr>
                                <m:sty m:val="p"/>
                              </m:rPr>
                              <a:rPr lang="en-US" altLang="zh-CN"/>
                              <m:t>sin</m:t>
                            </m:r>
                          </m:fName>
                          <m:e>
                            <m:r>
                              <a:rPr lang="en-US" altLang="zh-CN" i="1"/>
                              <m:t>𝑥</m:t>
                            </m:r>
                          </m:e>
                        </m:func>
                      </m:e>
                    </m:d>
                    <m:r>
                      <a:rPr lang="en-US" altLang="zh-CN" b="0" i="1" smtClean="0"/>
                      <m:t> </m:t>
                    </m:r>
                  </m:oMath>
                </a14:m>
                <a:r>
                  <a:rPr lang="zh-CN" altLang="en-US" dirty="0" smtClean="0"/>
                  <a:t>和</a:t>
                </a:r>
                <a14:m>
                  <m:oMath xmlns:m="http://schemas.openxmlformats.org/officeDocument/2006/math">
                    <m:r>
                      <a:rPr lang="en-US" altLang="zh-CN" b="0" i="0" smtClean="0"/>
                      <m:t> </m:t>
                    </m:r>
                    <m:sSup>
                      <m:sSupPr>
                        <m:ctrlPr>
                          <a:rPr lang="en-US" altLang="zh-CN" i="1"/>
                        </m:ctrlPr>
                      </m:sSupPr>
                      <m:e>
                        <m:r>
                          <a:rPr lang="en-US" altLang="zh-CN" i="1"/>
                          <m:t>𝑒</m:t>
                        </m:r>
                      </m:e>
                      <m:sup>
                        <m:func>
                          <m:funcPr>
                            <m:ctrlPr>
                              <a:rPr lang="en-US" altLang="zh-CN" i="1"/>
                            </m:ctrlPr>
                          </m:funcPr>
                          <m:fName>
                            <m:r>
                              <m:rPr>
                                <m:sty m:val="p"/>
                              </m:rPr>
                              <a:rPr lang="en-US" altLang="zh-CN"/>
                              <m:t>cos</m:t>
                            </m:r>
                          </m:fName>
                          <m:e>
                            <m:r>
                              <a:rPr lang="en-US" altLang="zh-CN" i="1"/>
                              <m:t>𝑥</m:t>
                            </m:r>
                          </m:e>
                        </m:func>
                      </m:sup>
                    </m:sSup>
                    <m:r>
                      <a:rPr lang="en-US" altLang="zh-CN" b="0" i="1" smtClean="0"/>
                      <m:t> </m:t>
                    </m:r>
                  </m:oMath>
                </a14:m>
                <a:r>
                  <a:rPr lang="zh-CN" altLang="en-US" dirty="0" smtClean="0"/>
                  <a:t>都是偶函数</a:t>
                </a:r>
                <a:r>
                  <a:rPr lang="en-US" altLang="zh-CN" dirty="0" smtClean="0"/>
                  <a:t>, </a:t>
                </a:r>
                <a:r>
                  <a:rPr lang="zh-CN" altLang="en-US" dirty="0" smtClean="0"/>
                  <a:t>因此</a:t>
                </a:r>
                <a14:m>
                  <m:oMath xmlns:m="http://schemas.openxmlformats.org/officeDocument/2006/math">
                    <m:r>
                      <a:rPr lang="en-US" altLang="zh-CN" b="0" i="1" smtClean="0"/>
                      <m:t> </m:t>
                    </m:r>
                    <m:r>
                      <a:rPr lang="en-US" altLang="zh-CN" b="0" i="1" smtClean="0"/>
                      <m:t>𝑓</m:t>
                    </m:r>
                    <m:r>
                      <a:rPr lang="en-US" altLang="zh-CN" b="0" i="1" smtClean="0"/>
                      <m:t> </m:t>
                    </m:r>
                  </m:oMath>
                </a14:m>
                <a:r>
                  <a:rPr lang="zh-CN" altLang="en-US" dirty="0" smtClean="0"/>
                  <a:t>是偶函数</a:t>
                </a:r>
                <a:r>
                  <a:rPr lang="en-US" altLang="zh-CN" dirty="0" smtClean="0"/>
                  <a:t>, </a:t>
                </a:r>
                <a:r>
                  <a:rPr lang="zh-CN" altLang="en-US" dirty="0" smtClean="0"/>
                  <a:t>选 </a:t>
                </a:r>
                <a:r>
                  <a:rPr lang="en-US" altLang="zh-CN" dirty="0" smtClean="0"/>
                  <a:t>D. </a:t>
                </a:r>
              </a:p>
              <a:p>
                <a:pPr marL="342900" indent="-342900">
                  <a:buFont typeface="Arial" panose="020B0604020202020204" pitchFamily="34" charset="0"/>
                  <a:buChar char="•"/>
                </a:pPr>
                <a:r>
                  <a:rPr lang="zh-CN" altLang="en-US" dirty="0" smtClean="0"/>
                  <a:t>对于任意正整数 </a:t>
                </a:r>
                <a14:m>
                  <m:oMath xmlns:m="http://schemas.openxmlformats.org/officeDocument/2006/math">
                    <m:r>
                      <a:rPr lang="en-US" altLang="zh-CN" b="0" i="1" smtClean="0"/>
                      <m:t>𝑀</m:t>
                    </m:r>
                    <m:r>
                      <a:rPr lang="en-US" altLang="zh-CN" b="0" i="1" smtClean="0"/>
                      <m:t>&gt;0</m:t>
                    </m:r>
                  </m:oMath>
                </a14:m>
                <a:r>
                  <a:rPr lang="en-US" altLang="zh-CN" dirty="0" smtClean="0"/>
                  <a:t>, </a:t>
                </a:r>
                <a:r>
                  <a:rPr lang="zh-CN" altLang="en-US" dirty="0" smtClean="0"/>
                  <a:t>令</a:t>
                </a:r>
                <a14:m>
                  <m:oMath xmlns:m="http://schemas.openxmlformats.org/officeDocument/2006/math">
                    <m:r>
                      <a:rPr lang="en-US" altLang="zh-CN" b="0" i="1" smtClean="0"/>
                      <m:t> </m:t>
                    </m:r>
                    <m:sSub>
                      <m:sSubPr>
                        <m:ctrlPr>
                          <a:rPr lang="en-US" altLang="zh-CN" b="0" i="1" smtClean="0"/>
                        </m:ctrlPr>
                      </m:sSubPr>
                      <m:e>
                        <m:r>
                          <a:rPr lang="en-US" altLang="zh-CN" b="0" i="1" smtClean="0"/>
                          <m:t>𝑥</m:t>
                        </m:r>
                      </m:e>
                      <m:sub>
                        <m:r>
                          <a:rPr lang="en-US" altLang="zh-CN" b="0" i="1" smtClean="0"/>
                          <m:t>𝑀</m:t>
                        </m:r>
                      </m:sub>
                    </m:sSub>
                    <m:r>
                      <a:rPr lang="en-US" altLang="zh-CN" b="0" i="1" smtClean="0"/>
                      <m:t>=</m:t>
                    </m:r>
                    <m:d>
                      <m:dPr>
                        <m:ctrlPr>
                          <a:rPr lang="en-US" altLang="zh-CN" i="1"/>
                        </m:ctrlPr>
                      </m:dPr>
                      <m:e>
                        <m:r>
                          <a:rPr lang="en-US" altLang="zh-CN" i="1"/>
                          <m:t>2</m:t>
                        </m:r>
                        <m:r>
                          <a:rPr lang="en-US" altLang="zh-CN" b="0" i="1" smtClean="0"/>
                          <m:t>𝑀</m:t>
                        </m:r>
                        <m:r>
                          <a:rPr lang="en-US" altLang="zh-CN" i="1"/>
                          <m:t>+</m:t>
                        </m:r>
                        <m:f>
                          <m:fPr>
                            <m:ctrlPr>
                              <a:rPr lang="en-US" altLang="zh-CN" i="1"/>
                            </m:ctrlPr>
                          </m:fPr>
                          <m:num>
                            <m:r>
                              <a:rPr lang="en-US" altLang="zh-CN" i="1"/>
                              <m:t>1</m:t>
                            </m:r>
                          </m:num>
                          <m:den>
                            <m:r>
                              <a:rPr lang="en-US" altLang="zh-CN" i="1"/>
                              <m:t>2</m:t>
                            </m:r>
                          </m:den>
                        </m:f>
                      </m:e>
                    </m:d>
                    <m:r>
                      <a:rPr lang="en-US" altLang="zh-CN" i="1"/>
                      <m:t>𝜋</m:t>
                    </m:r>
                  </m:oMath>
                </a14:m>
                <a:r>
                  <a:rPr lang="en-US" altLang="zh-CN" dirty="0" smtClean="0"/>
                  <a:t>, </a:t>
                </a:r>
                <a:r>
                  <a:rPr lang="zh-CN" altLang="en-US" dirty="0" smtClean="0"/>
                  <a:t>则</a:t>
                </a:r>
                <a14:m>
                  <m:oMath xmlns:m="http://schemas.openxmlformats.org/officeDocument/2006/math">
                    <m:r>
                      <a:rPr lang="en-US" altLang="zh-CN" b="0" i="1" smtClean="0"/>
                      <m:t> </m:t>
                    </m:r>
                    <m:r>
                      <a:rPr lang="en-US" altLang="zh-CN" b="0" i="1" smtClean="0"/>
                      <m:t>𝑓</m:t>
                    </m:r>
                    <m:d>
                      <m:dPr>
                        <m:ctrlPr>
                          <a:rPr lang="en-US" altLang="zh-CN" b="0" i="1" smtClean="0"/>
                        </m:ctrlPr>
                      </m:dPr>
                      <m:e>
                        <m:sSub>
                          <m:sSubPr>
                            <m:ctrlPr>
                              <a:rPr lang="en-US" altLang="zh-CN" b="0" i="1" smtClean="0"/>
                            </m:ctrlPr>
                          </m:sSubPr>
                          <m:e>
                            <m:r>
                              <a:rPr lang="en-US" altLang="zh-CN" b="0" i="1" smtClean="0"/>
                              <m:t>𝑥</m:t>
                            </m:r>
                          </m:e>
                          <m:sub>
                            <m:r>
                              <a:rPr lang="en-US" altLang="zh-CN" b="0" i="1" smtClean="0"/>
                              <m:t>𝑀</m:t>
                            </m:r>
                          </m:sub>
                        </m:sSub>
                      </m:e>
                    </m:d>
                    <m:r>
                      <a:rPr lang="en-US" altLang="zh-CN" b="0" i="1" smtClean="0"/>
                      <m:t>=</m:t>
                    </m:r>
                    <m:sSub>
                      <m:sSubPr>
                        <m:ctrlPr>
                          <a:rPr lang="en-US" altLang="zh-CN" b="0" i="1" smtClean="0"/>
                        </m:ctrlPr>
                      </m:sSubPr>
                      <m:e>
                        <m:r>
                          <a:rPr lang="en-US" altLang="zh-CN" b="0" i="1" smtClean="0"/>
                          <m:t>𝑥</m:t>
                        </m:r>
                      </m:e>
                      <m:sub>
                        <m:r>
                          <a:rPr lang="en-US" altLang="zh-CN" b="0" i="1" smtClean="0"/>
                          <m:t>𝑀</m:t>
                        </m:r>
                      </m:sub>
                    </m:sSub>
                    <m:r>
                      <a:rPr lang="en-US" altLang="zh-CN" b="0" i="1" smtClean="0"/>
                      <m:t>=</m:t>
                    </m:r>
                    <m:d>
                      <m:dPr>
                        <m:ctrlPr>
                          <a:rPr lang="en-US" altLang="zh-CN" i="1"/>
                        </m:ctrlPr>
                      </m:dPr>
                      <m:e>
                        <m:r>
                          <a:rPr lang="en-US" altLang="zh-CN" i="1"/>
                          <m:t>2</m:t>
                        </m:r>
                        <m:r>
                          <a:rPr lang="en-US" altLang="zh-CN" i="1"/>
                          <m:t>𝑀</m:t>
                        </m:r>
                        <m:r>
                          <a:rPr lang="en-US" altLang="zh-CN" i="1"/>
                          <m:t>+</m:t>
                        </m:r>
                        <m:f>
                          <m:fPr>
                            <m:ctrlPr>
                              <a:rPr lang="en-US" altLang="zh-CN" i="1"/>
                            </m:ctrlPr>
                          </m:fPr>
                          <m:num>
                            <m:r>
                              <a:rPr lang="en-US" altLang="zh-CN" i="1"/>
                              <m:t>1</m:t>
                            </m:r>
                          </m:num>
                          <m:den>
                            <m:r>
                              <a:rPr lang="en-US" altLang="zh-CN" i="1"/>
                              <m:t>2</m:t>
                            </m:r>
                          </m:den>
                        </m:f>
                      </m:e>
                    </m:d>
                    <m:r>
                      <a:rPr lang="en-US" altLang="zh-CN" i="1"/>
                      <m:t>𝜋</m:t>
                    </m:r>
                    <m:r>
                      <a:rPr lang="en-US" altLang="zh-CN" b="0" i="1" smtClean="0"/>
                      <m:t>&gt;</m:t>
                    </m:r>
                    <m:r>
                      <a:rPr lang="en-US" altLang="zh-CN" b="0" i="1" smtClean="0"/>
                      <m:t>𝑀</m:t>
                    </m:r>
                  </m:oMath>
                </a14:m>
                <a:r>
                  <a:rPr lang="en-US" altLang="zh-CN" dirty="0" smtClean="0"/>
                  <a:t>. </a:t>
                </a:r>
                <a:r>
                  <a:rPr lang="zh-CN" altLang="en-US" dirty="0" smtClean="0"/>
                  <a:t>从而</a:t>
                </a:r>
                <a14:m>
                  <m:oMath xmlns:m="http://schemas.openxmlformats.org/officeDocument/2006/math">
                    <m:r>
                      <a:rPr lang="en-US" altLang="zh-CN" b="0" i="1" smtClean="0"/>
                      <m:t> </m:t>
                    </m:r>
                    <m:r>
                      <a:rPr lang="en-US" altLang="zh-CN" b="0" i="1" smtClean="0"/>
                      <m:t>𝑓</m:t>
                    </m:r>
                    <m:r>
                      <a:rPr lang="en-US" altLang="zh-CN" b="0" i="1" smtClean="0"/>
                      <m:t> </m:t>
                    </m:r>
                  </m:oMath>
                </a14:m>
                <a:r>
                  <a:rPr lang="zh-CN" altLang="en-US" dirty="0" smtClean="0"/>
                  <a:t>无界</a:t>
                </a:r>
                <a:r>
                  <a:rPr lang="en-US" altLang="zh-CN" dirty="0" smtClean="0"/>
                  <a:t>. </a:t>
                </a:r>
              </a:p>
              <a:p>
                <a:pPr marL="342900" indent="-342900">
                  <a:buFont typeface="Arial" panose="020B0604020202020204" pitchFamily="34" charset="0"/>
                  <a:buChar char="•"/>
                </a:pPr>
                <a:r>
                  <a:rPr lang="zh-CN" altLang="en-US" dirty="0" smtClean="0"/>
                  <a:t>由于</a:t>
                </a:r>
                <a14:m>
                  <m:oMath xmlns:m="http://schemas.openxmlformats.org/officeDocument/2006/math">
                    <m:r>
                      <a:rPr lang="en-US" altLang="zh-CN" b="0" i="1" smtClean="0"/>
                      <m:t> </m:t>
                    </m:r>
                    <m:r>
                      <a:rPr lang="en-US" altLang="zh-CN" b="0" i="1" smtClean="0"/>
                      <m:t>𝑓</m:t>
                    </m:r>
                    <m:d>
                      <m:dPr>
                        <m:ctrlPr>
                          <a:rPr lang="en-US" altLang="zh-CN" b="0" i="1" smtClean="0"/>
                        </m:ctrlPr>
                      </m:dPr>
                      <m:e>
                        <m:r>
                          <a:rPr lang="en-US" altLang="zh-CN" b="0" i="1" smtClean="0"/>
                          <m:t>0</m:t>
                        </m:r>
                      </m:e>
                    </m:d>
                    <m:r>
                      <a:rPr lang="en-US" altLang="zh-CN" b="0" i="1" smtClean="0"/>
                      <m:t>=0, </m:t>
                    </m:r>
                    <m:r>
                      <a:rPr lang="en-US" altLang="zh-CN" b="0" i="1" smtClean="0"/>
                      <m:t>𝑓</m:t>
                    </m:r>
                    <m:d>
                      <m:dPr>
                        <m:ctrlPr>
                          <a:rPr lang="en-US" altLang="zh-CN" b="0" i="1" smtClean="0"/>
                        </m:ctrlPr>
                      </m:dPr>
                      <m:e>
                        <m:f>
                          <m:fPr>
                            <m:ctrlPr>
                              <a:rPr lang="en-US" altLang="zh-CN" b="0" i="1" smtClean="0"/>
                            </m:ctrlPr>
                          </m:fPr>
                          <m:num>
                            <m:r>
                              <a:rPr lang="en-US" altLang="zh-CN" b="0" i="1" smtClean="0"/>
                              <m:t>𝜋</m:t>
                            </m:r>
                          </m:num>
                          <m:den>
                            <m:r>
                              <a:rPr lang="en-US" altLang="zh-CN" b="0" i="1" smtClean="0"/>
                              <m:t>2</m:t>
                            </m:r>
                          </m:den>
                        </m:f>
                      </m:e>
                    </m:d>
                    <m:r>
                      <a:rPr lang="en-US" altLang="zh-CN" b="0" i="1" smtClean="0"/>
                      <m:t>=</m:t>
                    </m:r>
                    <m:f>
                      <m:fPr>
                        <m:ctrlPr>
                          <a:rPr lang="en-US" altLang="zh-CN" b="0" i="1" smtClean="0"/>
                        </m:ctrlPr>
                      </m:fPr>
                      <m:num>
                        <m:r>
                          <a:rPr lang="en-US" altLang="zh-CN" b="0" i="1" smtClean="0"/>
                          <m:t>𝜋</m:t>
                        </m:r>
                      </m:num>
                      <m:den>
                        <m:r>
                          <a:rPr lang="en-US" altLang="zh-CN" b="0" i="1" smtClean="0"/>
                          <m:t>2</m:t>
                        </m:r>
                      </m:den>
                    </m:f>
                    <m:r>
                      <a:rPr lang="en-US" altLang="zh-CN" b="0" i="1" smtClean="0"/>
                      <m:t>, </m:t>
                    </m:r>
                    <m:r>
                      <a:rPr lang="en-US" altLang="zh-CN" b="0" i="1" smtClean="0"/>
                      <m:t>𝑓</m:t>
                    </m:r>
                    <m:d>
                      <m:dPr>
                        <m:ctrlPr>
                          <a:rPr lang="en-US" altLang="zh-CN" b="0" i="1" smtClean="0"/>
                        </m:ctrlPr>
                      </m:dPr>
                      <m:e>
                        <m:r>
                          <a:rPr lang="en-US" altLang="zh-CN" b="0" i="1" smtClean="0"/>
                          <m:t>𝜋</m:t>
                        </m:r>
                      </m:e>
                    </m:d>
                    <m:r>
                      <a:rPr lang="en-US" altLang="zh-CN" b="0" i="1" smtClean="0"/>
                      <m:t>=0</m:t>
                    </m:r>
                  </m:oMath>
                </a14:m>
                <a:r>
                  <a:rPr lang="en-US" altLang="zh-CN" dirty="0" smtClean="0"/>
                  <a:t>, </a:t>
                </a:r>
                <a:r>
                  <a:rPr lang="zh-CN" altLang="en-US" dirty="0" smtClean="0"/>
                  <a:t>因此</a:t>
                </a:r>
                <a14:m>
                  <m:oMath xmlns:m="http://schemas.openxmlformats.org/officeDocument/2006/math">
                    <m:r>
                      <a:rPr lang="en-US" altLang="zh-CN" b="0" i="1" smtClean="0"/>
                      <m:t> </m:t>
                    </m:r>
                    <m:r>
                      <a:rPr lang="en-US" altLang="zh-CN" b="0" i="1" smtClean="0"/>
                      <m:t>𝑓</m:t>
                    </m:r>
                    <m:r>
                      <a:rPr lang="en-US" altLang="zh-CN" b="0" i="1" smtClean="0"/>
                      <m:t> </m:t>
                    </m:r>
                  </m:oMath>
                </a14:m>
                <a:r>
                  <a:rPr lang="zh-CN" altLang="en-US" dirty="0" smtClean="0"/>
                  <a:t>不单调</a:t>
                </a:r>
                <a:r>
                  <a:rPr lang="en-US" altLang="zh-CN" dirty="0" smtClean="0"/>
                  <a:t>. </a:t>
                </a:r>
              </a:p>
              <a:p>
                <a:pPr marL="342900" indent="-342900">
                  <a:buFont typeface="Arial" panose="020B0604020202020204" pitchFamily="34" charset="0"/>
                  <a:buChar char="•"/>
                </a:pPr>
                <a:r>
                  <a:rPr lang="zh-CN" altLang="en-US" dirty="0" smtClean="0"/>
                  <a:t>如果</a:t>
                </a:r>
                <a14:m>
                  <m:oMath xmlns:m="http://schemas.openxmlformats.org/officeDocument/2006/math">
                    <m:r>
                      <a:rPr lang="en-US" altLang="zh-CN" b="0" i="1" smtClean="0"/>
                      <m:t> </m:t>
                    </m:r>
                    <m:r>
                      <a:rPr lang="en-US" altLang="zh-CN" b="0" i="1" smtClean="0"/>
                      <m:t>𝑇</m:t>
                    </m:r>
                    <m:r>
                      <a:rPr lang="en-US" altLang="zh-CN" b="0" i="1" smtClean="0"/>
                      <m:t> </m:t>
                    </m:r>
                  </m:oMath>
                </a14:m>
                <a:r>
                  <a:rPr lang="zh-CN" altLang="en-US" dirty="0" smtClean="0"/>
                  <a:t>是</a:t>
                </a:r>
                <a14:m>
                  <m:oMath xmlns:m="http://schemas.openxmlformats.org/officeDocument/2006/math">
                    <m:r>
                      <a:rPr lang="en-US" altLang="zh-CN" b="0" i="1" dirty="0" smtClean="0"/>
                      <m:t> </m:t>
                    </m:r>
                    <m:r>
                      <a:rPr lang="en-US" altLang="zh-CN" b="0" i="1" dirty="0" smtClean="0"/>
                      <m:t>𝑓</m:t>
                    </m:r>
                    <m:r>
                      <a:rPr lang="en-US" altLang="zh-CN" b="0" i="1" dirty="0" smtClean="0"/>
                      <m:t> </m:t>
                    </m:r>
                  </m:oMath>
                </a14:m>
                <a:r>
                  <a:rPr lang="zh-CN" altLang="en-US" dirty="0" smtClean="0"/>
                  <a:t>的周期</a:t>
                </a:r>
                <a:r>
                  <a:rPr lang="en-US" altLang="zh-CN" dirty="0" smtClean="0"/>
                  <a:t>, </a:t>
                </a:r>
                <a:r>
                  <a:rPr lang="zh-CN" altLang="en-US" dirty="0" smtClean="0"/>
                  <a:t>则由</a:t>
                </a:r>
                <a14:m>
                  <m:oMath xmlns:m="http://schemas.openxmlformats.org/officeDocument/2006/math">
                    <m:r>
                      <a:rPr lang="en-US" altLang="zh-CN" b="0" i="1" smtClean="0"/>
                      <m:t> </m:t>
                    </m:r>
                    <m:r>
                      <a:rPr lang="en-US" altLang="zh-CN" b="0" i="1" smtClean="0"/>
                      <m:t>𝑥</m:t>
                    </m:r>
                    <m:r>
                      <a:rPr lang="en-US" altLang="zh-CN" b="0" i="1" smtClean="0"/>
                      <m:t>∈</m:t>
                    </m:r>
                    <m:d>
                      <m:dPr>
                        <m:endChr m:val="]"/>
                        <m:ctrlPr>
                          <a:rPr lang="en-US" altLang="zh-CN" b="0" i="1" smtClean="0"/>
                        </m:ctrlPr>
                      </m:dPr>
                      <m:e>
                        <m:r>
                          <a:rPr lang="en-US" altLang="zh-CN" b="0" i="1" smtClean="0"/>
                          <m:t>0,</m:t>
                        </m:r>
                        <m:r>
                          <a:rPr lang="en-US" altLang="zh-CN" b="0" i="1" smtClean="0"/>
                          <m:t>𝑇</m:t>
                        </m:r>
                      </m:e>
                    </m:d>
                    <m:r>
                      <a:rPr lang="en-US" altLang="zh-CN" b="0" i="1" smtClean="0"/>
                      <m:t> </m:t>
                    </m:r>
                  </m:oMath>
                </a14:m>
                <a:r>
                  <a:rPr lang="zh-CN" altLang="en-US" dirty="0" smtClean="0"/>
                  <a:t>时</a:t>
                </a:r>
                <a:r>
                  <a:rPr lang="en-US" altLang="zh-CN" dirty="0" smtClean="0"/>
                  <a:t>, </a:t>
                </a:r>
                <a14:m>
                  <m:oMath xmlns:m="http://schemas.openxmlformats.org/officeDocument/2006/math">
                    <m:d>
                      <m:dPr>
                        <m:begChr m:val="|"/>
                        <m:endChr m:val="|"/>
                        <m:ctrlPr>
                          <a:rPr lang="en-US" altLang="zh-CN" b="0" i="1" smtClean="0"/>
                        </m:ctrlPr>
                      </m:dPr>
                      <m:e>
                        <m:r>
                          <a:rPr lang="en-US" altLang="zh-CN" b="0" i="1" smtClean="0"/>
                          <m:t>𝑓</m:t>
                        </m:r>
                        <m:d>
                          <m:dPr>
                            <m:ctrlPr>
                              <a:rPr lang="en-US" altLang="zh-CN" b="0" i="1" smtClean="0"/>
                            </m:ctrlPr>
                          </m:dPr>
                          <m:e>
                            <m:r>
                              <a:rPr lang="en-US" altLang="zh-CN" b="0" i="1" smtClean="0"/>
                              <m:t>𝑥</m:t>
                            </m:r>
                          </m:e>
                        </m:d>
                      </m:e>
                    </m:d>
                    <m:r>
                      <a:rPr lang="en-US" altLang="zh-CN" b="0" i="1" smtClean="0"/>
                      <m:t>≤</m:t>
                    </m:r>
                    <m:r>
                      <a:rPr lang="en-US" altLang="zh-CN" b="0" i="1" smtClean="0"/>
                      <m:t>𝑇𝑒</m:t>
                    </m:r>
                    <m:r>
                      <a:rPr lang="en-US" altLang="zh-CN" b="0" i="1" smtClean="0"/>
                      <m:t> </m:t>
                    </m:r>
                  </m:oMath>
                </a14:m>
                <a:r>
                  <a:rPr lang="zh-CN" altLang="en-US" dirty="0" smtClean="0"/>
                  <a:t>可知</a:t>
                </a:r>
                <a14:m>
                  <m:oMath xmlns:m="http://schemas.openxmlformats.org/officeDocument/2006/math">
                    <m:r>
                      <a:rPr lang="en-US" altLang="zh-CN" b="0" i="1" smtClean="0"/>
                      <m:t> </m:t>
                    </m:r>
                    <m:r>
                      <a:rPr lang="en-US" altLang="zh-CN" b="0" i="1" smtClean="0"/>
                      <m:t>𝑓</m:t>
                    </m:r>
                    <m:r>
                      <a:rPr lang="en-US" altLang="zh-CN" b="0" i="1" smtClean="0"/>
                      <m:t> </m:t>
                    </m:r>
                  </m:oMath>
                </a14:m>
                <a:r>
                  <a:rPr lang="zh-CN" altLang="en-US" dirty="0" smtClean="0"/>
                  <a:t>有界</a:t>
                </a:r>
                <a:r>
                  <a:rPr lang="en-US" altLang="zh-CN" dirty="0" smtClean="0"/>
                  <a:t>, </a:t>
                </a:r>
                <a:r>
                  <a:rPr lang="zh-CN" altLang="en-US" dirty="0" smtClean="0"/>
                  <a:t>矛盾！</a:t>
                </a:r>
                <a:endParaRPr lang="en-US" altLang="zh-CN" dirty="0" smtClean="0"/>
              </a:p>
              <a:p>
                <a:pPr marL="342900" indent="-342900">
                  <a:buFont typeface="Arial" panose="020B0604020202020204" pitchFamily="34" charset="0"/>
                  <a:buChar char="•"/>
                </a:pPr>
                <a:endParaRPr lang="en-US" altLang="zh-CN" dirty="0" smtClean="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8028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1.3 </a:t>
            </a:r>
            <a:r>
              <a:rPr lang="zh-CN" altLang="en-US" dirty="0" smtClean="0">
                <a:solidFill>
                  <a:srgbClr val="00B050"/>
                </a:solidFill>
              </a:rPr>
              <a:t>初等函数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p:txBody>
              <a:bodyPr/>
              <a:lstStyle/>
              <a:p>
                <a:r>
                  <a:rPr lang="zh-CN" altLang="en-US" dirty="0" smtClean="0">
                    <a:solidFill>
                      <a:srgbClr val="00B050"/>
                    </a:solidFill>
                  </a:rPr>
                  <a:t>基本初等函数</a:t>
                </a:r>
                <a:endParaRPr lang="en-US" altLang="zh-CN" dirty="0" smtClean="0"/>
              </a:p>
              <a:p>
                <a:r>
                  <a:rPr lang="zh-CN" altLang="en-US" dirty="0" smtClean="0">
                    <a:solidFill>
                      <a:srgbClr val="0000FF"/>
                    </a:solidFill>
                  </a:rPr>
                  <a:t>常数函数</a:t>
                </a:r>
                <a14:m>
                  <m:oMath xmlns:m="http://schemas.openxmlformats.org/officeDocument/2006/math">
                    <m:r>
                      <a:rPr lang="en-US" altLang="zh-CN" b="0" i="0" smtClean="0">
                        <a:solidFill>
                          <a:srgbClr val="0000FF"/>
                        </a:solidFill>
                      </a:rPr>
                      <m:t> </m:t>
                    </m:r>
                    <m:r>
                      <a:rPr lang="en-US" altLang="zh-CN" b="0" i="1" smtClean="0"/>
                      <m:t>𝑦</m:t>
                    </m:r>
                    <m:r>
                      <a:rPr lang="en-US" altLang="zh-CN" b="0" i="1" smtClean="0"/>
                      <m:t>=</m:t>
                    </m:r>
                    <m:r>
                      <a:rPr lang="en-US" altLang="zh-CN" b="0" i="1" smtClean="0"/>
                      <m:t>𝐶</m:t>
                    </m:r>
                  </m:oMath>
                </a14:m>
                <a:r>
                  <a:rPr lang="en-US" altLang="zh-CN" dirty="0" smtClean="0"/>
                  <a:t>, </a:t>
                </a:r>
                <a14:m>
                  <m:oMath xmlns:m="http://schemas.openxmlformats.org/officeDocument/2006/math">
                    <m:r>
                      <a:rPr lang="en-US" altLang="zh-CN" b="0" i="1" smtClean="0"/>
                      <m:t>𝑥</m:t>
                    </m:r>
                    <m:r>
                      <a:rPr lang="en-US" altLang="zh-CN" b="0" i="1" smtClean="0"/>
                      <m:t>∈</m:t>
                    </m:r>
                    <m:d>
                      <m:dPr>
                        <m:ctrlPr>
                          <a:rPr lang="en-US" altLang="zh-CN" b="0" i="1" smtClean="0"/>
                        </m:ctrlPr>
                      </m:dPr>
                      <m:e>
                        <m:r>
                          <a:rPr lang="en-US" altLang="zh-CN" b="0" i="1" smtClean="0"/>
                          <m:t>−∞,+∞</m:t>
                        </m:r>
                      </m:e>
                    </m:d>
                  </m:oMath>
                </a14:m>
                <a:r>
                  <a:rPr lang="en-US" altLang="zh-CN" dirty="0" smtClean="0"/>
                  <a:t>. </a:t>
                </a:r>
                <a:r>
                  <a:rPr lang="zh-CN" altLang="en-US" dirty="0" smtClean="0"/>
                  <a:t>值域为</a:t>
                </a:r>
                <a14:m>
                  <m:oMath xmlns:m="http://schemas.openxmlformats.org/officeDocument/2006/math">
                    <m:r>
                      <a:rPr lang="en-US" altLang="zh-CN" b="0" i="1" smtClean="0"/>
                      <m:t> </m:t>
                    </m:r>
                    <m:r>
                      <a:rPr lang="en-US" altLang="zh-CN" b="0" i="1" smtClean="0"/>
                      <m:t>𝑌</m:t>
                    </m:r>
                    <m:r>
                      <a:rPr lang="en-US" altLang="zh-CN" b="0" i="1" smtClean="0"/>
                      <m:t>=</m:t>
                    </m:r>
                    <m:d>
                      <m:dPr>
                        <m:begChr m:val="{"/>
                        <m:endChr m:val="}"/>
                        <m:ctrlPr>
                          <a:rPr lang="en-US" altLang="zh-CN" b="0" i="1" smtClean="0"/>
                        </m:ctrlPr>
                      </m:dPr>
                      <m:e>
                        <m:r>
                          <a:rPr lang="en-US" altLang="zh-CN" b="0" i="1" smtClean="0"/>
                          <m:t>𝐶</m:t>
                        </m:r>
                      </m:e>
                    </m:d>
                  </m:oMath>
                </a14:m>
                <a:r>
                  <a:rPr lang="en-US" altLang="zh-CN" dirty="0" smtClean="0"/>
                  <a:t>.</a:t>
                </a:r>
              </a:p>
              <a:p>
                <a:r>
                  <a:rPr lang="zh-CN" altLang="en-US" dirty="0"/>
                  <a:t>它</a:t>
                </a:r>
                <a:r>
                  <a:rPr lang="zh-CN" altLang="en-US" dirty="0" smtClean="0"/>
                  <a:t>的图像是过点</a:t>
                </a:r>
                <a14:m>
                  <m:oMath xmlns:m="http://schemas.openxmlformats.org/officeDocument/2006/math">
                    <m:r>
                      <a:rPr lang="en-US" altLang="zh-CN" b="0" i="0" smtClean="0"/>
                      <m:t> </m:t>
                    </m:r>
                    <m:d>
                      <m:dPr>
                        <m:ctrlPr>
                          <a:rPr lang="en-US" altLang="zh-CN" b="0" i="1" smtClean="0"/>
                        </m:ctrlPr>
                      </m:dPr>
                      <m:e>
                        <m:r>
                          <a:rPr lang="en-US" altLang="zh-CN" b="0" i="1" smtClean="0"/>
                          <m:t>0,</m:t>
                        </m:r>
                        <m:r>
                          <a:rPr lang="en-US" altLang="zh-CN" b="0" i="1" smtClean="0"/>
                          <m:t>𝐶</m:t>
                        </m:r>
                      </m:e>
                    </m:d>
                    <m:r>
                      <a:rPr lang="en-US" altLang="zh-CN" b="0" i="1" smtClean="0"/>
                      <m:t> </m:t>
                    </m:r>
                  </m:oMath>
                </a14:m>
                <a:r>
                  <a:rPr lang="zh-CN" altLang="en-US" dirty="0" smtClean="0"/>
                  <a:t>且平行于</a:t>
                </a:r>
                <a14:m>
                  <m:oMath xmlns:m="http://schemas.openxmlformats.org/officeDocument/2006/math">
                    <m:r>
                      <a:rPr lang="en-US" altLang="zh-CN" b="0" i="1" smtClean="0"/>
                      <m:t> </m:t>
                    </m:r>
                    <m:r>
                      <a:rPr lang="en-US" altLang="zh-CN" b="0" i="1" smtClean="0"/>
                      <m:t>𝑥</m:t>
                    </m:r>
                    <m:r>
                      <a:rPr lang="en-US" altLang="zh-CN" b="0" i="1" smtClean="0"/>
                      <m:t> </m:t>
                    </m:r>
                  </m:oMath>
                </a14:m>
                <a:r>
                  <a:rPr lang="zh-CN" altLang="en-US" dirty="0" smtClean="0"/>
                  <a:t>轴的直线</a:t>
                </a:r>
                <a:r>
                  <a:rPr lang="en-US" altLang="zh-CN" dirty="0" smtClean="0"/>
                  <a:t>.</a:t>
                </a:r>
              </a:p>
              <a:p>
                <a:r>
                  <a:rPr lang="zh-CN" altLang="en-US" dirty="0" smtClean="0"/>
                  <a:t>它是有界函数</a:t>
                </a:r>
                <a:r>
                  <a:rPr lang="en-US" altLang="zh-CN" dirty="0" smtClean="0"/>
                  <a:t>, </a:t>
                </a:r>
                <a:r>
                  <a:rPr lang="zh-CN" altLang="en-US" dirty="0" smtClean="0"/>
                  <a:t>周期函数</a:t>
                </a:r>
                <a:r>
                  <a:rPr lang="en-US" altLang="zh-CN" dirty="0" smtClean="0"/>
                  <a:t>(</a:t>
                </a:r>
                <a:r>
                  <a:rPr lang="zh-CN" altLang="en-US" dirty="0" smtClean="0"/>
                  <a:t>无最小正周期</a:t>
                </a:r>
                <a:r>
                  <a:rPr lang="en-US" altLang="zh-CN" dirty="0" smtClean="0"/>
                  <a:t>), </a:t>
                </a:r>
                <a:r>
                  <a:rPr lang="zh-CN" altLang="en-US" dirty="0" smtClean="0"/>
                  <a:t>偶函数</a:t>
                </a:r>
                <a:r>
                  <a:rPr lang="en-US" altLang="zh-CN" dirty="0" smtClean="0"/>
                  <a:t>. </a:t>
                </a:r>
                <a:r>
                  <a:rPr lang="zh-CN" altLang="en-US" dirty="0" smtClean="0"/>
                  <a:t>当</a:t>
                </a:r>
                <a14:m>
                  <m:oMath xmlns:m="http://schemas.openxmlformats.org/officeDocument/2006/math">
                    <m:r>
                      <a:rPr lang="en-US" altLang="zh-CN" b="0" i="1" smtClean="0"/>
                      <m:t> </m:t>
                    </m:r>
                    <m:r>
                      <a:rPr lang="en-US" altLang="zh-CN" b="0" i="1" smtClean="0"/>
                      <m:t>𝐶</m:t>
                    </m:r>
                    <m:r>
                      <a:rPr lang="en-US" altLang="zh-CN" b="0" i="1" smtClean="0"/>
                      <m:t>=0 </m:t>
                    </m:r>
                  </m:oMath>
                </a14:m>
                <a:r>
                  <a:rPr lang="zh-CN" altLang="en-US" dirty="0" smtClean="0"/>
                  <a:t>时</a:t>
                </a:r>
                <a:r>
                  <a:rPr lang="en-US" altLang="zh-CN" dirty="0" smtClean="0"/>
                  <a:t>, </a:t>
                </a:r>
                <a:r>
                  <a:rPr lang="zh-CN" altLang="en-US" dirty="0" smtClean="0"/>
                  <a:t>它也是奇函数</a:t>
                </a:r>
                <a:r>
                  <a:rPr lang="en-US" altLang="zh-CN" dirty="0" smtClean="0"/>
                  <a:t>.</a:t>
                </a:r>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734"/>
                </a:stretch>
              </a:blipFill>
            </p:spPr>
            <p:txBody>
              <a:bodyPr/>
              <a:lstStyle/>
              <a:p>
                <a:r>
                  <a:rPr lang="zh-CN" altLang="en-US">
                    <a:noFill/>
                  </a:rPr>
                  <a:t> </a:t>
                </a:r>
              </a:p>
            </p:txBody>
          </p:sp>
        </mc:Fallback>
      </mc:AlternateContent>
      <p:grpSp>
        <p:nvGrpSpPr>
          <p:cNvPr id="19" name="组合 18"/>
          <p:cNvGrpSpPr/>
          <p:nvPr/>
        </p:nvGrpSpPr>
        <p:grpSpPr>
          <a:xfrm>
            <a:off x="4583832" y="3735607"/>
            <a:ext cx="2880000" cy="2563655"/>
            <a:chOff x="4583832" y="3735607"/>
            <a:chExt cx="2880000" cy="2563655"/>
          </a:xfrm>
        </p:grpSpPr>
        <p:cxnSp>
          <p:nvCxnSpPr>
            <p:cNvPr id="6" name="直接箭头连接符 5"/>
            <p:cNvCxnSpPr/>
            <p:nvPr/>
          </p:nvCxnSpPr>
          <p:spPr>
            <a:xfrm>
              <a:off x="4583832" y="5219382"/>
              <a:ext cx="288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6042725" y="4139262"/>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7104112" y="5218139"/>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104112" y="5218139"/>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629409" y="373560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629409" y="3735607"/>
                  <a:ext cx="826631"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591944" y="5150736"/>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591944" y="5150736"/>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18" name="组合 17"/>
          <p:cNvGrpSpPr/>
          <p:nvPr/>
        </p:nvGrpSpPr>
        <p:grpSpPr>
          <a:xfrm>
            <a:off x="4611585" y="4191971"/>
            <a:ext cx="2924415" cy="372110"/>
            <a:chOff x="739579" y="3407403"/>
            <a:chExt cx="2924415" cy="372110"/>
          </a:xfrm>
        </p:grpSpPr>
        <p:cxnSp>
          <p:nvCxnSpPr>
            <p:cNvPr id="12" name="直接连接符 11"/>
            <p:cNvCxnSpPr/>
            <p:nvPr/>
          </p:nvCxnSpPr>
          <p:spPr>
            <a:xfrm flipV="1">
              <a:off x="739579" y="3776735"/>
              <a:ext cx="2780399" cy="27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2832035" y="3407403"/>
                  <a:ext cx="8319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𝐶</m:t>
                        </m:r>
                      </m:oMath>
                    </m:oMathPara>
                  </a14:m>
                  <a:endParaRPr lang="zh-CN" altLang="en-US" dirty="0">
                    <a:solidFill>
                      <a:srgbClr val="C0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2832035" y="3407403"/>
                  <a:ext cx="831959" cy="369332"/>
                </a:xfrm>
                <a:prstGeom prst="rect">
                  <a:avLst/>
                </a:prstGeom>
                <a:blipFill>
                  <a:blip r:embed="rId6"/>
                  <a:stretch>
                    <a:fillRect b="-833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文本框 3"/>
              <p:cNvSpPr txBox="1"/>
              <p:nvPr/>
            </p:nvSpPr>
            <p:spPr>
              <a:xfrm>
                <a:off x="5735800" y="4518403"/>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𝐶</m:t>
                      </m:r>
                    </m:oMath>
                  </m:oMathPara>
                </a14:m>
                <a:endParaRPr lang="zh-CN" altLang="en-US" dirty="0">
                  <a:solidFill>
                    <a:schemeClr val="accent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735800" y="4518403"/>
                <a:ext cx="288032" cy="369332"/>
              </a:xfrm>
              <a:prstGeom prst="rect">
                <a:avLst/>
              </a:prstGeom>
              <a:blipFill>
                <a:blip r:embed="rId7"/>
                <a:stretch>
                  <a:fillRect r="-85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02617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00FF"/>
                    </a:solidFill>
                  </a:rPr>
                  <a:t>指数函数</a:t>
                </a:r>
                <a14:m>
                  <m:oMath xmlns:m="http://schemas.openxmlformats.org/officeDocument/2006/math">
                    <m:r>
                      <a:rPr lang="en-US" altLang="zh-CN" b="0" i="0" smtClean="0"/>
                      <m:t> </m:t>
                    </m:r>
                    <m:r>
                      <a:rPr lang="en-US" altLang="zh-CN" b="0" i="1" smtClean="0"/>
                      <m:t>𝑦</m:t>
                    </m:r>
                    <m:r>
                      <a:rPr lang="en-US" altLang="zh-CN" b="0" i="1" smtClean="0"/>
                      <m:t>=</m:t>
                    </m:r>
                    <m:sSup>
                      <m:sSupPr>
                        <m:ctrlPr>
                          <a:rPr lang="en-US" altLang="zh-CN" b="0" i="1" smtClean="0"/>
                        </m:ctrlPr>
                      </m:sSupPr>
                      <m:e>
                        <m:r>
                          <a:rPr lang="en-US" altLang="zh-CN" b="0" i="1" smtClean="0"/>
                          <m:t>𝑎</m:t>
                        </m:r>
                      </m:e>
                      <m:sup>
                        <m:r>
                          <a:rPr lang="en-US" altLang="zh-CN" b="0" i="1" smtClean="0"/>
                          <m:t>𝑥</m:t>
                        </m:r>
                      </m:sup>
                    </m:sSup>
                  </m:oMath>
                </a14:m>
                <a:r>
                  <a:rPr lang="en-US" altLang="zh-CN" dirty="0" smtClean="0"/>
                  <a:t> (</a:t>
                </a:r>
                <a14:m>
                  <m:oMath xmlns:m="http://schemas.openxmlformats.org/officeDocument/2006/math">
                    <m:r>
                      <a:rPr lang="en-US" altLang="zh-CN" b="0" i="1" dirty="0" smtClean="0"/>
                      <m:t>𝑎</m:t>
                    </m:r>
                    <m:r>
                      <a:rPr lang="en-US" altLang="zh-CN" b="0" i="1" dirty="0" smtClean="0"/>
                      <m:t>&gt;0,</m:t>
                    </m:r>
                    <m:r>
                      <a:rPr lang="en-US" altLang="zh-CN" b="0" i="1" dirty="0" smtClean="0"/>
                      <m:t>𝑎</m:t>
                    </m:r>
                    <m:r>
                      <a:rPr lang="en-US" altLang="zh-CN" b="0" i="1" dirty="0" smtClean="0"/>
                      <m:t>≠1</m:t>
                    </m:r>
                  </m:oMath>
                </a14:m>
                <a:r>
                  <a:rPr lang="en-US" altLang="zh-CN" dirty="0" smtClean="0"/>
                  <a:t>), </a:t>
                </a:r>
                <a14:m>
                  <m:oMath xmlns:m="http://schemas.openxmlformats.org/officeDocument/2006/math">
                    <m:r>
                      <a:rPr lang="en-US" altLang="zh-CN" i="1"/>
                      <m:t>𝑥</m:t>
                    </m:r>
                    <m:r>
                      <a:rPr lang="en-US" altLang="zh-CN" i="1"/>
                      <m:t>∈</m:t>
                    </m:r>
                    <m:d>
                      <m:dPr>
                        <m:ctrlPr>
                          <a:rPr lang="en-US" altLang="zh-CN" i="1"/>
                        </m:ctrlPr>
                      </m:dPr>
                      <m:e>
                        <m:r>
                          <a:rPr lang="en-US" altLang="zh-CN" i="1"/>
                          <m:t>−∞,+∞</m:t>
                        </m:r>
                      </m:e>
                    </m:d>
                  </m:oMath>
                </a14:m>
                <a:r>
                  <a:rPr lang="en-US" altLang="zh-CN" dirty="0" smtClean="0"/>
                  <a:t>. </a:t>
                </a:r>
                <a:r>
                  <a:rPr lang="zh-CN" altLang="en-US" dirty="0" smtClean="0"/>
                  <a:t>值域</a:t>
                </a:r>
                <a:r>
                  <a:rPr lang="zh-CN" altLang="en-US" dirty="0"/>
                  <a:t>为</a:t>
                </a:r>
                <a14:m>
                  <m:oMath xmlns:m="http://schemas.openxmlformats.org/officeDocument/2006/math">
                    <m:r>
                      <a:rPr lang="en-US" altLang="zh-CN" i="1"/>
                      <m:t> </m:t>
                    </m:r>
                    <m:r>
                      <a:rPr lang="en-US" altLang="zh-CN" i="1"/>
                      <m:t>𝑌</m:t>
                    </m:r>
                    <m:r>
                      <a:rPr lang="en-US" altLang="zh-CN" i="1"/>
                      <m:t>=</m:t>
                    </m:r>
                    <m:d>
                      <m:dPr>
                        <m:ctrlPr>
                          <a:rPr lang="en-US" altLang="zh-CN" b="0" i="1" smtClean="0"/>
                        </m:ctrlPr>
                      </m:dPr>
                      <m:e>
                        <m:r>
                          <a:rPr lang="en-US" altLang="zh-CN" b="0" i="1" smtClean="0"/>
                          <m:t>0,+∞</m:t>
                        </m:r>
                      </m:e>
                    </m:d>
                  </m:oMath>
                </a14:m>
                <a:r>
                  <a:rPr lang="en-US" altLang="zh-CN" dirty="0"/>
                  <a:t>.</a:t>
                </a:r>
              </a:p>
              <a:p>
                <a:pPr marL="342900" indent="-342900">
                  <a:lnSpc>
                    <a:spcPct val="120000"/>
                  </a:lnSpc>
                  <a:buFont typeface="Arial" panose="020B0604020202020204" pitchFamily="34" charset="0"/>
                  <a:buChar char="•"/>
                </a:pPr>
                <a:r>
                  <a:rPr lang="zh-CN" altLang="en-US" dirty="0"/>
                  <a:t>它的图像是过点</a:t>
                </a:r>
                <a14:m>
                  <m:oMath xmlns:m="http://schemas.openxmlformats.org/officeDocument/2006/math">
                    <m:r>
                      <a:rPr lang="en-US" altLang="zh-CN"/>
                      <m:t> </m:t>
                    </m:r>
                    <m:d>
                      <m:dPr>
                        <m:ctrlPr>
                          <a:rPr lang="en-US" altLang="zh-CN" i="1"/>
                        </m:ctrlPr>
                      </m:dPr>
                      <m:e>
                        <m:r>
                          <a:rPr lang="en-US" altLang="zh-CN" i="1"/>
                          <m:t>0,</m:t>
                        </m:r>
                        <m:r>
                          <a:rPr lang="en-US" altLang="zh-CN" b="0" i="1" smtClean="0"/>
                          <m:t>1</m:t>
                        </m:r>
                      </m:e>
                    </m:d>
                  </m:oMath>
                </a14:m>
                <a:r>
                  <a:rPr lang="en-US" altLang="zh-CN" dirty="0" smtClean="0"/>
                  <a:t>. </a:t>
                </a:r>
                <a:r>
                  <a:rPr lang="zh-CN" altLang="en-US" dirty="0"/>
                  <a:t>当</a:t>
                </a:r>
                <a14:m>
                  <m:oMath xmlns:m="http://schemas.openxmlformats.org/officeDocument/2006/math">
                    <m:r>
                      <a:rPr lang="en-US" altLang="zh-CN" i="1"/>
                      <m:t> </m:t>
                    </m:r>
                    <m:r>
                      <a:rPr lang="en-US" altLang="zh-CN" i="1"/>
                      <m:t>𝑎</m:t>
                    </m:r>
                    <m:r>
                      <a:rPr lang="en-US" altLang="zh-CN" i="1"/>
                      <m:t>&gt;1 </m:t>
                    </m:r>
                  </m:oMath>
                </a14:m>
                <a:r>
                  <a:rPr lang="zh-CN" altLang="en-US" dirty="0"/>
                  <a:t>时</a:t>
                </a:r>
                <a:r>
                  <a:rPr lang="en-US" altLang="zh-CN" dirty="0"/>
                  <a:t>, </a:t>
                </a:r>
                <a:r>
                  <a:rPr lang="zh-CN" altLang="en-US" dirty="0"/>
                  <a:t>它单调递增</a:t>
                </a:r>
                <a:r>
                  <a:rPr lang="en-US" altLang="zh-CN" dirty="0"/>
                  <a:t>;</a:t>
                </a:r>
                <a:r>
                  <a:rPr lang="en-US" altLang="zh-CN" dirty="0" smtClean="0"/>
                  <a:t> </a:t>
                </a:r>
                <a:r>
                  <a:rPr lang="zh-CN" altLang="en-US" dirty="0"/>
                  <a:t>当</a:t>
                </a:r>
                <a14:m>
                  <m:oMath xmlns:m="http://schemas.openxmlformats.org/officeDocument/2006/math">
                    <m:r>
                      <a:rPr lang="en-US" altLang="zh-CN" i="1"/>
                      <m:t> </m:t>
                    </m:r>
                    <m:r>
                      <a:rPr lang="en-US" altLang="zh-CN" b="0" i="1" smtClean="0"/>
                      <m:t>0&lt;</m:t>
                    </m:r>
                    <m:r>
                      <a:rPr lang="en-US" altLang="zh-CN" i="1"/>
                      <m:t>𝑎</m:t>
                    </m:r>
                    <m:r>
                      <a:rPr lang="en-US" altLang="zh-CN" b="0" i="1" smtClean="0"/>
                      <m:t>&lt;</m:t>
                    </m:r>
                    <m:r>
                      <a:rPr lang="en-US" altLang="zh-CN" i="1"/>
                      <m:t>1 </m:t>
                    </m:r>
                  </m:oMath>
                </a14:m>
                <a:r>
                  <a:rPr lang="zh-CN" altLang="en-US" dirty="0"/>
                  <a:t>时</a:t>
                </a:r>
                <a:r>
                  <a:rPr lang="en-US" altLang="zh-CN" dirty="0"/>
                  <a:t>, </a:t>
                </a:r>
                <a:r>
                  <a:rPr lang="zh-CN" altLang="en-US" dirty="0"/>
                  <a:t>它单调</a:t>
                </a:r>
                <a:r>
                  <a:rPr lang="zh-CN" altLang="en-US" dirty="0" smtClean="0"/>
                  <a:t>递减</a:t>
                </a:r>
                <a:r>
                  <a:rPr lang="en-US" altLang="zh-CN" dirty="0"/>
                  <a:t>.</a:t>
                </a:r>
              </a:p>
              <a:p>
                <a:pPr marL="342900" indent="-342900">
                  <a:lnSpc>
                    <a:spcPct val="100000"/>
                  </a:lnSpc>
                  <a:buFont typeface="Arial" panose="020B0604020202020204" pitchFamily="34" charset="0"/>
                  <a:buChar char="•"/>
                </a:pPr>
                <a14:m>
                  <m:oMath xmlns:m="http://schemas.openxmlformats.org/officeDocument/2006/math">
                    <m:r>
                      <a:rPr lang="en-US" altLang="zh-CN" b="0" i="1" smtClean="0"/>
                      <m:t>𝑦</m:t>
                    </m:r>
                    <m:r>
                      <a:rPr lang="en-US" altLang="zh-CN" b="0" i="1" smtClean="0"/>
                      <m:t>=</m:t>
                    </m:r>
                    <m:sSup>
                      <m:sSupPr>
                        <m:ctrlPr>
                          <a:rPr lang="en-US" altLang="zh-CN" b="0" i="1" smtClean="0"/>
                        </m:ctrlPr>
                      </m:sSupPr>
                      <m:e>
                        <m:r>
                          <a:rPr lang="en-US" altLang="zh-CN" b="0" i="1" smtClean="0"/>
                          <m:t>𝑎</m:t>
                        </m:r>
                      </m:e>
                      <m:sup>
                        <m:r>
                          <a:rPr lang="en-US" altLang="zh-CN" b="0" i="1" smtClean="0"/>
                          <m:t>𝑥</m:t>
                        </m:r>
                      </m:sup>
                    </m:sSup>
                    <m:r>
                      <a:rPr lang="en-US" altLang="zh-CN" b="0" i="1" smtClean="0"/>
                      <m:t> </m:t>
                    </m:r>
                  </m:oMath>
                </a14:m>
                <a:r>
                  <a:rPr lang="zh-CN" altLang="en-US" dirty="0" smtClean="0"/>
                  <a:t>的图像和</a:t>
                </a:r>
                <a14:m>
                  <m:oMath xmlns:m="http://schemas.openxmlformats.org/officeDocument/2006/math">
                    <m:r>
                      <a:rPr lang="en-US" altLang="zh-CN" b="0" i="1" smtClean="0"/>
                      <m:t> </m:t>
                    </m:r>
                    <m:r>
                      <a:rPr lang="en-US" altLang="zh-CN" b="0" i="1" smtClean="0"/>
                      <m:t>𝑦</m:t>
                    </m:r>
                    <m:r>
                      <a:rPr lang="en-US" altLang="zh-CN" b="0" i="1" smtClean="0"/>
                      <m:t>=</m:t>
                    </m:r>
                    <m:sSup>
                      <m:sSupPr>
                        <m:ctrlPr>
                          <a:rPr lang="en-US" altLang="zh-CN" b="0" i="1" smtClean="0"/>
                        </m:ctrlPr>
                      </m:sSupPr>
                      <m:e>
                        <m:d>
                          <m:dPr>
                            <m:ctrlPr>
                              <a:rPr lang="en-US" altLang="zh-CN" b="0" i="1" smtClean="0"/>
                            </m:ctrlPr>
                          </m:dPr>
                          <m:e>
                            <m:f>
                              <m:fPr>
                                <m:ctrlPr>
                                  <a:rPr lang="en-US" altLang="zh-CN" b="0" i="1" smtClean="0"/>
                                </m:ctrlPr>
                              </m:fPr>
                              <m:num>
                                <m:r>
                                  <a:rPr lang="en-US" altLang="zh-CN" b="0" i="1" smtClean="0"/>
                                  <m:t>1</m:t>
                                </m:r>
                              </m:num>
                              <m:den>
                                <m:r>
                                  <a:rPr lang="en-US" altLang="zh-CN" b="0" i="1" smtClean="0"/>
                                  <m:t>𝑎</m:t>
                                </m:r>
                              </m:den>
                            </m:f>
                          </m:e>
                        </m:d>
                      </m:e>
                      <m:sup>
                        <m:r>
                          <a:rPr lang="en-US" altLang="zh-CN" b="0" i="1" smtClean="0"/>
                          <m:t>𝑥</m:t>
                        </m:r>
                      </m:sup>
                    </m:sSup>
                    <m:r>
                      <a:rPr lang="en-US" altLang="zh-CN" b="0" i="1" smtClean="0"/>
                      <m:t> </m:t>
                    </m:r>
                  </m:oMath>
                </a14:m>
                <a:r>
                  <a:rPr lang="zh-CN" altLang="en-US" dirty="0" smtClean="0"/>
                  <a:t>的图像关于</a:t>
                </a:r>
                <a14:m>
                  <m:oMath xmlns:m="http://schemas.openxmlformats.org/officeDocument/2006/math">
                    <m:r>
                      <a:rPr lang="en-US" altLang="zh-CN" b="0" i="1" smtClean="0"/>
                      <m:t> </m:t>
                    </m:r>
                    <m:r>
                      <a:rPr lang="en-US" altLang="zh-CN" b="0" i="1" smtClean="0"/>
                      <m:t>𝑦</m:t>
                    </m:r>
                    <m:r>
                      <a:rPr lang="en-US" altLang="zh-CN" b="0" i="1" smtClean="0"/>
                      <m:t> </m:t>
                    </m:r>
                  </m:oMath>
                </a14:m>
                <a:r>
                  <a:rPr lang="zh-CN" altLang="en-US" dirty="0" smtClean="0"/>
                  <a:t>轴对称</a:t>
                </a:r>
                <a:r>
                  <a:rPr lang="en-US" altLang="zh-CN" dirty="0" smtClean="0"/>
                  <a:t>.</a:t>
                </a:r>
              </a:p>
              <a:p>
                <a:pPr marL="342900" indent="-342900">
                  <a:lnSpc>
                    <a:spcPct val="120000"/>
                  </a:lnSpc>
                  <a:buFont typeface="Arial" panose="020B0604020202020204" pitchFamily="34" charset="0"/>
                  <a:buChar char="•"/>
                </a:pPr>
                <a:r>
                  <a:rPr lang="zh-CN" altLang="en-US" dirty="0" smtClean="0"/>
                  <a:t>当</a:t>
                </a:r>
                <a14:m>
                  <m:oMath xmlns:m="http://schemas.openxmlformats.org/officeDocument/2006/math">
                    <m:r>
                      <a:rPr lang="en-US" altLang="zh-CN" b="0" i="1" smtClean="0"/>
                      <m:t> </m:t>
                    </m:r>
                    <m:r>
                      <a:rPr lang="en-US" altLang="zh-CN" b="0" i="1" smtClean="0"/>
                      <m:t>𝑎</m:t>
                    </m:r>
                    <m:r>
                      <a:rPr lang="en-US" altLang="zh-CN" b="0" i="1" smtClean="0"/>
                      <m:t>=1 </m:t>
                    </m:r>
                  </m:oMath>
                </a14:m>
                <a:r>
                  <a:rPr lang="zh-CN" altLang="en-US" dirty="0" smtClean="0"/>
                  <a:t>时</a:t>
                </a:r>
                <a:r>
                  <a:rPr lang="en-US" altLang="zh-CN" dirty="0" smtClean="0"/>
                  <a:t>, </a:t>
                </a:r>
                <a:r>
                  <a:rPr lang="zh-CN" altLang="en-US" dirty="0" smtClean="0"/>
                  <a:t>它是常数函数</a:t>
                </a:r>
                <a14:m>
                  <m:oMath xmlns:m="http://schemas.openxmlformats.org/officeDocument/2006/math">
                    <m:r>
                      <a:rPr lang="en-US" altLang="zh-CN" b="0" i="1" smtClean="0"/>
                      <m:t> </m:t>
                    </m:r>
                    <m:r>
                      <a:rPr lang="en-US" altLang="zh-CN" b="0" i="1" smtClean="0"/>
                      <m:t>𝑦</m:t>
                    </m:r>
                    <m:r>
                      <a:rPr lang="en-US" altLang="zh-CN" b="0" i="1" smtClean="0"/>
                      <m:t>=1</m:t>
                    </m:r>
                  </m:oMath>
                </a14:m>
                <a:r>
                  <a:rPr lang="en-US" altLang="zh-CN" dirty="0" smtClean="0"/>
                  <a:t>.</a:t>
                </a:r>
              </a:p>
              <a:p>
                <a:pPr marL="342900" indent="-342900">
                  <a:lnSpc>
                    <a:spcPct val="120000"/>
                  </a:lnSpc>
                  <a:buFont typeface="Arial" panose="020B0604020202020204" pitchFamily="34" charset="0"/>
                  <a:buChar char="•"/>
                </a:pPr>
                <a:r>
                  <a:rPr lang="zh-CN" altLang="en-US" dirty="0" smtClean="0"/>
                  <a:t>直线</a:t>
                </a:r>
                <a14:m>
                  <m:oMath xmlns:m="http://schemas.openxmlformats.org/officeDocument/2006/math">
                    <m:r>
                      <a:rPr lang="en-US" altLang="zh-CN" b="0" i="1" smtClean="0"/>
                      <m:t> </m:t>
                    </m:r>
                    <m:r>
                      <a:rPr lang="en-US" altLang="zh-CN" b="0" i="1" smtClean="0"/>
                      <m:t>𝑦</m:t>
                    </m:r>
                    <m:r>
                      <a:rPr lang="en-US" altLang="zh-CN" b="0" i="1" smtClean="0"/>
                      <m:t>=0 </m:t>
                    </m:r>
                  </m:oMath>
                </a14:m>
                <a:r>
                  <a:rPr lang="zh-CN" altLang="en-US" dirty="0" smtClean="0"/>
                  <a:t>是它的唯一渐近线</a:t>
                </a:r>
                <a:r>
                  <a:rPr lang="en-US" altLang="zh-CN" dirty="0" smtClean="0"/>
                  <a:t>.</a:t>
                </a:r>
                <a:endParaRPr lang="en-US" altLang="zh-CN" dirty="0"/>
              </a:p>
              <a:p>
                <a:pPr marL="342900" indent="-342900">
                  <a:lnSpc>
                    <a:spcPct val="120000"/>
                  </a:lnSpc>
                  <a:buFont typeface="Arial" panose="020B0604020202020204" pitchFamily="34" charset="0"/>
                  <a:buChar char="•"/>
                </a:pP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10" name="组合 9"/>
          <p:cNvGrpSpPr/>
          <p:nvPr/>
        </p:nvGrpSpPr>
        <p:grpSpPr>
          <a:xfrm>
            <a:off x="4354001" y="3717032"/>
            <a:ext cx="3600000" cy="2563655"/>
            <a:chOff x="8976320" y="1268520"/>
            <a:chExt cx="3600000" cy="2563655"/>
          </a:xfrm>
        </p:grpSpPr>
        <p:cxnSp>
          <p:nvCxnSpPr>
            <p:cNvPr id="11" name="直接箭头连接符 10"/>
            <p:cNvCxnSpPr/>
            <p:nvPr/>
          </p:nvCxnSpPr>
          <p:spPr>
            <a:xfrm>
              <a:off x="8976320" y="3429000"/>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651237" y="1672175"/>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2108723" y="3427757"/>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2108723" y="3427757"/>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237921" y="126852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237921" y="1268520"/>
                  <a:ext cx="826631"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200456" y="336035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200456" y="3360354"/>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22" name="组合 21"/>
          <p:cNvGrpSpPr/>
          <p:nvPr/>
        </p:nvGrpSpPr>
        <p:grpSpPr>
          <a:xfrm>
            <a:off x="4638626" y="4578197"/>
            <a:ext cx="3402592" cy="1219200"/>
            <a:chOff x="4638626" y="4578197"/>
            <a:chExt cx="3402592" cy="1219200"/>
          </a:xfrm>
        </p:grpSpPr>
        <p:sp>
          <p:nvSpPr>
            <p:cNvPr id="2" name="任意多边形 1"/>
            <p:cNvSpPr/>
            <p:nvPr/>
          </p:nvSpPr>
          <p:spPr>
            <a:xfrm>
              <a:off x="4638626" y="4578197"/>
              <a:ext cx="2709334" cy="1219200"/>
            </a:xfrm>
            <a:custGeom>
              <a:avLst/>
              <a:gdLst>
                <a:gd name="connsiteX0" fmla="*/ 0 w 2709334"/>
                <a:gd name="connsiteY0" fmla="*/ 1219200 h 1219200"/>
                <a:gd name="connsiteX1" fmla="*/ 1380067 w 2709334"/>
                <a:gd name="connsiteY1" fmla="*/ 960966 h 1219200"/>
                <a:gd name="connsiteX2" fmla="*/ 2146300 w 2709334"/>
                <a:gd name="connsiteY2" fmla="*/ 618066 h 1219200"/>
                <a:gd name="connsiteX3" fmla="*/ 2709334 w 2709334"/>
                <a:gd name="connsiteY3" fmla="*/ 0 h 1219200"/>
                <a:gd name="connsiteX4" fmla="*/ 2709334 w 2709334"/>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4" h="1219200">
                  <a:moveTo>
                    <a:pt x="0" y="1219200"/>
                  </a:moveTo>
                  <a:cubicBezTo>
                    <a:pt x="511175" y="1140177"/>
                    <a:pt x="1022350" y="1061155"/>
                    <a:pt x="1380067" y="960966"/>
                  </a:cubicBezTo>
                  <a:cubicBezTo>
                    <a:pt x="1737784" y="860777"/>
                    <a:pt x="1924756" y="778227"/>
                    <a:pt x="2146300" y="618066"/>
                  </a:cubicBezTo>
                  <a:cubicBezTo>
                    <a:pt x="2367845" y="457905"/>
                    <a:pt x="2709334" y="0"/>
                    <a:pt x="2709334" y="0"/>
                  </a:cubicBezTo>
                  <a:lnTo>
                    <a:pt x="2709334" y="0"/>
                  </a:lnTo>
                </a:path>
              </a:pathLst>
            </a:custGeom>
            <a:noFill/>
            <a:ln w="19050" cap="flat" cmpd="sng">
              <a:solidFill>
                <a:srgbClr val="C00000"/>
              </a:solidFill>
              <a:miter lim="800000"/>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7064242" y="4680443"/>
                  <a:ext cx="976976"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𝑎</m:t>
                            </m:r>
                          </m:e>
                          <m:sup>
                            <m:r>
                              <a:rPr lang="en-US" altLang="zh-CN" b="0" i="1" smtClean="0">
                                <a:solidFill>
                                  <a:srgbClr val="C00000"/>
                                </a:solidFill>
                                <a:latin typeface="Cambria Math" panose="02040503050406030204" pitchFamily="18" charset="0"/>
                              </a:rPr>
                              <m:t>𝑥</m:t>
                            </m:r>
                          </m:sup>
                        </m:sSup>
                      </m:oMath>
                    </m:oMathPara>
                  </a14:m>
                  <a:endParaRPr lang="en-US" altLang="zh-CN" dirty="0" smtClean="0">
                    <a:solidFill>
                      <a:srgbClr val="C00000"/>
                    </a:solidFill>
                  </a:endParaRPr>
                </a:p>
                <a:p>
                  <a:pPr algn="ct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𝑎</m:t>
                        </m:r>
                        <m:r>
                          <a:rPr lang="en-US" altLang="zh-CN" b="0" i="1" smtClean="0">
                            <a:solidFill>
                              <a:srgbClr val="C00000"/>
                            </a:solidFill>
                            <a:latin typeface="Cambria Math" panose="02040503050406030204" pitchFamily="18" charset="0"/>
                          </a:rPr>
                          <m:t>&gt;1)</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7064242" y="4680443"/>
                  <a:ext cx="976976" cy="646331"/>
                </a:xfrm>
                <a:prstGeom prst="rect">
                  <a:avLst/>
                </a:prstGeom>
                <a:blipFill>
                  <a:blip r:embed="rId6"/>
                  <a:stretch>
                    <a:fillRect l="-2500" b="-7547"/>
                  </a:stretch>
                </a:blipFill>
              </p:spPr>
              <p:txBody>
                <a:bodyPr/>
                <a:lstStyle/>
                <a:p>
                  <a:r>
                    <a:rPr lang="zh-CN" altLang="en-US">
                      <a:noFill/>
                    </a:rPr>
                    <a:t> </a:t>
                  </a:r>
                </a:p>
              </p:txBody>
            </p:sp>
          </mc:Fallback>
        </mc:AlternateContent>
      </p:grpSp>
      <p:grpSp>
        <p:nvGrpSpPr>
          <p:cNvPr id="23" name="组合 22"/>
          <p:cNvGrpSpPr/>
          <p:nvPr/>
        </p:nvGrpSpPr>
        <p:grpSpPr>
          <a:xfrm>
            <a:off x="3503712" y="4591186"/>
            <a:ext cx="3946633" cy="1219200"/>
            <a:chOff x="3503712" y="4591186"/>
            <a:chExt cx="3946633" cy="1219200"/>
          </a:xfrm>
        </p:grpSpPr>
        <p:sp>
          <p:nvSpPr>
            <p:cNvPr id="16" name="任意多边形 15"/>
            <p:cNvSpPr/>
            <p:nvPr/>
          </p:nvSpPr>
          <p:spPr>
            <a:xfrm flipH="1">
              <a:off x="4741011" y="4591186"/>
              <a:ext cx="2709334" cy="1219200"/>
            </a:xfrm>
            <a:custGeom>
              <a:avLst/>
              <a:gdLst>
                <a:gd name="connsiteX0" fmla="*/ 0 w 2709334"/>
                <a:gd name="connsiteY0" fmla="*/ 1219200 h 1219200"/>
                <a:gd name="connsiteX1" fmla="*/ 1380067 w 2709334"/>
                <a:gd name="connsiteY1" fmla="*/ 960966 h 1219200"/>
                <a:gd name="connsiteX2" fmla="*/ 2146300 w 2709334"/>
                <a:gd name="connsiteY2" fmla="*/ 618066 h 1219200"/>
                <a:gd name="connsiteX3" fmla="*/ 2709334 w 2709334"/>
                <a:gd name="connsiteY3" fmla="*/ 0 h 1219200"/>
                <a:gd name="connsiteX4" fmla="*/ 2709334 w 2709334"/>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4" h="1219200">
                  <a:moveTo>
                    <a:pt x="0" y="1219200"/>
                  </a:moveTo>
                  <a:cubicBezTo>
                    <a:pt x="511175" y="1140177"/>
                    <a:pt x="1022350" y="1061155"/>
                    <a:pt x="1380067" y="960966"/>
                  </a:cubicBezTo>
                  <a:cubicBezTo>
                    <a:pt x="1737784" y="860777"/>
                    <a:pt x="1924756" y="778227"/>
                    <a:pt x="2146300" y="618066"/>
                  </a:cubicBezTo>
                  <a:cubicBezTo>
                    <a:pt x="2367845" y="457905"/>
                    <a:pt x="2709334" y="0"/>
                    <a:pt x="2709334" y="0"/>
                  </a:cubicBezTo>
                  <a:lnTo>
                    <a:pt x="2709334" y="0"/>
                  </a:lnTo>
                </a:path>
              </a:pathLst>
            </a:custGeom>
            <a:noFill/>
            <a:ln w="19050" cap="flat" cmpd="sng">
              <a:solidFill>
                <a:srgbClr val="009900"/>
              </a:solidFill>
              <a:miter lim="800000"/>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3503712" y="4663194"/>
                  <a:ext cx="2016225"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𝑎</m:t>
                            </m:r>
                          </m:e>
                          <m:sup>
                            <m:r>
                              <a:rPr lang="en-US" altLang="zh-CN" sz="1600" b="0" i="1" smtClean="0">
                                <a:solidFill>
                                  <a:srgbClr val="009900"/>
                                </a:solidFill>
                                <a:latin typeface="Cambria Math" panose="02040503050406030204" pitchFamily="18" charset="0"/>
                              </a:rPr>
                              <m:t>𝑥</m:t>
                            </m:r>
                          </m:sup>
                        </m:sSup>
                      </m:oMath>
                    </m:oMathPara>
                  </a14:m>
                  <a:endParaRPr lang="en-US" altLang="zh-CN" sz="1600" b="0" i="1" dirty="0" smtClean="0">
                    <a:solidFill>
                      <a:srgbClr val="009900"/>
                    </a:solidFill>
                    <a:latin typeface="Cambria Math" panose="02040503050406030204" pitchFamily="18" charset="0"/>
                  </a:endParaRPr>
                </a:p>
                <a:p>
                  <a:pPr algn="ctr"/>
                  <a:r>
                    <a:rPr lang="en-US" altLang="zh-CN" sz="1600" b="0" dirty="0" smtClean="0">
                      <a:solidFill>
                        <a:srgbClr val="009900"/>
                      </a:solidFill>
                    </a:rPr>
                    <a:t>(</a:t>
                  </a:r>
                  <a14:m>
                    <m:oMath xmlns:m="http://schemas.openxmlformats.org/officeDocument/2006/math">
                      <m:r>
                        <a:rPr lang="en-US" altLang="zh-CN" sz="1600" b="0" i="1" smtClean="0">
                          <a:solidFill>
                            <a:srgbClr val="009900"/>
                          </a:solidFill>
                          <a:latin typeface="Cambria Math" panose="02040503050406030204" pitchFamily="18" charset="0"/>
                        </a:rPr>
                        <m:t>0&lt;</m:t>
                      </m:r>
                      <m:r>
                        <a:rPr lang="en-US" altLang="zh-CN" sz="1600" b="0" i="1" smtClean="0">
                          <a:solidFill>
                            <a:srgbClr val="009900"/>
                          </a:solidFill>
                          <a:latin typeface="Cambria Math" panose="02040503050406030204" pitchFamily="18" charset="0"/>
                        </a:rPr>
                        <m:t>𝑎</m:t>
                      </m:r>
                      <m:r>
                        <a:rPr lang="en-US" altLang="zh-CN" sz="1600" b="0" i="1" smtClean="0">
                          <a:solidFill>
                            <a:srgbClr val="009900"/>
                          </a:solidFill>
                          <a:latin typeface="Cambria Math" panose="02040503050406030204" pitchFamily="18" charset="0"/>
                        </a:rPr>
                        <m:t>&lt;1)</m:t>
                      </m:r>
                    </m:oMath>
                  </a14:m>
                  <a:endParaRPr lang="zh-CN" altLang="en-US" sz="1600" dirty="0">
                    <a:solidFill>
                      <a:srgbClr val="0099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3503712" y="4663194"/>
                  <a:ext cx="2016225" cy="584775"/>
                </a:xfrm>
                <a:prstGeom prst="rect">
                  <a:avLst/>
                </a:prstGeom>
                <a:blipFill>
                  <a:blip r:embed="rId7"/>
                  <a:stretch>
                    <a:fillRect b="-125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文本框 18"/>
              <p:cNvSpPr txBox="1"/>
              <p:nvPr/>
            </p:nvSpPr>
            <p:spPr>
              <a:xfrm>
                <a:off x="5601727" y="5187797"/>
                <a:ext cx="6866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601727" y="5187797"/>
                <a:ext cx="686686"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0764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Effect transition="in" filter="fade">
                                      <p:cBhvr>
                                        <p:cTn id="4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00FF"/>
                    </a:solidFill>
                  </a:rPr>
                  <a:t>对数函数</a:t>
                </a:r>
                <a14:m>
                  <m:oMath xmlns:m="http://schemas.openxmlformats.org/officeDocument/2006/math">
                    <m:r>
                      <a:rPr lang="en-US" altLang="zh-CN" b="0" i="0" smtClean="0"/>
                      <m:t> </m:t>
                    </m:r>
                    <m:r>
                      <a:rPr lang="en-US" altLang="zh-CN" b="0" i="1" smtClean="0"/>
                      <m:t>𝑦</m:t>
                    </m:r>
                    <m:r>
                      <a:rPr lang="en-US" altLang="zh-CN" b="0" i="1" smtClean="0"/>
                      <m:t>=</m:t>
                    </m:r>
                    <m:func>
                      <m:funcPr>
                        <m:ctrlPr>
                          <a:rPr lang="en-US" altLang="zh-CN" b="0" i="1" smtClean="0"/>
                        </m:ctrlPr>
                      </m:funcPr>
                      <m:fName>
                        <m:sSub>
                          <m:sSubPr>
                            <m:ctrlPr>
                              <a:rPr lang="en-US" altLang="zh-CN" b="0" i="1" smtClean="0"/>
                            </m:ctrlPr>
                          </m:sSubPr>
                          <m:e>
                            <m:r>
                              <m:rPr>
                                <m:sty m:val="p"/>
                              </m:rPr>
                              <a:rPr lang="en-US" altLang="zh-CN" b="0" i="0" smtClean="0"/>
                              <m:t>log</m:t>
                            </m:r>
                          </m:e>
                          <m:sub>
                            <m:r>
                              <a:rPr lang="en-US" altLang="zh-CN" b="0" i="1" smtClean="0"/>
                              <m:t>𝑎</m:t>
                            </m:r>
                          </m:sub>
                        </m:sSub>
                      </m:fName>
                      <m:e>
                        <m:r>
                          <a:rPr lang="en-US" altLang="zh-CN" b="0" i="1" smtClean="0"/>
                          <m:t>𝑥</m:t>
                        </m:r>
                      </m:e>
                    </m:func>
                  </m:oMath>
                </a14:m>
                <a:r>
                  <a:rPr lang="en-US" altLang="zh-CN" dirty="0" smtClean="0"/>
                  <a:t> (</a:t>
                </a:r>
                <a14:m>
                  <m:oMath xmlns:m="http://schemas.openxmlformats.org/officeDocument/2006/math">
                    <m:r>
                      <a:rPr lang="en-US" altLang="zh-CN" b="0" i="1" dirty="0" smtClean="0"/>
                      <m:t>𝑎</m:t>
                    </m:r>
                    <m:r>
                      <a:rPr lang="en-US" altLang="zh-CN" b="0" i="1" dirty="0" smtClean="0"/>
                      <m:t>&gt;0,</m:t>
                    </m:r>
                    <m:r>
                      <a:rPr lang="en-US" altLang="zh-CN" b="0" i="1" dirty="0" smtClean="0"/>
                      <m:t>𝑎</m:t>
                    </m:r>
                    <m:r>
                      <a:rPr lang="en-US" altLang="zh-CN" b="0" i="1" dirty="0" smtClean="0"/>
                      <m:t>≠1</m:t>
                    </m:r>
                  </m:oMath>
                </a14:m>
                <a:r>
                  <a:rPr lang="en-US" altLang="zh-CN" dirty="0" smtClean="0"/>
                  <a:t>), </a:t>
                </a:r>
                <a14:m>
                  <m:oMath xmlns:m="http://schemas.openxmlformats.org/officeDocument/2006/math">
                    <m:r>
                      <a:rPr lang="en-US" altLang="zh-CN" i="1"/>
                      <m:t>𝑥</m:t>
                    </m:r>
                    <m:r>
                      <a:rPr lang="en-US" altLang="zh-CN" i="1"/>
                      <m:t>∈</m:t>
                    </m:r>
                    <m:d>
                      <m:dPr>
                        <m:ctrlPr>
                          <a:rPr lang="en-US" altLang="zh-CN" i="1"/>
                        </m:ctrlPr>
                      </m:dPr>
                      <m:e>
                        <m:r>
                          <a:rPr lang="en-US" altLang="zh-CN" b="0" i="1" smtClean="0"/>
                          <m:t>0</m:t>
                        </m:r>
                        <m:r>
                          <a:rPr lang="en-US" altLang="zh-CN" i="1"/>
                          <m:t>,+∞</m:t>
                        </m:r>
                      </m:e>
                    </m:d>
                  </m:oMath>
                </a14:m>
                <a:r>
                  <a:rPr lang="en-US" altLang="zh-CN" dirty="0" smtClean="0"/>
                  <a:t>. </a:t>
                </a:r>
                <a:r>
                  <a:rPr lang="zh-CN" altLang="en-US" dirty="0" smtClean="0"/>
                  <a:t>值域</a:t>
                </a:r>
                <a:r>
                  <a:rPr lang="zh-CN" altLang="en-US" dirty="0"/>
                  <a:t>为</a:t>
                </a:r>
                <a14:m>
                  <m:oMath xmlns:m="http://schemas.openxmlformats.org/officeDocument/2006/math">
                    <m:r>
                      <a:rPr lang="en-US" altLang="zh-CN" i="1"/>
                      <m:t> </m:t>
                    </m:r>
                    <m:r>
                      <a:rPr lang="en-US" altLang="zh-CN" i="1"/>
                      <m:t>𝑌</m:t>
                    </m:r>
                    <m:r>
                      <a:rPr lang="en-US" altLang="zh-CN" i="1"/>
                      <m:t>=</m:t>
                    </m:r>
                    <m:d>
                      <m:dPr>
                        <m:ctrlPr>
                          <a:rPr lang="en-US" altLang="zh-CN" b="0" i="1" smtClean="0"/>
                        </m:ctrlPr>
                      </m:dPr>
                      <m:e>
                        <m:r>
                          <a:rPr lang="en-US" altLang="zh-CN" b="0" i="1" smtClean="0"/>
                          <m:t>−</m:t>
                        </m:r>
                        <m:r>
                          <a:rPr lang="en-US" altLang="zh-CN" i="1" smtClean="0"/>
                          <m:t>∞</m:t>
                        </m:r>
                        <m:r>
                          <a:rPr lang="en-US" altLang="zh-CN" b="0" i="1" smtClean="0"/>
                          <m:t>,+∞</m:t>
                        </m:r>
                      </m:e>
                    </m:d>
                  </m:oMath>
                </a14:m>
                <a:r>
                  <a:rPr lang="en-US" altLang="zh-CN" dirty="0"/>
                  <a:t>.</a:t>
                </a:r>
              </a:p>
              <a:p>
                <a:pPr marL="342900" indent="-342900">
                  <a:lnSpc>
                    <a:spcPct val="120000"/>
                  </a:lnSpc>
                  <a:buFont typeface="Arial" panose="020B0604020202020204" pitchFamily="34" charset="0"/>
                  <a:buChar char="•"/>
                </a:pPr>
                <a:r>
                  <a:rPr lang="zh-CN" altLang="en-US" dirty="0" smtClean="0"/>
                  <a:t>对数函数和指数函数互为反函数</a:t>
                </a:r>
                <a:r>
                  <a:rPr lang="en-US" altLang="zh-CN" dirty="0" smtClean="0"/>
                  <a:t>. </a:t>
                </a:r>
                <a:r>
                  <a:rPr lang="zh-CN" altLang="en-US" dirty="0" smtClean="0"/>
                  <a:t>因此它</a:t>
                </a:r>
                <a:r>
                  <a:rPr lang="zh-CN" altLang="en-US" dirty="0"/>
                  <a:t>的图像是过点</a:t>
                </a:r>
                <a14:m>
                  <m:oMath xmlns:m="http://schemas.openxmlformats.org/officeDocument/2006/math">
                    <m:r>
                      <a:rPr lang="en-US" altLang="zh-CN"/>
                      <m:t> </m:t>
                    </m:r>
                    <m:d>
                      <m:dPr>
                        <m:ctrlPr>
                          <a:rPr lang="en-US" altLang="zh-CN" i="1"/>
                        </m:ctrlPr>
                      </m:dPr>
                      <m:e>
                        <m:r>
                          <a:rPr lang="en-US" altLang="zh-CN" b="0" i="1" smtClean="0"/>
                          <m:t>1</m:t>
                        </m:r>
                        <m:r>
                          <a:rPr lang="en-US" altLang="zh-CN" i="1"/>
                          <m:t>,</m:t>
                        </m:r>
                        <m:r>
                          <a:rPr lang="en-US" altLang="zh-CN" b="0" i="1" smtClean="0"/>
                          <m:t>0</m:t>
                        </m:r>
                      </m:e>
                    </m:d>
                  </m:oMath>
                </a14:m>
                <a:r>
                  <a:rPr lang="en-US" altLang="zh-CN" dirty="0" smtClean="0"/>
                  <a:t>. </a:t>
                </a:r>
                <a:r>
                  <a:rPr lang="zh-CN" altLang="en-US" dirty="0"/>
                  <a:t>当</a:t>
                </a:r>
                <a14:m>
                  <m:oMath xmlns:m="http://schemas.openxmlformats.org/officeDocument/2006/math">
                    <m:r>
                      <a:rPr lang="en-US" altLang="zh-CN" i="1"/>
                      <m:t> </m:t>
                    </m:r>
                    <m:r>
                      <a:rPr lang="en-US" altLang="zh-CN" i="1"/>
                      <m:t>𝑎</m:t>
                    </m:r>
                    <m:r>
                      <a:rPr lang="en-US" altLang="zh-CN" i="1"/>
                      <m:t>&gt;1 </m:t>
                    </m:r>
                  </m:oMath>
                </a14:m>
                <a:r>
                  <a:rPr lang="zh-CN" altLang="en-US" dirty="0"/>
                  <a:t>时</a:t>
                </a:r>
                <a:r>
                  <a:rPr lang="en-US" altLang="zh-CN" dirty="0"/>
                  <a:t>, </a:t>
                </a:r>
                <a:r>
                  <a:rPr lang="zh-CN" altLang="en-US" dirty="0"/>
                  <a:t>它单调递增</a:t>
                </a:r>
                <a:r>
                  <a:rPr lang="en-US" altLang="zh-CN" dirty="0"/>
                  <a:t>;</a:t>
                </a:r>
                <a:r>
                  <a:rPr lang="en-US" altLang="zh-CN" dirty="0" smtClean="0"/>
                  <a:t> </a:t>
                </a:r>
                <a:r>
                  <a:rPr lang="zh-CN" altLang="en-US" dirty="0"/>
                  <a:t>当</a:t>
                </a:r>
                <a14:m>
                  <m:oMath xmlns:m="http://schemas.openxmlformats.org/officeDocument/2006/math">
                    <m:r>
                      <a:rPr lang="en-US" altLang="zh-CN" i="1"/>
                      <m:t> </m:t>
                    </m:r>
                    <m:r>
                      <a:rPr lang="en-US" altLang="zh-CN" b="0" i="1" smtClean="0"/>
                      <m:t>0&lt;</m:t>
                    </m:r>
                    <m:r>
                      <a:rPr lang="en-US" altLang="zh-CN" i="1"/>
                      <m:t>𝑎</m:t>
                    </m:r>
                    <m:r>
                      <a:rPr lang="en-US" altLang="zh-CN" b="0" i="1" smtClean="0"/>
                      <m:t>&lt;</m:t>
                    </m:r>
                    <m:r>
                      <a:rPr lang="en-US" altLang="zh-CN" i="1"/>
                      <m:t>1 </m:t>
                    </m:r>
                  </m:oMath>
                </a14:m>
                <a:r>
                  <a:rPr lang="zh-CN" altLang="en-US" dirty="0"/>
                  <a:t>时</a:t>
                </a:r>
                <a:r>
                  <a:rPr lang="en-US" altLang="zh-CN" dirty="0"/>
                  <a:t>, </a:t>
                </a:r>
                <a:r>
                  <a:rPr lang="zh-CN" altLang="en-US" dirty="0"/>
                  <a:t>它单调</a:t>
                </a:r>
                <a:r>
                  <a:rPr lang="zh-CN" altLang="en-US" dirty="0" smtClean="0"/>
                  <a:t>递减</a:t>
                </a:r>
                <a:r>
                  <a:rPr lang="en-US" altLang="zh-CN" dirty="0"/>
                  <a:t>.</a:t>
                </a:r>
              </a:p>
              <a:p>
                <a:pPr marL="342900" indent="-342900">
                  <a:lnSpc>
                    <a:spcPct val="120000"/>
                  </a:lnSpc>
                  <a:buFont typeface="Arial" panose="020B0604020202020204" pitchFamily="34" charset="0"/>
                  <a:buChar char="•"/>
                </a:pPr>
                <a14:m>
                  <m:oMath xmlns:m="http://schemas.openxmlformats.org/officeDocument/2006/math">
                    <m:r>
                      <a:rPr lang="en-US" altLang="zh-CN" b="0" i="1" smtClean="0"/>
                      <m:t>𝑦</m:t>
                    </m:r>
                    <m:r>
                      <a:rPr lang="en-US" altLang="zh-CN" b="0" i="1" smtClean="0"/>
                      <m:t>=</m:t>
                    </m:r>
                    <m:func>
                      <m:funcPr>
                        <m:ctrlPr>
                          <a:rPr lang="en-US" altLang="zh-CN" b="0" i="1" smtClean="0"/>
                        </m:ctrlPr>
                      </m:funcPr>
                      <m:fName>
                        <m:sSub>
                          <m:sSubPr>
                            <m:ctrlPr>
                              <a:rPr lang="en-US" altLang="zh-CN" b="0" i="1" smtClean="0"/>
                            </m:ctrlPr>
                          </m:sSubPr>
                          <m:e>
                            <m:r>
                              <m:rPr>
                                <m:sty m:val="p"/>
                              </m:rPr>
                              <a:rPr lang="en-US" altLang="zh-CN" b="0" i="0" smtClean="0"/>
                              <m:t>log</m:t>
                            </m:r>
                          </m:e>
                          <m:sub>
                            <m:r>
                              <a:rPr lang="en-US" altLang="zh-CN" b="0" i="1" smtClean="0"/>
                              <m:t>𝑎</m:t>
                            </m:r>
                          </m:sub>
                        </m:sSub>
                      </m:fName>
                      <m:e>
                        <m:r>
                          <a:rPr lang="en-US" altLang="zh-CN" b="0" i="1" smtClean="0"/>
                          <m:t>𝑥</m:t>
                        </m:r>
                      </m:e>
                    </m:func>
                    <m:r>
                      <a:rPr lang="en-US" altLang="zh-CN" b="0" i="1" smtClean="0"/>
                      <m:t> </m:t>
                    </m:r>
                  </m:oMath>
                </a14:m>
                <a:r>
                  <a:rPr lang="zh-CN" altLang="en-US" dirty="0" smtClean="0"/>
                  <a:t>的图像和</a:t>
                </a:r>
                <a14:m>
                  <m:oMath xmlns:m="http://schemas.openxmlformats.org/officeDocument/2006/math">
                    <m:r>
                      <a:rPr lang="en-US" altLang="zh-CN" b="0" i="1" smtClean="0"/>
                      <m:t> </m:t>
                    </m:r>
                    <m:r>
                      <a:rPr lang="en-US" altLang="zh-CN" b="0" i="1" smtClean="0"/>
                      <m:t>𝑦</m:t>
                    </m:r>
                    <m:r>
                      <a:rPr lang="en-US" altLang="zh-CN" b="0" i="1" smtClean="0"/>
                      <m:t>=</m:t>
                    </m:r>
                    <m:func>
                      <m:funcPr>
                        <m:ctrlPr>
                          <a:rPr lang="en-US" altLang="zh-CN" b="0" i="1" smtClean="0"/>
                        </m:ctrlPr>
                      </m:funcPr>
                      <m:fName>
                        <m:sSub>
                          <m:sSubPr>
                            <m:ctrlPr>
                              <a:rPr lang="en-US" altLang="zh-CN" b="0" i="1" smtClean="0"/>
                            </m:ctrlPr>
                          </m:sSubPr>
                          <m:e>
                            <m:r>
                              <m:rPr>
                                <m:sty m:val="p"/>
                              </m:rPr>
                              <a:rPr lang="en-US" altLang="zh-CN" b="0" i="0" smtClean="0"/>
                              <m:t>log</m:t>
                            </m:r>
                          </m:e>
                          <m:sub>
                            <m:f>
                              <m:fPr>
                                <m:ctrlPr>
                                  <a:rPr lang="en-US" altLang="zh-CN" b="0" i="1" smtClean="0"/>
                                </m:ctrlPr>
                              </m:fPr>
                              <m:num>
                                <m:r>
                                  <a:rPr lang="en-US" altLang="zh-CN" b="0" i="1" smtClean="0"/>
                                  <m:t>1</m:t>
                                </m:r>
                              </m:num>
                              <m:den>
                                <m:r>
                                  <a:rPr lang="en-US" altLang="zh-CN" b="0" i="1" smtClean="0"/>
                                  <m:t>𝑎</m:t>
                                </m:r>
                              </m:den>
                            </m:f>
                          </m:sub>
                        </m:sSub>
                      </m:fName>
                      <m:e>
                        <m:r>
                          <a:rPr lang="en-US" altLang="zh-CN" b="0" i="1" smtClean="0"/>
                          <m:t>𝑥</m:t>
                        </m:r>
                      </m:e>
                    </m:func>
                    <m:r>
                      <a:rPr lang="en-US" altLang="zh-CN" b="0" i="1" smtClean="0"/>
                      <m:t> </m:t>
                    </m:r>
                  </m:oMath>
                </a14:m>
                <a:r>
                  <a:rPr lang="zh-CN" altLang="en-US" dirty="0" smtClean="0"/>
                  <a:t>的图像关于</a:t>
                </a:r>
                <a14:m>
                  <m:oMath xmlns:m="http://schemas.openxmlformats.org/officeDocument/2006/math">
                    <m:r>
                      <a:rPr lang="en-US" altLang="zh-CN" b="0" i="1" smtClean="0"/>
                      <m:t> </m:t>
                    </m:r>
                    <m:r>
                      <a:rPr lang="en-US" altLang="zh-CN" b="0" i="1" smtClean="0"/>
                      <m:t>𝑥</m:t>
                    </m:r>
                    <m:r>
                      <a:rPr lang="en-US" altLang="zh-CN" b="0" i="1" smtClean="0"/>
                      <m:t> </m:t>
                    </m:r>
                  </m:oMath>
                </a14:m>
                <a:r>
                  <a:rPr lang="zh-CN" altLang="en-US" dirty="0" smtClean="0"/>
                  <a:t>轴对称</a:t>
                </a:r>
                <a:r>
                  <a:rPr lang="en-US" altLang="zh-CN" dirty="0" smtClean="0"/>
                  <a:t>.</a:t>
                </a:r>
                <a:endParaRPr lang="en-US" altLang="zh-CN" dirty="0"/>
              </a:p>
              <a:p>
                <a:pPr marL="342900" indent="-342900">
                  <a:lnSpc>
                    <a:spcPct val="120000"/>
                  </a:lnSpc>
                  <a:buFont typeface="Arial" panose="020B0604020202020204" pitchFamily="34" charset="0"/>
                  <a:buChar char="•"/>
                </a:pPr>
                <a:r>
                  <a:rPr lang="zh-CN" altLang="en-US" dirty="0"/>
                  <a:t>直线</a:t>
                </a:r>
                <a14:m>
                  <m:oMath xmlns:m="http://schemas.openxmlformats.org/officeDocument/2006/math">
                    <m:r>
                      <a:rPr lang="en-US" altLang="zh-CN" i="1"/>
                      <m:t> </m:t>
                    </m:r>
                    <m:r>
                      <a:rPr lang="en-US" altLang="zh-CN" b="0" i="1" smtClean="0"/>
                      <m:t>𝑥</m:t>
                    </m:r>
                    <m:r>
                      <a:rPr lang="en-US" altLang="zh-CN" i="1"/>
                      <m:t>=0 </m:t>
                    </m:r>
                  </m:oMath>
                </a14:m>
                <a:r>
                  <a:rPr lang="zh-CN" altLang="en-US" dirty="0"/>
                  <a:t>是它的唯一渐近线</a:t>
                </a:r>
                <a:r>
                  <a:rPr lang="en-US" altLang="zh-CN" dirty="0" smtClean="0"/>
                  <a:t>.</a:t>
                </a:r>
              </a:p>
              <a:p>
                <a:pPr marL="342900" indent="-342900">
                  <a:lnSpc>
                    <a:spcPct val="120000"/>
                  </a:lnSpc>
                  <a:buFont typeface="Arial" panose="020B0604020202020204" pitchFamily="34" charset="0"/>
                  <a:buChar char="•"/>
                </a:pPr>
                <a:r>
                  <a:rPr lang="zh-CN" altLang="en-US" dirty="0" smtClean="0"/>
                  <a:t>称 </a:t>
                </a:r>
                <a14:m>
                  <m:oMath xmlns:m="http://schemas.openxmlformats.org/officeDocument/2006/math">
                    <m:func>
                      <m:funcPr>
                        <m:ctrlPr>
                          <a:rPr lang="en-US" altLang="zh-CN" b="0" i="1" smtClean="0"/>
                        </m:ctrlPr>
                      </m:funcPr>
                      <m:fName>
                        <m:r>
                          <m:rPr>
                            <m:sty m:val="p"/>
                          </m:rPr>
                          <a:rPr lang="en-US" altLang="zh-CN" b="0" i="0" smtClean="0"/>
                          <m:t>lg</m:t>
                        </m:r>
                      </m:fName>
                      <m:e>
                        <m:r>
                          <a:rPr lang="en-US" altLang="zh-CN" b="0" i="1" smtClean="0"/>
                          <m:t>𝑥</m:t>
                        </m:r>
                      </m:e>
                    </m:func>
                    <m:r>
                      <a:rPr lang="en-US" altLang="zh-CN" b="0" i="1" smtClean="0"/>
                      <m:t>=</m:t>
                    </m:r>
                    <m:func>
                      <m:funcPr>
                        <m:ctrlPr>
                          <a:rPr lang="en-US" altLang="zh-CN" b="0" i="1" smtClean="0"/>
                        </m:ctrlPr>
                      </m:funcPr>
                      <m:fName>
                        <m:sSub>
                          <m:sSubPr>
                            <m:ctrlPr>
                              <a:rPr lang="en-US" altLang="zh-CN" b="0" i="1" smtClean="0"/>
                            </m:ctrlPr>
                          </m:sSubPr>
                          <m:e>
                            <m:r>
                              <m:rPr>
                                <m:sty m:val="p"/>
                              </m:rPr>
                              <a:rPr lang="en-US" altLang="zh-CN" b="0" i="0" smtClean="0"/>
                              <m:t>log</m:t>
                            </m:r>
                          </m:e>
                          <m:sub>
                            <m:r>
                              <a:rPr lang="en-US" altLang="zh-CN" b="0" i="1" smtClean="0"/>
                              <m:t>10</m:t>
                            </m:r>
                          </m:sub>
                        </m:sSub>
                      </m:fName>
                      <m:e>
                        <m:r>
                          <a:rPr lang="en-US" altLang="zh-CN" b="0" i="1" smtClean="0"/>
                          <m:t>𝑥</m:t>
                        </m:r>
                      </m:e>
                    </m:func>
                  </m:oMath>
                </a14:m>
                <a:r>
                  <a:rPr lang="zh-CN" altLang="en-US" dirty="0" smtClean="0"/>
                  <a:t> 为</a:t>
                </a:r>
                <a:r>
                  <a:rPr lang="zh-CN" altLang="en-US" dirty="0" smtClean="0">
                    <a:solidFill>
                      <a:srgbClr val="0000FF"/>
                    </a:solidFill>
                  </a:rPr>
                  <a:t>常用对数</a:t>
                </a:r>
                <a:r>
                  <a:rPr lang="en-US" altLang="zh-CN" dirty="0" smtClean="0">
                    <a:solidFill>
                      <a:srgbClr val="0000FF"/>
                    </a:solidFill>
                  </a:rPr>
                  <a:t>.</a:t>
                </a:r>
                <a:endParaRPr lang="en-US" altLang="zh-CN" dirty="0" smtClean="0"/>
              </a:p>
              <a:p>
                <a:pPr marL="342900" indent="-342900">
                  <a:lnSpc>
                    <a:spcPct val="120000"/>
                  </a:lnSpc>
                  <a:buFont typeface="Arial" panose="020B0604020202020204" pitchFamily="34" charset="0"/>
                  <a:buChar char="•"/>
                </a:pPr>
                <a:r>
                  <a:rPr lang="zh-CN" altLang="en-US" dirty="0" smtClean="0"/>
                  <a:t>称</a:t>
                </a:r>
                <a14:m>
                  <m:oMath xmlns:m="http://schemas.openxmlformats.org/officeDocument/2006/math">
                    <m:r>
                      <a:rPr lang="en-US" altLang="zh-CN" b="0" i="0" smtClean="0"/>
                      <m:t> </m:t>
                    </m:r>
                    <m:func>
                      <m:funcPr>
                        <m:ctrlPr>
                          <a:rPr lang="en-US" altLang="zh-CN" b="0" i="1" smtClean="0"/>
                        </m:ctrlPr>
                      </m:funcPr>
                      <m:fName>
                        <m:r>
                          <m:rPr>
                            <m:sty m:val="p"/>
                          </m:rPr>
                          <a:rPr lang="en-US" altLang="zh-CN" b="0" i="0" smtClean="0"/>
                          <m:t>ln</m:t>
                        </m:r>
                      </m:fName>
                      <m:e>
                        <m:r>
                          <a:rPr lang="en-US" altLang="zh-CN" b="0" i="1" smtClean="0"/>
                          <m:t>𝑥</m:t>
                        </m:r>
                      </m:e>
                    </m:func>
                    <m:r>
                      <a:rPr lang="en-US" altLang="zh-CN" b="0" i="1" smtClean="0"/>
                      <m:t>=</m:t>
                    </m:r>
                    <m:func>
                      <m:funcPr>
                        <m:ctrlPr>
                          <a:rPr lang="en-US" altLang="zh-CN" b="0" i="1" smtClean="0"/>
                        </m:ctrlPr>
                      </m:funcPr>
                      <m:fName>
                        <m:sSub>
                          <m:sSubPr>
                            <m:ctrlPr>
                              <a:rPr lang="en-US" altLang="zh-CN" b="0" i="1" smtClean="0"/>
                            </m:ctrlPr>
                          </m:sSubPr>
                          <m:e>
                            <m:r>
                              <m:rPr>
                                <m:sty m:val="p"/>
                              </m:rPr>
                              <a:rPr lang="en-US" altLang="zh-CN" b="0" i="0" smtClean="0"/>
                              <m:t>log</m:t>
                            </m:r>
                          </m:e>
                          <m:sub>
                            <m:r>
                              <m:rPr>
                                <m:sty m:val="p"/>
                              </m:rPr>
                              <a:rPr lang="en-US" altLang="zh-CN" b="0" i="0" smtClean="0"/>
                              <m:t>e</m:t>
                            </m:r>
                          </m:sub>
                        </m:sSub>
                      </m:fName>
                      <m:e>
                        <m:r>
                          <a:rPr lang="en-US" altLang="zh-CN" b="0" i="1" smtClean="0"/>
                          <m:t>𝑥</m:t>
                        </m:r>
                      </m:e>
                    </m:func>
                    <m:r>
                      <a:rPr lang="en-US" altLang="zh-CN" b="0" i="0" smtClean="0"/>
                      <m:t> </m:t>
                    </m:r>
                  </m:oMath>
                </a14:m>
                <a:r>
                  <a:rPr lang="zh-CN" altLang="en-US" dirty="0" smtClean="0"/>
                  <a:t>为</a:t>
                </a:r>
                <a:r>
                  <a:rPr lang="zh-CN" altLang="en-US" dirty="0" smtClean="0">
                    <a:solidFill>
                      <a:srgbClr val="0000FF"/>
                    </a:solidFill>
                  </a:rPr>
                  <a:t>自然对数</a:t>
                </a:r>
                <a:r>
                  <a:rPr lang="en-US" altLang="zh-CN" dirty="0" smtClean="0"/>
                  <a:t>, </a:t>
                </a:r>
                <a:r>
                  <a:rPr lang="zh-CN" altLang="en-US" dirty="0" smtClean="0"/>
                  <a:t>其中无理数</a:t>
                </a:r>
                <a:endParaRPr lang="en-US" altLang="zh-CN" dirty="0" smtClean="0"/>
              </a:p>
              <a:p>
                <a:pPr marL="342900" indent="-342900">
                  <a:lnSpc>
                    <a:spcPct val="120000"/>
                  </a:lnSpc>
                  <a:buFont typeface="Arial" panose="020B0604020202020204" pitchFamily="34" charset="0"/>
                  <a:buChar char="•"/>
                </a:pPr>
                <a14:m>
                  <m:oMath xmlns:m="http://schemas.openxmlformats.org/officeDocument/2006/math">
                    <m:r>
                      <a:rPr lang="en-US" altLang="zh-CN" b="0" i="1" smtClean="0"/>
                      <m:t> </m:t>
                    </m:r>
                    <m:r>
                      <m:rPr>
                        <m:sty m:val="p"/>
                      </m:rPr>
                      <a:rPr lang="en-US" altLang="zh-CN" b="0" i="0" smtClean="0"/>
                      <m:t>e</m:t>
                    </m:r>
                    <m:r>
                      <a:rPr lang="en-US" altLang="zh-CN" b="0" i="1" smtClean="0"/>
                      <m:t>=2.71828⋯ </m:t>
                    </m:r>
                  </m:oMath>
                </a14:m>
                <a:r>
                  <a:rPr lang="zh-CN" altLang="en-US" dirty="0" smtClean="0"/>
                  <a:t>被称为自然对数的底</a:t>
                </a:r>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2765"/>
                </a:stretch>
              </a:blipFill>
            </p:spPr>
            <p:txBody>
              <a:bodyPr/>
              <a:lstStyle/>
              <a:p>
                <a:r>
                  <a:rPr lang="zh-CN" altLang="en-US">
                    <a:noFill/>
                  </a:rPr>
                  <a:t> </a:t>
                </a:r>
              </a:p>
            </p:txBody>
          </p:sp>
        </mc:Fallback>
      </mc:AlternateContent>
      <p:grpSp>
        <p:nvGrpSpPr>
          <p:cNvPr id="10" name="组合 9"/>
          <p:cNvGrpSpPr/>
          <p:nvPr/>
        </p:nvGrpSpPr>
        <p:grpSpPr>
          <a:xfrm>
            <a:off x="8544592" y="1844824"/>
            <a:ext cx="2880000" cy="3293793"/>
            <a:chOff x="9192344" y="1782634"/>
            <a:chExt cx="2880000" cy="3293793"/>
          </a:xfrm>
        </p:grpSpPr>
        <p:cxnSp>
          <p:nvCxnSpPr>
            <p:cNvPr id="11" name="直接箭头连接符 10"/>
            <p:cNvCxnSpPr/>
            <p:nvPr/>
          </p:nvCxnSpPr>
          <p:spPr>
            <a:xfrm>
              <a:off x="9192344" y="3429000"/>
              <a:ext cx="288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9787141" y="2196427"/>
              <a:ext cx="0" cy="288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1712624" y="3427757"/>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1712624" y="3427757"/>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373825" y="1782634"/>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373825" y="1782634"/>
                  <a:ext cx="826631"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9336360" y="336035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336360" y="3360354"/>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9192344" y="2290853"/>
            <a:ext cx="2088232" cy="2709334"/>
            <a:chOff x="9192344" y="2290853"/>
            <a:chExt cx="2088232" cy="2709334"/>
          </a:xfrm>
        </p:grpSpPr>
        <p:sp>
          <p:nvSpPr>
            <p:cNvPr id="2" name="任意多边形 1"/>
            <p:cNvSpPr/>
            <p:nvPr/>
          </p:nvSpPr>
          <p:spPr>
            <a:xfrm rot="16200000" flipV="1">
              <a:off x="8447277" y="3035920"/>
              <a:ext cx="2709334" cy="1219200"/>
            </a:xfrm>
            <a:custGeom>
              <a:avLst/>
              <a:gdLst>
                <a:gd name="connsiteX0" fmla="*/ 0 w 2709334"/>
                <a:gd name="connsiteY0" fmla="*/ 1219200 h 1219200"/>
                <a:gd name="connsiteX1" fmla="*/ 1380067 w 2709334"/>
                <a:gd name="connsiteY1" fmla="*/ 960966 h 1219200"/>
                <a:gd name="connsiteX2" fmla="*/ 2146300 w 2709334"/>
                <a:gd name="connsiteY2" fmla="*/ 618066 h 1219200"/>
                <a:gd name="connsiteX3" fmla="*/ 2709334 w 2709334"/>
                <a:gd name="connsiteY3" fmla="*/ 0 h 1219200"/>
                <a:gd name="connsiteX4" fmla="*/ 2709334 w 2709334"/>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4" h="1219200">
                  <a:moveTo>
                    <a:pt x="0" y="1219200"/>
                  </a:moveTo>
                  <a:cubicBezTo>
                    <a:pt x="511175" y="1140177"/>
                    <a:pt x="1022350" y="1061155"/>
                    <a:pt x="1380067" y="960966"/>
                  </a:cubicBezTo>
                  <a:cubicBezTo>
                    <a:pt x="1737784" y="860777"/>
                    <a:pt x="1924756" y="778227"/>
                    <a:pt x="2146300" y="618066"/>
                  </a:cubicBezTo>
                  <a:cubicBezTo>
                    <a:pt x="2367845" y="457905"/>
                    <a:pt x="2709334" y="0"/>
                    <a:pt x="2709334" y="0"/>
                  </a:cubicBezTo>
                  <a:lnTo>
                    <a:pt x="2709334" y="0"/>
                  </a:lnTo>
                </a:path>
              </a:pathLst>
            </a:custGeom>
            <a:noFill/>
            <a:ln w="19050" cap="flat" cmpd="sng">
              <a:solidFill>
                <a:srgbClr val="C00000"/>
              </a:solidFill>
              <a:miter lim="800000"/>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10026426" y="2439807"/>
                  <a:ext cx="1254150"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func>
                          <m:funcPr>
                            <m:ctrlPr>
                              <a:rPr lang="en-US" altLang="zh-CN" b="0" i="1" smtClean="0">
                                <a:solidFill>
                                  <a:srgbClr val="C00000"/>
                                </a:solidFill>
                                <a:latin typeface="Cambria Math" panose="02040503050406030204" pitchFamily="18" charset="0"/>
                              </a:rPr>
                            </m:ctrlPr>
                          </m:funcPr>
                          <m:fName>
                            <m:sSub>
                              <m:sSubPr>
                                <m:ctrlPr>
                                  <a:rPr lang="en-US" altLang="zh-CN" b="0" i="1" smtClean="0">
                                    <a:solidFill>
                                      <a:srgbClr val="C00000"/>
                                    </a:solidFill>
                                    <a:latin typeface="Cambria Math" panose="02040503050406030204" pitchFamily="18" charset="0"/>
                                  </a:rPr>
                                </m:ctrlPr>
                              </m:sSubPr>
                              <m:e>
                                <m:r>
                                  <m:rPr>
                                    <m:sty m:val="p"/>
                                  </m:rPr>
                                  <a:rPr lang="en-US" altLang="zh-CN" b="0" i="0" smtClean="0">
                                    <a:solidFill>
                                      <a:srgbClr val="C00000"/>
                                    </a:solidFill>
                                    <a:latin typeface="Cambria Math" panose="02040503050406030204" pitchFamily="18" charset="0"/>
                                  </a:rPr>
                                  <m:t>log</m:t>
                                </m:r>
                              </m:e>
                              <m:sub>
                                <m:r>
                                  <a:rPr lang="en-US" altLang="zh-CN" b="0" i="1" smtClean="0">
                                    <a:solidFill>
                                      <a:srgbClr val="C00000"/>
                                    </a:solidFill>
                                    <a:latin typeface="Cambria Math" panose="02040503050406030204" pitchFamily="18" charset="0"/>
                                  </a:rPr>
                                  <m:t>𝑎</m:t>
                                </m:r>
                              </m:sub>
                            </m:sSub>
                          </m:fName>
                          <m:e>
                            <m:r>
                              <a:rPr lang="en-US" altLang="zh-CN" b="0" i="1" smtClean="0">
                                <a:solidFill>
                                  <a:srgbClr val="C00000"/>
                                </a:solidFill>
                                <a:latin typeface="Cambria Math" panose="02040503050406030204" pitchFamily="18" charset="0"/>
                              </a:rPr>
                              <m:t>𝑥</m:t>
                            </m:r>
                          </m:e>
                        </m:func>
                      </m:oMath>
                    </m:oMathPara>
                  </a14:m>
                  <a:endParaRPr lang="en-US" altLang="zh-CN" dirty="0" smtClean="0">
                    <a:solidFill>
                      <a:srgbClr val="C00000"/>
                    </a:solidFill>
                  </a:endParaRPr>
                </a:p>
                <a:p>
                  <a:pPr algn="ct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𝑎</m:t>
                        </m:r>
                        <m:r>
                          <a:rPr lang="en-US" altLang="zh-CN" b="0" i="1" smtClean="0">
                            <a:solidFill>
                              <a:srgbClr val="C00000"/>
                            </a:solidFill>
                            <a:latin typeface="Cambria Math" panose="02040503050406030204" pitchFamily="18" charset="0"/>
                          </a:rPr>
                          <m:t>&gt;1)</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0026426" y="2439807"/>
                  <a:ext cx="1254150" cy="646331"/>
                </a:xfrm>
                <a:prstGeom prst="rect">
                  <a:avLst/>
                </a:prstGeom>
                <a:blipFill>
                  <a:blip r:embed="rId6"/>
                  <a:stretch>
                    <a:fillRect b="-8491"/>
                  </a:stretch>
                </a:blipFill>
              </p:spPr>
              <p:txBody>
                <a:bodyPr/>
                <a:lstStyle/>
                <a:p>
                  <a:r>
                    <a:rPr lang="zh-CN" altLang="en-US">
                      <a:noFill/>
                    </a:rPr>
                    <a:t> </a:t>
                  </a:r>
                </a:p>
              </p:txBody>
            </p:sp>
          </mc:Fallback>
        </mc:AlternateContent>
      </p:grpSp>
      <p:grpSp>
        <p:nvGrpSpPr>
          <p:cNvPr id="6" name="组合 5"/>
          <p:cNvGrpSpPr/>
          <p:nvPr/>
        </p:nvGrpSpPr>
        <p:grpSpPr>
          <a:xfrm>
            <a:off x="9269608" y="2303842"/>
            <a:ext cx="2226992" cy="2709334"/>
            <a:chOff x="9269608" y="2303842"/>
            <a:chExt cx="2226992" cy="2709334"/>
          </a:xfrm>
        </p:grpSpPr>
        <p:sp>
          <p:nvSpPr>
            <p:cNvPr id="16" name="任意多边形 15"/>
            <p:cNvSpPr/>
            <p:nvPr/>
          </p:nvSpPr>
          <p:spPr>
            <a:xfrm rot="16200000" flipH="1" flipV="1">
              <a:off x="8524541" y="3048909"/>
              <a:ext cx="2709334" cy="1219200"/>
            </a:xfrm>
            <a:custGeom>
              <a:avLst/>
              <a:gdLst>
                <a:gd name="connsiteX0" fmla="*/ 0 w 2709334"/>
                <a:gd name="connsiteY0" fmla="*/ 1219200 h 1219200"/>
                <a:gd name="connsiteX1" fmla="*/ 1380067 w 2709334"/>
                <a:gd name="connsiteY1" fmla="*/ 960966 h 1219200"/>
                <a:gd name="connsiteX2" fmla="*/ 2146300 w 2709334"/>
                <a:gd name="connsiteY2" fmla="*/ 618066 h 1219200"/>
                <a:gd name="connsiteX3" fmla="*/ 2709334 w 2709334"/>
                <a:gd name="connsiteY3" fmla="*/ 0 h 1219200"/>
                <a:gd name="connsiteX4" fmla="*/ 2709334 w 2709334"/>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4" h="1219200">
                  <a:moveTo>
                    <a:pt x="0" y="1219200"/>
                  </a:moveTo>
                  <a:cubicBezTo>
                    <a:pt x="511175" y="1140177"/>
                    <a:pt x="1022350" y="1061155"/>
                    <a:pt x="1380067" y="960966"/>
                  </a:cubicBezTo>
                  <a:cubicBezTo>
                    <a:pt x="1737784" y="860777"/>
                    <a:pt x="1924756" y="778227"/>
                    <a:pt x="2146300" y="618066"/>
                  </a:cubicBezTo>
                  <a:cubicBezTo>
                    <a:pt x="2367845" y="457905"/>
                    <a:pt x="2709334" y="0"/>
                    <a:pt x="2709334" y="0"/>
                  </a:cubicBezTo>
                  <a:lnTo>
                    <a:pt x="2709334" y="0"/>
                  </a:lnTo>
                </a:path>
              </a:pathLst>
            </a:custGeom>
            <a:noFill/>
            <a:ln w="19050" cap="flat" cmpd="sng">
              <a:solidFill>
                <a:srgbClr val="009900"/>
              </a:solidFill>
              <a:miter lim="800000"/>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9900"/>
                </a:solidFill>
              </a:endParaRPr>
            </a:p>
          </p:txBody>
        </p:sp>
        <mc:AlternateContent xmlns:mc="http://schemas.openxmlformats.org/markup-compatibility/2006" xmlns:a14="http://schemas.microsoft.com/office/drawing/2010/main">
          <mc:Choice Requires="a14">
            <p:sp>
              <p:nvSpPr>
                <p:cNvPr id="18" name="文本框 17"/>
                <p:cNvSpPr txBox="1"/>
                <p:nvPr/>
              </p:nvSpPr>
              <p:spPr>
                <a:xfrm>
                  <a:off x="9480375" y="3986295"/>
                  <a:ext cx="2016225"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func>
                          <m:funcPr>
                            <m:ctrlPr>
                              <a:rPr lang="en-US" altLang="zh-CN" sz="1600" b="0" i="1" smtClean="0">
                                <a:solidFill>
                                  <a:srgbClr val="009900"/>
                                </a:solidFill>
                                <a:latin typeface="Cambria Math" panose="02040503050406030204" pitchFamily="18" charset="0"/>
                              </a:rPr>
                            </m:ctrlPr>
                          </m:funcPr>
                          <m:fName>
                            <m:sSub>
                              <m:sSubPr>
                                <m:ctrlPr>
                                  <a:rPr lang="en-US" altLang="zh-CN" sz="1600" b="0" i="1" smtClean="0">
                                    <a:solidFill>
                                      <a:srgbClr val="009900"/>
                                    </a:solidFill>
                                    <a:latin typeface="Cambria Math" panose="02040503050406030204" pitchFamily="18" charset="0"/>
                                  </a:rPr>
                                </m:ctrlPr>
                              </m:sSubPr>
                              <m:e>
                                <m:r>
                                  <m:rPr>
                                    <m:sty m:val="p"/>
                                  </m:rPr>
                                  <a:rPr lang="en-US" altLang="zh-CN" sz="1600" b="0" i="0" smtClean="0">
                                    <a:solidFill>
                                      <a:srgbClr val="009900"/>
                                    </a:solidFill>
                                    <a:latin typeface="Cambria Math" panose="02040503050406030204" pitchFamily="18" charset="0"/>
                                  </a:rPr>
                                  <m:t>log</m:t>
                                </m:r>
                              </m:e>
                              <m:sub>
                                <m:r>
                                  <a:rPr lang="en-US" altLang="zh-CN" sz="1600" b="0" i="1" smtClean="0">
                                    <a:solidFill>
                                      <a:srgbClr val="009900"/>
                                    </a:solidFill>
                                    <a:latin typeface="Cambria Math" panose="02040503050406030204" pitchFamily="18" charset="0"/>
                                  </a:rPr>
                                  <m:t>𝑎</m:t>
                                </m:r>
                              </m:sub>
                            </m:sSub>
                          </m:fName>
                          <m:e>
                            <m:r>
                              <a:rPr lang="en-US" altLang="zh-CN" sz="1600" b="0" i="1" smtClean="0">
                                <a:solidFill>
                                  <a:srgbClr val="009900"/>
                                </a:solidFill>
                                <a:latin typeface="Cambria Math" panose="02040503050406030204" pitchFamily="18" charset="0"/>
                              </a:rPr>
                              <m:t>𝑥</m:t>
                            </m:r>
                          </m:e>
                        </m:func>
                      </m:oMath>
                    </m:oMathPara>
                  </a14:m>
                  <a:endParaRPr lang="en-US" altLang="zh-CN" sz="1600" b="0" i="1" dirty="0" smtClean="0">
                    <a:solidFill>
                      <a:srgbClr val="009900"/>
                    </a:solidFill>
                    <a:latin typeface="Cambria Math" panose="02040503050406030204" pitchFamily="18" charset="0"/>
                  </a:endParaRPr>
                </a:p>
                <a:p>
                  <a:pPr algn="ctr"/>
                  <a:r>
                    <a:rPr lang="en-US" altLang="zh-CN" sz="1600" b="0" dirty="0" smtClean="0">
                      <a:solidFill>
                        <a:srgbClr val="009900"/>
                      </a:solidFill>
                    </a:rPr>
                    <a:t>(</a:t>
                  </a:r>
                  <a14:m>
                    <m:oMath xmlns:m="http://schemas.openxmlformats.org/officeDocument/2006/math">
                      <m:r>
                        <a:rPr lang="en-US" altLang="zh-CN" sz="1600" b="0" i="1" smtClean="0">
                          <a:solidFill>
                            <a:srgbClr val="009900"/>
                          </a:solidFill>
                          <a:latin typeface="Cambria Math" panose="02040503050406030204" pitchFamily="18" charset="0"/>
                        </a:rPr>
                        <m:t>0&lt;</m:t>
                      </m:r>
                      <m:r>
                        <a:rPr lang="en-US" altLang="zh-CN" sz="1600" b="0" i="1" smtClean="0">
                          <a:solidFill>
                            <a:srgbClr val="009900"/>
                          </a:solidFill>
                          <a:latin typeface="Cambria Math" panose="02040503050406030204" pitchFamily="18" charset="0"/>
                        </a:rPr>
                        <m:t>𝑎</m:t>
                      </m:r>
                      <m:r>
                        <a:rPr lang="en-US" altLang="zh-CN" sz="1600" b="0" i="1" smtClean="0">
                          <a:solidFill>
                            <a:srgbClr val="009900"/>
                          </a:solidFill>
                          <a:latin typeface="Cambria Math" panose="02040503050406030204" pitchFamily="18" charset="0"/>
                        </a:rPr>
                        <m:t>&lt;1)</m:t>
                      </m:r>
                    </m:oMath>
                  </a14:m>
                  <a:endParaRPr lang="zh-CN" altLang="en-US" sz="1600" dirty="0">
                    <a:solidFill>
                      <a:srgbClr val="0099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9480375" y="3986295"/>
                  <a:ext cx="2016225" cy="584775"/>
                </a:xfrm>
                <a:prstGeom prst="rect">
                  <a:avLst/>
                </a:prstGeom>
                <a:blipFill>
                  <a:blip r:embed="rId7"/>
                  <a:stretch>
                    <a:fillRect b="-125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文本框 18"/>
              <p:cNvSpPr txBox="1"/>
              <p:nvPr/>
            </p:nvSpPr>
            <p:spPr>
              <a:xfrm>
                <a:off x="9293196" y="3415798"/>
                <a:ext cx="6866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293196" y="3415798"/>
                <a:ext cx="686686"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0897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Effect transition="in" filter="fade">
                                      <p:cBhvr>
                                        <p:cTn id="48" dur="500"/>
                                        <p:tgtEl>
                                          <p:spTgt spid="4">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spcAft>
                    <a:spcPts val="2400"/>
                  </a:spcAft>
                  <a:buFont typeface="Arial" panose="020B0604020202020204" pitchFamily="34" charset="0"/>
                  <a:buChar char="•"/>
                </a:pPr>
                <a:r>
                  <a:rPr lang="zh-CN" altLang="en-US" dirty="0" smtClean="0">
                    <a:solidFill>
                      <a:srgbClr val="0000FF"/>
                    </a:solidFill>
                  </a:rPr>
                  <a:t>幂函数</a:t>
                </a:r>
                <a14:m>
                  <m:oMath xmlns:m="http://schemas.openxmlformats.org/officeDocument/2006/math">
                    <m:r>
                      <a:rPr lang="en-US" altLang="zh-CN" b="0" i="0" smtClean="0"/>
                      <m:t> </m:t>
                    </m:r>
                    <m:r>
                      <a:rPr lang="en-US" altLang="zh-CN" b="0" i="1" smtClean="0"/>
                      <m:t>𝑦</m:t>
                    </m:r>
                    <m:r>
                      <a:rPr lang="en-US" altLang="zh-CN" b="0" i="1" smtClean="0"/>
                      <m:t>=</m:t>
                    </m:r>
                    <m:sSup>
                      <m:sSupPr>
                        <m:ctrlPr>
                          <a:rPr lang="en-US" altLang="zh-CN" b="0" i="1" smtClean="0"/>
                        </m:ctrlPr>
                      </m:sSupPr>
                      <m:e>
                        <m:r>
                          <a:rPr lang="en-US" altLang="zh-CN" b="0" i="1" smtClean="0"/>
                          <m:t>𝑥</m:t>
                        </m:r>
                      </m:e>
                      <m:sup>
                        <m:r>
                          <a:rPr lang="en-US" altLang="zh-CN" b="0" i="1" smtClean="0"/>
                          <m:t>𝜇</m:t>
                        </m:r>
                      </m:sup>
                    </m:sSup>
                  </m:oMath>
                </a14:m>
                <a:r>
                  <a:rPr lang="en-US" altLang="zh-CN" dirty="0" smtClean="0"/>
                  <a:t> (</a:t>
                </a:r>
                <a14:m>
                  <m:oMath xmlns:m="http://schemas.openxmlformats.org/officeDocument/2006/math">
                    <m:r>
                      <a:rPr lang="en-US" altLang="zh-CN" b="0" i="1" dirty="0" smtClean="0"/>
                      <m:t>𝜇</m:t>
                    </m:r>
                    <m:r>
                      <a:rPr lang="en-US" altLang="zh-CN" b="0" i="1" dirty="0" smtClean="0"/>
                      <m:t>≠0</m:t>
                    </m:r>
                  </m:oMath>
                </a14:m>
                <a:r>
                  <a:rPr lang="en-US" altLang="zh-CN" dirty="0" smtClean="0"/>
                  <a:t>). </a:t>
                </a:r>
                <a:r>
                  <a:rPr lang="zh-CN" altLang="en-US" dirty="0" smtClean="0"/>
                  <a:t>根据</a:t>
                </a:r>
                <a14:m>
                  <m:oMath xmlns:m="http://schemas.openxmlformats.org/officeDocument/2006/math">
                    <m:r>
                      <a:rPr lang="en-US" altLang="zh-CN" b="0" i="1" smtClean="0"/>
                      <m:t> </m:t>
                    </m:r>
                    <m:r>
                      <a:rPr lang="en-US" altLang="zh-CN" b="0" i="1" smtClean="0"/>
                      <m:t>𝜇</m:t>
                    </m:r>
                    <m:r>
                      <a:rPr lang="en-US" altLang="zh-CN" b="0" i="1" smtClean="0"/>
                      <m:t> </m:t>
                    </m:r>
                  </m:oMath>
                </a14:m>
                <a:r>
                  <a:rPr lang="zh-CN" altLang="en-US" dirty="0" smtClean="0"/>
                  <a:t>的不同</a:t>
                </a:r>
                <a:r>
                  <a:rPr lang="en-US" altLang="zh-CN" dirty="0" smtClean="0"/>
                  <a:t>, </a:t>
                </a:r>
                <a:r>
                  <a:rPr lang="zh-CN" altLang="en-US" dirty="0" smtClean="0"/>
                  <a:t>它的定义域也有所不同</a:t>
                </a:r>
                <a:r>
                  <a:rPr lang="en-US" altLang="zh-CN" dirty="0" smtClean="0"/>
                  <a:t>. </a:t>
                </a:r>
                <a:r>
                  <a:rPr lang="zh-CN" altLang="en-US" dirty="0" smtClean="0"/>
                  <a:t>当</a:t>
                </a:r>
                <a14:m>
                  <m:oMath xmlns:m="http://schemas.openxmlformats.org/officeDocument/2006/math">
                    <m:r>
                      <a:rPr lang="en-US" altLang="zh-CN" b="0" i="1" dirty="0" smtClean="0"/>
                      <m:t> </m:t>
                    </m:r>
                    <m:r>
                      <a:rPr lang="en-US" altLang="zh-CN" b="0" i="1" dirty="0" smtClean="0"/>
                      <m:t>𝜇</m:t>
                    </m:r>
                    <m:r>
                      <a:rPr lang="en-US" altLang="zh-CN" b="0" i="1" dirty="0" smtClean="0"/>
                      <m:t> </m:t>
                    </m:r>
                  </m:oMath>
                </a14:m>
                <a:r>
                  <a:rPr lang="zh-CN" altLang="en-US" dirty="0" smtClean="0"/>
                  <a:t>为有理数时</a:t>
                </a:r>
                <a:r>
                  <a:rPr lang="en-US" altLang="zh-CN" dirty="0" smtClean="0"/>
                  <a:t>, </a:t>
                </a:r>
                <a:r>
                  <a:rPr lang="zh-CN" altLang="en-US" dirty="0" smtClean="0"/>
                  <a:t>我们可以将其表为</a:t>
                </a:r>
                <a14:m>
                  <m:oMath xmlns:m="http://schemas.openxmlformats.org/officeDocument/2006/math">
                    <m:r>
                      <a:rPr lang="en-US" altLang="zh-CN" b="0" i="1" smtClean="0"/>
                      <m:t> </m:t>
                    </m:r>
                    <m:r>
                      <a:rPr lang="en-US" altLang="zh-CN" b="0" i="1" smtClean="0"/>
                      <m:t>𝜇</m:t>
                    </m:r>
                    <m:r>
                      <a:rPr lang="en-US" altLang="zh-CN" b="0" i="1" smtClean="0"/>
                      <m:t>=</m:t>
                    </m:r>
                    <m:f>
                      <m:fPr>
                        <m:ctrlPr>
                          <a:rPr lang="en-US" altLang="zh-CN" b="0" i="1" smtClean="0"/>
                        </m:ctrlPr>
                      </m:fPr>
                      <m:num>
                        <m:r>
                          <a:rPr lang="en-US" altLang="zh-CN" b="0" i="1" smtClean="0"/>
                          <m:t>𝑝</m:t>
                        </m:r>
                      </m:num>
                      <m:den>
                        <m:r>
                          <a:rPr lang="en-US" altLang="zh-CN" b="0" i="1" smtClean="0"/>
                          <m:t>𝑞</m:t>
                        </m:r>
                      </m:den>
                    </m:f>
                    <m:r>
                      <a:rPr lang="en-US" altLang="zh-CN" b="0" i="1" smtClean="0"/>
                      <m:t>, </m:t>
                    </m:r>
                    <m:r>
                      <a:rPr lang="en-US" altLang="zh-CN" b="0" i="1" smtClean="0"/>
                      <m:t>𝑝</m:t>
                    </m:r>
                    <m:r>
                      <a:rPr lang="en-US" altLang="zh-CN" b="0" i="1" smtClean="0"/>
                      <m:t>,</m:t>
                    </m:r>
                    <m:r>
                      <a:rPr lang="en-US" altLang="zh-CN" b="0" i="1" smtClean="0"/>
                      <m:t>𝑞</m:t>
                    </m:r>
                    <m:r>
                      <a:rPr lang="en-US" altLang="zh-CN" b="0" i="0" smtClean="0"/>
                      <m:t> </m:t>
                    </m:r>
                  </m:oMath>
                </a14:m>
                <a:r>
                  <a:rPr lang="zh-CN" altLang="en-US" dirty="0" smtClean="0"/>
                  <a:t>为互质的整数</a:t>
                </a:r>
                <a:r>
                  <a:rPr lang="en-US" altLang="zh-CN" dirty="0" smtClean="0"/>
                  <a:t>.</a:t>
                </a:r>
              </a:p>
              <a:p>
                <a:pPr marL="342900" indent="-342900">
                  <a:buFont typeface="Arial" panose="020B0604020202020204" pitchFamily="34" charset="0"/>
                  <a:buChar char="•"/>
                  <a:defRPr/>
                </a:pPr>
                <a:r>
                  <a:rPr lang="zh-CN" altLang="en-US" dirty="0" smtClean="0"/>
                  <a:t>当</a:t>
                </a:r>
                <a14:m>
                  <m:oMath xmlns:m="http://schemas.openxmlformats.org/officeDocument/2006/math">
                    <m:r>
                      <a:rPr lang="en-US" altLang="zh-CN" b="0" i="1" smtClean="0"/>
                      <m:t> </m:t>
                    </m:r>
                    <m:r>
                      <a:rPr lang="en-US" altLang="zh-CN" b="0" i="1" smtClean="0"/>
                      <m:t>𝜇</m:t>
                    </m:r>
                    <m:r>
                      <a:rPr lang="en-US" altLang="zh-CN" b="0" i="1" smtClean="0"/>
                      <m:t>&gt;0,  </m:t>
                    </m:r>
                    <m:r>
                      <a:rPr lang="en-US" altLang="zh-CN" b="0" i="1" smtClean="0"/>
                      <m:t>𝑝</m:t>
                    </m:r>
                    <m:r>
                      <a:rPr lang="en-US" altLang="zh-CN" b="0" i="1" smtClean="0"/>
                      <m:t>,</m:t>
                    </m:r>
                    <m:r>
                      <a:rPr lang="en-US" altLang="zh-CN" b="0" i="1" smtClean="0"/>
                      <m:t>𝑞</m:t>
                    </m:r>
                    <m:r>
                      <a:rPr lang="en-US" altLang="zh-CN" b="0" i="1" smtClean="0"/>
                      <m:t> </m:t>
                    </m:r>
                  </m:oMath>
                </a14:m>
                <a:r>
                  <a:rPr lang="zh-CN" altLang="en-US" dirty="0" smtClean="0"/>
                  <a:t>为奇数时</a:t>
                </a:r>
                <a:r>
                  <a:rPr lang="en-US" altLang="zh-CN" dirty="0" smtClean="0"/>
                  <a:t>, </a:t>
                </a:r>
                <a14:m>
                  <m:oMath xmlns:m="http://schemas.openxmlformats.org/officeDocument/2006/math">
                    <m:r>
                      <a:rPr lang="en-US" altLang="zh-CN" b="0" i="1" smtClean="0"/>
                      <m:t>𝐷</m:t>
                    </m:r>
                    <m:r>
                      <a:rPr lang="en-US" altLang="zh-CN" b="0" i="1" smtClean="0"/>
                      <m:t>=</m:t>
                    </m:r>
                    <m:r>
                      <a:rPr lang="en-US" altLang="zh-CN" b="0" i="1" smtClean="0"/>
                      <m:t>𝑌</m:t>
                    </m:r>
                    <m:r>
                      <a:rPr lang="en-US" altLang="zh-CN" b="0" i="1" smtClean="0"/>
                      <m:t>=</m:t>
                    </m:r>
                    <m:d>
                      <m:dPr>
                        <m:ctrlPr>
                          <a:rPr lang="en-US" altLang="zh-CN" b="0" i="1" smtClean="0"/>
                        </m:ctrlPr>
                      </m:dPr>
                      <m:e>
                        <m:r>
                          <a:rPr lang="en-US" altLang="zh-CN" b="0" i="1" smtClean="0"/>
                          <m:t>−∞,+∞</m:t>
                        </m:r>
                      </m:e>
                    </m:d>
                  </m:oMath>
                </a14:m>
                <a:r>
                  <a:rPr lang="en-US" altLang="zh-CN" dirty="0" smtClean="0"/>
                  <a:t>.</a:t>
                </a:r>
                <a:r>
                  <a:rPr lang="en-US" altLang="zh-CN" dirty="0"/>
                  <a:t> </a:t>
                </a:r>
                <a:endParaRPr lang="en-US" altLang="zh-CN" dirty="0" smtClean="0"/>
              </a:p>
              <a:p>
                <a:pPr marL="342900" indent="-342900">
                  <a:buFont typeface="Arial" panose="020B0604020202020204" pitchFamily="34" charset="0"/>
                  <a:buChar char="•"/>
                  <a:defRPr/>
                </a:pPr>
                <a:r>
                  <a:rPr lang="zh-CN" altLang="en-US" dirty="0" smtClean="0"/>
                  <a:t>此时它</a:t>
                </a:r>
                <a:r>
                  <a:rPr lang="zh-CN" altLang="en-US" dirty="0"/>
                  <a:t>是</a:t>
                </a:r>
                <a:r>
                  <a:rPr lang="zh-CN" altLang="en-US" dirty="0" smtClean="0"/>
                  <a:t>奇函数</a:t>
                </a:r>
                <a:r>
                  <a:rPr lang="en-US" altLang="zh-CN" dirty="0" smtClean="0"/>
                  <a:t>, </a:t>
                </a:r>
                <a:r>
                  <a:rPr lang="zh-CN" altLang="en-US" dirty="0" smtClean="0"/>
                  <a:t>图像</a:t>
                </a:r>
                <a:r>
                  <a:rPr lang="zh-CN" altLang="en-US" dirty="0"/>
                  <a:t>过点</a:t>
                </a:r>
                <a14:m>
                  <m:oMath xmlns:m="http://schemas.openxmlformats.org/officeDocument/2006/math">
                    <m:r>
                      <a:rPr lang="en-US" altLang="zh-CN" i="1"/>
                      <m:t> </m:t>
                    </m:r>
                    <m:d>
                      <m:dPr>
                        <m:ctrlPr>
                          <a:rPr lang="en-US" altLang="zh-CN" i="1"/>
                        </m:ctrlPr>
                      </m:dPr>
                      <m:e>
                        <m:r>
                          <a:rPr lang="en-US" altLang="zh-CN" i="1"/>
                          <m:t>0,0</m:t>
                        </m:r>
                      </m:e>
                    </m:d>
                    <m:r>
                      <a:rPr lang="en-US" altLang="zh-CN" i="1"/>
                      <m:t>, </m:t>
                    </m:r>
                    <m:d>
                      <m:dPr>
                        <m:ctrlPr>
                          <a:rPr lang="en-US" altLang="zh-CN" i="1"/>
                        </m:ctrlPr>
                      </m:dPr>
                      <m:e>
                        <m:r>
                          <a:rPr lang="en-US" altLang="zh-CN" i="1"/>
                          <m:t>1,1</m:t>
                        </m:r>
                      </m:e>
                    </m:d>
                    <m:r>
                      <a:rPr lang="en-US" altLang="zh-CN" i="1"/>
                      <m:t>, </m:t>
                    </m:r>
                    <m:d>
                      <m:dPr>
                        <m:ctrlPr>
                          <a:rPr lang="en-US" altLang="zh-CN" i="1"/>
                        </m:ctrlPr>
                      </m:dPr>
                      <m:e>
                        <m:r>
                          <a:rPr lang="en-US" altLang="zh-CN" i="1"/>
                          <m:t>−1,−1</m:t>
                        </m:r>
                      </m:e>
                    </m:d>
                  </m:oMath>
                </a14:m>
                <a:r>
                  <a:rPr lang="en-US" altLang="zh-CN" dirty="0"/>
                  <a:t>.</a:t>
                </a:r>
                <a:endParaRPr lang="en-US" altLang="zh-CN" dirty="0" smtClean="0"/>
              </a:p>
              <a:p>
                <a:pPr marL="342900" indent="-342900">
                  <a:buFont typeface="Arial" panose="020B0604020202020204" pitchFamily="34" charset="0"/>
                  <a:buChar char="•"/>
                  <a:defRPr/>
                </a:pPr>
                <a14:m>
                  <m:oMath xmlns:m="http://schemas.openxmlformats.org/officeDocument/2006/math">
                    <m:r>
                      <a:rPr lang="en-US" altLang="zh-CN" b="0" i="1" smtClean="0"/>
                      <m:t>𝑦</m:t>
                    </m:r>
                    <m:r>
                      <a:rPr lang="en-US" altLang="zh-CN" b="0" i="1" smtClean="0"/>
                      <m:t>=</m:t>
                    </m:r>
                    <m:sSup>
                      <m:sSupPr>
                        <m:ctrlPr>
                          <a:rPr lang="en-US" altLang="zh-CN" b="0" i="1" smtClean="0"/>
                        </m:ctrlPr>
                      </m:sSupPr>
                      <m:e>
                        <m:r>
                          <a:rPr lang="en-US" altLang="zh-CN" b="0" i="1" smtClean="0"/>
                          <m:t>𝑥</m:t>
                        </m:r>
                      </m:e>
                      <m:sup>
                        <m:r>
                          <a:rPr lang="en-US" altLang="zh-CN" b="0" i="1" smtClean="0"/>
                          <m:t>𝜇</m:t>
                        </m:r>
                      </m:sup>
                    </m:sSup>
                    <m:r>
                      <a:rPr lang="en-US" altLang="zh-CN" b="0" i="1" smtClean="0"/>
                      <m:t> </m:t>
                    </m:r>
                  </m:oMath>
                </a14:m>
                <a:r>
                  <a:rPr lang="zh-CN" altLang="en-US" dirty="0" smtClean="0"/>
                  <a:t>与</a:t>
                </a:r>
                <a14:m>
                  <m:oMath xmlns:m="http://schemas.openxmlformats.org/officeDocument/2006/math">
                    <m:r>
                      <a:rPr lang="en-US" altLang="zh-CN" b="0" i="1" dirty="0" smtClean="0"/>
                      <m:t> </m:t>
                    </m:r>
                    <m:r>
                      <a:rPr lang="en-US" altLang="zh-CN" b="0" i="1" dirty="0" smtClean="0"/>
                      <m:t>𝑦</m:t>
                    </m:r>
                    <m:r>
                      <a:rPr lang="en-US" altLang="zh-CN" b="0" i="1" dirty="0" smtClean="0"/>
                      <m:t>=</m:t>
                    </m:r>
                    <m:sSup>
                      <m:sSupPr>
                        <m:ctrlPr>
                          <a:rPr lang="en-US" altLang="zh-CN" b="0" i="1" dirty="0" smtClean="0"/>
                        </m:ctrlPr>
                      </m:sSupPr>
                      <m:e>
                        <m:r>
                          <a:rPr lang="en-US" altLang="zh-CN" b="0" i="1" dirty="0" smtClean="0"/>
                          <m:t>𝑥</m:t>
                        </m:r>
                      </m:e>
                      <m:sup>
                        <m:r>
                          <a:rPr lang="en-US" altLang="zh-CN" b="0" i="1" dirty="0" smtClean="0"/>
                          <m:t>1</m:t>
                        </m:r>
                        <m:r>
                          <a:rPr lang="en-US" altLang="zh-CN" i="1" dirty="0"/>
                          <m:t>/</m:t>
                        </m:r>
                        <m:r>
                          <a:rPr lang="en-US" altLang="zh-CN" i="1" dirty="0" smtClean="0"/>
                          <m:t>𝜇</m:t>
                        </m:r>
                      </m:sup>
                    </m:sSup>
                    <m:r>
                      <a:rPr lang="en-US" altLang="zh-CN" b="0" i="1" dirty="0" smtClean="0"/>
                      <m:t> </m:t>
                    </m:r>
                  </m:oMath>
                </a14:m>
                <a:r>
                  <a:rPr lang="zh-CN" altLang="en-US" dirty="0" smtClean="0"/>
                  <a:t>互为反函数</a:t>
                </a:r>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43" name="组合 42"/>
          <p:cNvGrpSpPr/>
          <p:nvPr/>
        </p:nvGrpSpPr>
        <p:grpSpPr>
          <a:xfrm>
            <a:off x="8600326" y="2348880"/>
            <a:ext cx="2721514" cy="3585734"/>
            <a:chOff x="8600326" y="2348880"/>
            <a:chExt cx="2721514" cy="3585734"/>
          </a:xfrm>
        </p:grpSpPr>
        <p:grpSp>
          <p:nvGrpSpPr>
            <p:cNvPr id="9" name="组合 8"/>
            <p:cNvGrpSpPr/>
            <p:nvPr/>
          </p:nvGrpSpPr>
          <p:grpSpPr>
            <a:xfrm>
              <a:off x="8600326" y="2348880"/>
              <a:ext cx="1698223" cy="3585734"/>
              <a:chOff x="5195960" y="3432048"/>
              <a:chExt cx="1698223" cy="3585734"/>
            </a:xfrm>
          </p:grpSpPr>
          <p:sp>
            <p:nvSpPr>
              <p:cNvPr id="7" name="任意多边形 6"/>
              <p:cNvSpPr/>
              <p:nvPr/>
            </p:nvSpPr>
            <p:spPr>
              <a:xfrm>
                <a:off x="6047062"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0800000">
                <a:off x="5195960" y="5227082"/>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9" name="文本框 28"/>
                <p:cNvSpPr txBox="1"/>
                <p:nvPr/>
              </p:nvSpPr>
              <p:spPr>
                <a:xfrm>
                  <a:off x="10334208" y="2489501"/>
                  <a:ext cx="9876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sSup>
                          <m:sSupPr>
                            <m:ctrlPr>
                              <a:rPr lang="en-US" altLang="zh-CN" sz="1600" b="0" i="1" smtClean="0">
                                <a:solidFill>
                                  <a:srgbClr val="C00000"/>
                                </a:solidFill>
                                <a:latin typeface="Cambria Math" panose="02040503050406030204" pitchFamily="18" charset="0"/>
                              </a:rPr>
                            </m:ctrlPr>
                          </m:sSupPr>
                          <m:e>
                            <m:r>
                              <a:rPr lang="en-US" altLang="zh-CN" sz="1600" b="0" i="1" smtClean="0">
                                <a:solidFill>
                                  <a:srgbClr val="C00000"/>
                                </a:solidFill>
                                <a:latin typeface="Cambria Math" panose="02040503050406030204" pitchFamily="18" charset="0"/>
                              </a:rPr>
                              <m:t>𝑥</m:t>
                            </m:r>
                          </m:e>
                          <m:sup>
                            <m:r>
                              <a:rPr lang="en-US" altLang="zh-CN" sz="1600" b="0" i="1" smtClean="0">
                                <a:solidFill>
                                  <a:srgbClr val="C00000"/>
                                </a:solidFill>
                                <a:latin typeface="Cambria Math" panose="02040503050406030204" pitchFamily="18" charset="0"/>
                              </a:rPr>
                              <m:t>3</m:t>
                            </m:r>
                          </m:sup>
                        </m:sSup>
                      </m:oMath>
                    </m:oMathPara>
                  </a14:m>
                  <a:endParaRPr lang="zh-CN" altLang="en-US" sz="1600"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0334208" y="2489501"/>
                  <a:ext cx="987632" cy="338554"/>
                </a:xfrm>
                <a:prstGeom prst="rect">
                  <a:avLst/>
                </a:prstGeom>
                <a:blipFill>
                  <a:blip r:embed="rId3"/>
                  <a:stretch>
                    <a:fillRect b="-5357"/>
                  </a:stretch>
                </a:blipFill>
              </p:spPr>
              <p:txBody>
                <a:bodyPr/>
                <a:lstStyle/>
                <a:p>
                  <a:r>
                    <a:rPr lang="zh-CN" altLang="en-US">
                      <a:noFill/>
                    </a:rPr>
                    <a:t> </a:t>
                  </a:r>
                </a:p>
              </p:txBody>
            </p:sp>
          </mc:Fallback>
        </mc:AlternateContent>
      </p:grpSp>
      <p:grpSp>
        <p:nvGrpSpPr>
          <p:cNvPr id="44" name="组合 43"/>
          <p:cNvGrpSpPr/>
          <p:nvPr/>
        </p:nvGrpSpPr>
        <p:grpSpPr>
          <a:xfrm>
            <a:off x="7646447" y="3256131"/>
            <a:ext cx="4066177" cy="1747900"/>
            <a:chOff x="7646447" y="3256131"/>
            <a:chExt cx="4066177" cy="1747900"/>
          </a:xfrm>
        </p:grpSpPr>
        <mc:AlternateContent xmlns:mc="http://schemas.openxmlformats.org/markup-compatibility/2006" xmlns:a14="http://schemas.microsoft.com/office/drawing/2010/main">
          <mc:Choice Requires="a14">
            <p:sp>
              <p:nvSpPr>
                <p:cNvPr id="23" name="文本框 22"/>
                <p:cNvSpPr txBox="1"/>
                <p:nvPr/>
              </p:nvSpPr>
              <p:spPr>
                <a:xfrm>
                  <a:off x="10183516" y="3256131"/>
                  <a:ext cx="1529108" cy="347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𝑥</m:t>
                            </m:r>
                          </m:e>
                          <m:sup>
                            <m:r>
                              <a:rPr lang="en-US" altLang="zh-CN" sz="1600" b="0" i="1" smtClean="0">
                                <a:solidFill>
                                  <a:srgbClr val="009900"/>
                                </a:solidFill>
                                <a:latin typeface="Cambria Math" panose="02040503050406030204" pitchFamily="18" charset="0"/>
                              </a:rPr>
                              <m:t>1/3</m:t>
                            </m:r>
                          </m:sup>
                        </m:sSup>
                      </m:oMath>
                    </m:oMathPara>
                  </a14:m>
                  <a:endParaRPr lang="zh-CN" altLang="en-US" sz="1600" dirty="0">
                    <a:solidFill>
                      <a:srgbClr val="0099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0183516" y="3256131"/>
                  <a:ext cx="1529108" cy="347788"/>
                </a:xfrm>
                <a:prstGeom prst="rect">
                  <a:avLst/>
                </a:prstGeom>
                <a:blipFill>
                  <a:blip r:embed="rId4"/>
                  <a:stretch>
                    <a:fillRect b="-7018"/>
                  </a:stretch>
                </a:blipFill>
              </p:spPr>
              <p:txBody>
                <a:bodyPr/>
                <a:lstStyle/>
                <a:p>
                  <a:r>
                    <a:rPr lang="zh-CN" altLang="en-US">
                      <a:noFill/>
                    </a:rPr>
                    <a:t> </a:t>
                  </a:r>
                </a:p>
              </p:txBody>
            </p:sp>
          </mc:Fallback>
        </mc:AlternateContent>
        <p:sp>
          <p:nvSpPr>
            <p:cNvPr id="28" name="任意多边形 27"/>
            <p:cNvSpPr/>
            <p:nvPr/>
          </p:nvSpPr>
          <p:spPr>
            <a:xfrm rot="5400000" flipH="1">
              <a:off x="9921839" y="2827121"/>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16200000" flipH="1">
              <a:off x="8118236" y="3685121"/>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7772174" y="2633864"/>
            <a:ext cx="3600000" cy="2911317"/>
            <a:chOff x="7772174" y="2633864"/>
            <a:chExt cx="3600000" cy="2911317"/>
          </a:xfrm>
        </p:grpSpPr>
        <p:cxnSp>
          <p:nvCxnSpPr>
            <p:cNvPr id="11" name="直接箭头连接符 10"/>
            <p:cNvCxnSpPr/>
            <p:nvPr/>
          </p:nvCxnSpPr>
          <p:spPr>
            <a:xfrm>
              <a:off x="7772174" y="4142670"/>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9447091" y="3037519"/>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0904577" y="4141427"/>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0904577" y="4141427"/>
                  <a:ext cx="323981"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033775" y="2633864"/>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033775" y="2633864"/>
                  <a:ext cx="826631" cy="369332"/>
                </a:xfrm>
                <a:prstGeom prst="rect">
                  <a:avLst/>
                </a:prstGeom>
                <a:blipFill>
                  <a:blip r:embed="rId6"/>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8996310" y="3785992"/>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996310" y="3785992"/>
                  <a:ext cx="64807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9658713" y="3095310"/>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1,1</m:t>
                            </m:r>
                          </m:e>
                        </m:d>
                      </m:oMath>
                    </m:oMathPara>
                  </a14:m>
                  <a:endParaRPr lang="zh-CN" altLang="en-US" sz="16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658713" y="3095310"/>
                  <a:ext cx="686686" cy="338554"/>
                </a:xfrm>
                <a:prstGeom prst="rect">
                  <a:avLst/>
                </a:prstGeom>
                <a:blipFill>
                  <a:blip r:embed="rId8"/>
                  <a:stretch>
                    <a:fillRect/>
                  </a:stretch>
                </a:blipFill>
              </p:spPr>
              <p:txBody>
                <a:bodyPr/>
                <a:lstStyle/>
                <a:p>
                  <a:r>
                    <a:rPr lang="zh-CN" altLang="en-US">
                      <a:noFill/>
                    </a:rPr>
                    <a:t> </a:t>
                  </a:r>
                </a:p>
              </p:txBody>
            </p:sp>
          </mc:Fallback>
        </mc:AlternateContent>
        <p:sp>
          <p:nvSpPr>
            <p:cNvPr id="20" name="椭圆 19"/>
            <p:cNvSpPr/>
            <p:nvPr/>
          </p:nvSpPr>
          <p:spPr>
            <a:xfrm>
              <a:off x="10183516" y="3350896"/>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V="1">
              <a:off x="8320628" y="3119017"/>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7842648" y="5175849"/>
                  <a:ext cx="79236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842648" y="5175849"/>
                  <a:ext cx="792368" cy="369332"/>
                </a:xfrm>
                <a:prstGeom prst="rect">
                  <a:avLst/>
                </a:prstGeom>
                <a:blipFill>
                  <a:blip r:embed="rId9"/>
                  <a:stretch>
                    <a:fillRect b="-8197"/>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42772462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1000"/>
                                        <p:tgtEl>
                                          <p:spTgt spid="44"/>
                                        </p:tgtEl>
                                      </p:cBhvr>
                                    </p:animEffect>
                                    <p:anim calcmode="lin" valueType="num">
                                      <p:cBhvr>
                                        <p:cTn id="27" dur="1000" fill="hold"/>
                                        <p:tgtEl>
                                          <p:spTgt spid="44"/>
                                        </p:tgtEl>
                                        <p:attrNameLst>
                                          <p:attrName>ppt_x</p:attrName>
                                        </p:attrNameLst>
                                      </p:cBhvr>
                                      <p:tavLst>
                                        <p:tav tm="0">
                                          <p:val>
                                            <p:strVal val="#ppt_x"/>
                                          </p:val>
                                        </p:tav>
                                        <p:tav tm="100000">
                                          <p:val>
                                            <p:strVal val="#ppt_x"/>
                                          </p:val>
                                        </p:tav>
                                      </p:tavLst>
                                    </p:anim>
                                    <p:anim calcmode="lin" valueType="num">
                                      <p:cBhvr>
                                        <p:cTn id="2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a:xfrm>
                <a:off x="695999" y="819000"/>
                <a:ext cx="7834120" cy="5220000"/>
              </a:xfrm>
            </p:spPr>
            <p:txBody>
              <a:bodyPr/>
              <a:lstStyle/>
              <a:p>
                <a:pPr marL="342900" indent="-342900">
                  <a:buFont typeface="Arial" panose="020B0604020202020204" pitchFamily="34" charset="0"/>
                  <a:buChar char="•"/>
                  <a:defRPr/>
                </a:pPr>
                <a:r>
                  <a:rPr lang="zh-CN" altLang="en-US" dirty="0" smtClean="0"/>
                  <a:t>当</a:t>
                </a:r>
                <a14:m>
                  <m:oMath xmlns:m="http://schemas.openxmlformats.org/officeDocument/2006/math">
                    <m:r>
                      <a:rPr lang="en-US" altLang="zh-CN" b="0" i="1" smtClean="0"/>
                      <m:t> </m:t>
                    </m:r>
                    <m:r>
                      <a:rPr lang="en-US" altLang="zh-CN" b="0" i="1" smtClean="0"/>
                      <m:t>𝜇</m:t>
                    </m:r>
                    <m:r>
                      <a:rPr lang="en-US" altLang="zh-CN" b="0" i="1" smtClean="0"/>
                      <m:t>&gt;0,  </m:t>
                    </m:r>
                    <m:r>
                      <a:rPr lang="en-US" altLang="zh-CN" i="1"/>
                      <m:t>𝑝</m:t>
                    </m:r>
                  </m:oMath>
                </a14:m>
                <a:r>
                  <a:rPr lang="zh-CN" altLang="en-US" dirty="0" smtClean="0"/>
                  <a:t> 偶 </a:t>
                </a:r>
                <a14:m>
                  <m:oMath xmlns:m="http://schemas.openxmlformats.org/officeDocument/2006/math">
                    <m:r>
                      <a:rPr lang="en-US" altLang="zh-CN" b="0" i="1" dirty="0" smtClean="0"/>
                      <m:t>𝑞</m:t>
                    </m:r>
                  </m:oMath>
                </a14:m>
                <a:r>
                  <a:rPr lang="zh-CN" altLang="en-US" dirty="0" smtClean="0"/>
                  <a:t> 奇时</a:t>
                </a:r>
                <a:r>
                  <a:rPr lang="en-US" altLang="zh-CN" dirty="0" smtClean="0"/>
                  <a:t>, </a:t>
                </a:r>
                <a14:m>
                  <m:oMath xmlns:m="http://schemas.openxmlformats.org/officeDocument/2006/math">
                    <m:r>
                      <a:rPr lang="en-US" altLang="zh-CN" b="0" i="1" smtClean="0"/>
                      <m:t>𝐷</m:t>
                    </m:r>
                    <m:r>
                      <a:rPr lang="en-US" altLang="zh-CN" b="0" i="1" smtClean="0"/>
                      <m:t>=(−∞,+∞), </m:t>
                    </m:r>
                    <m:r>
                      <a:rPr lang="en-US" altLang="zh-CN" b="0" i="1" smtClean="0"/>
                      <m:t>𝑌</m:t>
                    </m:r>
                    <m:r>
                      <a:rPr lang="en-US" altLang="zh-CN" b="0" i="1" smtClean="0"/>
                      <m:t>=</m:t>
                    </m:r>
                    <m:d>
                      <m:dPr>
                        <m:begChr m:val="["/>
                        <m:ctrlPr>
                          <a:rPr lang="en-US" altLang="zh-CN" i="1"/>
                        </m:ctrlPr>
                      </m:dPr>
                      <m:e>
                        <m:r>
                          <a:rPr lang="en-US" altLang="zh-CN" i="1"/>
                          <m:t>0,+∞</m:t>
                        </m:r>
                      </m:e>
                    </m:d>
                  </m:oMath>
                </a14:m>
                <a:r>
                  <a:rPr lang="en-US" altLang="zh-CN" dirty="0" smtClean="0"/>
                  <a:t>.</a:t>
                </a:r>
              </a:p>
              <a:p>
                <a:pPr marL="342900" indent="-342900">
                  <a:spcAft>
                    <a:spcPts val="2400"/>
                  </a:spcAft>
                  <a:buFont typeface="Arial" panose="020B0604020202020204" pitchFamily="34" charset="0"/>
                  <a:buChar char="•"/>
                  <a:defRPr/>
                </a:pPr>
                <a:r>
                  <a:rPr lang="zh-CN" altLang="en-US" dirty="0" smtClean="0"/>
                  <a:t>此时它是偶函数</a:t>
                </a:r>
                <a:r>
                  <a:rPr lang="en-US" altLang="zh-CN" dirty="0" smtClean="0"/>
                  <a:t>, </a:t>
                </a:r>
                <a:r>
                  <a:rPr lang="zh-CN" altLang="en-US" dirty="0" smtClean="0"/>
                  <a:t>图像过点</a:t>
                </a:r>
                <a14:m>
                  <m:oMath xmlns:m="http://schemas.openxmlformats.org/officeDocument/2006/math">
                    <m:r>
                      <a:rPr lang="en-US" altLang="zh-CN" b="0" i="1" smtClean="0"/>
                      <m:t> </m:t>
                    </m:r>
                    <m:d>
                      <m:dPr>
                        <m:ctrlPr>
                          <a:rPr lang="en-US" altLang="zh-CN" b="0" i="1" smtClean="0"/>
                        </m:ctrlPr>
                      </m:dPr>
                      <m:e>
                        <m:r>
                          <a:rPr lang="en-US" altLang="zh-CN" b="0" i="1" smtClean="0"/>
                          <m:t>0,0</m:t>
                        </m:r>
                      </m:e>
                    </m:d>
                    <m:r>
                      <a:rPr lang="en-US" altLang="zh-CN" b="0" i="1" smtClean="0"/>
                      <m:t>, </m:t>
                    </m:r>
                    <m:d>
                      <m:dPr>
                        <m:ctrlPr>
                          <a:rPr lang="en-US" altLang="zh-CN" b="0" i="1" smtClean="0"/>
                        </m:ctrlPr>
                      </m:dPr>
                      <m:e>
                        <m:r>
                          <a:rPr lang="en-US" altLang="zh-CN" b="0" i="1" smtClean="0"/>
                          <m:t>±1,1</m:t>
                        </m:r>
                      </m:e>
                    </m:d>
                  </m:oMath>
                </a14:m>
                <a:r>
                  <a:rPr lang="en-US" altLang="zh-CN" dirty="0" smtClean="0"/>
                  <a:t>.</a:t>
                </a:r>
              </a:p>
              <a:p>
                <a:pPr marL="342900" indent="-342900">
                  <a:buFont typeface="Arial" panose="020B0604020202020204" pitchFamily="34" charset="0"/>
                  <a:buChar char="•"/>
                  <a:defRPr/>
                </a:pPr>
                <a:r>
                  <a:rPr lang="zh-CN" altLang="en-US" dirty="0"/>
                  <a:t>当</a:t>
                </a:r>
                <a14:m>
                  <m:oMath xmlns:m="http://schemas.openxmlformats.org/officeDocument/2006/math">
                    <m:r>
                      <a:rPr lang="en-US" altLang="zh-CN" i="1"/>
                      <m:t> </m:t>
                    </m:r>
                    <m:r>
                      <a:rPr lang="en-US" altLang="zh-CN" i="1"/>
                      <m:t>𝜇</m:t>
                    </m:r>
                    <m:r>
                      <a:rPr lang="en-US" altLang="zh-CN" i="1"/>
                      <m:t>&gt;0,  </m:t>
                    </m:r>
                    <m:r>
                      <a:rPr lang="en-US" altLang="zh-CN" i="1"/>
                      <m:t>𝑝</m:t>
                    </m:r>
                  </m:oMath>
                </a14:m>
                <a:r>
                  <a:rPr lang="zh-CN" altLang="en-US" dirty="0"/>
                  <a:t> </a:t>
                </a:r>
                <a:r>
                  <a:rPr lang="zh-CN" altLang="en-US" dirty="0" smtClean="0"/>
                  <a:t>奇 </a:t>
                </a:r>
                <a14:m>
                  <m:oMath xmlns:m="http://schemas.openxmlformats.org/officeDocument/2006/math">
                    <m:r>
                      <a:rPr lang="en-US" altLang="zh-CN" i="1" dirty="0"/>
                      <m:t>𝑞</m:t>
                    </m:r>
                  </m:oMath>
                </a14:m>
                <a:r>
                  <a:rPr lang="zh-CN" altLang="en-US" dirty="0"/>
                  <a:t> </a:t>
                </a:r>
                <a:r>
                  <a:rPr lang="zh-CN" altLang="en-US" dirty="0" smtClean="0"/>
                  <a:t>偶时</a:t>
                </a:r>
                <a:r>
                  <a:rPr lang="en-US" altLang="zh-CN" dirty="0"/>
                  <a:t>, </a:t>
                </a:r>
                <a14:m>
                  <m:oMath xmlns:m="http://schemas.openxmlformats.org/officeDocument/2006/math">
                    <m:r>
                      <a:rPr lang="en-US" altLang="zh-CN" i="1"/>
                      <m:t>𝐷</m:t>
                    </m:r>
                    <m:r>
                      <a:rPr lang="en-US" altLang="zh-CN" i="1"/>
                      <m:t>=</m:t>
                    </m:r>
                    <m:r>
                      <a:rPr lang="en-US" altLang="zh-CN" i="1"/>
                      <m:t>𝑌</m:t>
                    </m:r>
                    <m:r>
                      <a:rPr lang="en-US" altLang="zh-CN" i="1"/>
                      <m:t>=</m:t>
                    </m:r>
                    <m:d>
                      <m:dPr>
                        <m:begChr m:val="["/>
                        <m:ctrlPr>
                          <a:rPr lang="en-US" altLang="zh-CN" i="1"/>
                        </m:ctrlPr>
                      </m:dPr>
                      <m:e>
                        <m:r>
                          <a:rPr lang="en-US" altLang="zh-CN" i="1"/>
                          <m:t>0,+∞</m:t>
                        </m:r>
                      </m:e>
                    </m:d>
                  </m:oMath>
                </a14:m>
                <a:r>
                  <a:rPr lang="en-US" altLang="zh-CN" dirty="0" smtClean="0"/>
                  <a:t>.</a:t>
                </a:r>
              </a:p>
              <a:p>
                <a:pPr marL="342900" indent="-342900">
                  <a:buFont typeface="Arial" panose="020B0604020202020204" pitchFamily="34" charset="0"/>
                  <a:buChar char="•"/>
                  <a:defRPr/>
                </a:pPr>
                <a:r>
                  <a:rPr lang="zh-CN" altLang="en-US" dirty="0" smtClean="0"/>
                  <a:t>图像</a:t>
                </a:r>
                <a:r>
                  <a:rPr lang="zh-CN" altLang="en-US" dirty="0"/>
                  <a:t>过点</a:t>
                </a:r>
                <a14:m>
                  <m:oMath xmlns:m="http://schemas.openxmlformats.org/officeDocument/2006/math">
                    <m:r>
                      <a:rPr lang="en-US" altLang="zh-CN" i="1"/>
                      <m:t> </m:t>
                    </m:r>
                    <m:d>
                      <m:dPr>
                        <m:ctrlPr>
                          <a:rPr lang="en-US" altLang="zh-CN" i="1"/>
                        </m:ctrlPr>
                      </m:dPr>
                      <m:e>
                        <m:r>
                          <a:rPr lang="en-US" altLang="zh-CN" i="1"/>
                          <m:t>0,0</m:t>
                        </m:r>
                      </m:e>
                    </m:d>
                    <m:r>
                      <a:rPr lang="en-US" altLang="zh-CN" i="1"/>
                      <m:t>, </m:t>
                    </m:r>
                    <m:d>
                      <m:dPr>
                        <m:ctrlPr>
                          <a:rPr lang="en-US" altLang="zh-CN" i="1"/>
                        </m:ctrlPr>
                      </m:dPr>
                      <m:e>
                        <m:r>
                          <a:rPr lang="en-US" altLang="zh-CN" i="1"/>
                          <m:t>1,1</m:t>
                        </m:r>
                      </m:e>
                    </m:d>
                  </m:oMath>
                </a14:m>
                <a:r>
                  <a:rPr lang="en-US" altLang="zh-CN" dirty="0" smtClean="0"/>
                  <a:t>.</a:t>
                </a:r>
              </a:p>
              <a:p>
                <a:pPr marL="342900" indent="-342900">
                  <a:buFont typeface="Arial" panose="020B0604020202020204" pitchFamily="34" charset="0"/>
                  <a:buChar char="•"/>
                </a:pPr>
                <a14:m>
                  <m:oMath xmlns:m="http://schemas.openxmlformats.org/officeDocument/2006/math">
                    <m:r>
                      <a:rPr lang="zh-CN" altLang="en-US" i="1" smtClean="0"/>
                      <m:t>此时</m:t>
                    </m:r>
                  </m:oMath>
                </a14:m>
                <a:r>
                  <a:rPr lang="en-US" altLang="zh-CN" dirty="0" smtClean="0"/>
                  <a:t> </a:t>
                </a:r>
                <a14:m>
                  <m:oMath xmlns:m="http://schemas.openxmlformats.org/officeDocument/2006/math">
                    <m:r>
                      <a:rPr lang="en-US" altLang="zh-CN" i="1"/>
                      <m:t>𝑦</m:t>
                    </m:r>
                    <m:r>
                      <a:rPr lang="en-US" altLang="zh-CN" i="1"/>
                      <m:t>=</m:t>
                    </m:r>
                    <m:sSup>
                      <m:sSupPr>
                        <m:ctrlPr>
                          <a:rPr lang="en-US" altLang="zh-CN" i="1"/>
                        </m:ctrlPr>
                      </m:sSupPr>
                      <m:e>
                        <m:r>
                          <a:rPr lang="en-US" altLang="zh-CN" i="1"/>
                          <m:t>𝑥</m:t>
                        </m:r>
                      </m:e>
                      <m:sup>
                        <m:r>
                          <a:rPr lang="en-US" altLang="zh-CN" i="1"/>
                          <m:t>𝜇</m:t>
                        </m:r>
                      </m:sup>
                    </m:sSup>
                    <m:r>
                      <a:rPr lang="en-US" altLang="zh-CN" i="1"/>
                      <m:t> </m:t>
                    </m:r>
                  </m:oMath>
                </a14:m>
                <a:r>
                  <a:rPr lang="zh-CN" altLang="en-US" dirty="0"/>
                  <a:t>与</a:t>
                </a:r>
                <a14:m>
                  <m:oMath xmlns:m="http://schemas.openxmlformats.org/officeDocument/2006/math">
                    <m:r>
                      <a:rPr lang="en-US" altLang="zh-CN" i="1" dirty="0"/>
                      <m:t> </m:t>
                    </m:r>
                    <m:r>
                      <a:rPr lang="en-US" altLang="zh-CN" i="1" dirty="0"/>
                      <m:t>𝑦</m:t>
                    </m:r>
                    <m:r>
                      <a:rPr lang="en-US" altLang="zh-CN" i="1" dirty="0"/>
                      <m:t>=</m:t>
                    </m:r>
                    <m:sSup>
                      <m:sSupPr>
                        <m:ctrlPr>
                          <a:rPr lang="en-US" altLang="zh-CN" i="1" dirty="0"/>
                        </m:ctrlPr>
                      </m:sSupPr>
                      <m:e>
                        <m:r>
                          <a:rPr lang="en-US" altLang="zh-CN" i="1" dirty="0"/>
                          <m:t>𝑥</m:t>
                        </m:r>
                      </m:e>
                      <m:sup>
                        <m:r>
                          <a:rPr lang="en-US" altLang="zh-CN" b="0" i="1" dirty="0" smtClean="0"/>
                          <m:t>1</m:t>
                        </m:r>
                        <m:r>
                          <a:rPr lang="en-US" altLang="zh-CN" i="1" dirty="0"/>
                          <m:t>/</m:t>
                        </m:r>
                        <m:r>
                          <a:rPr lang="en-US" altLang="zh-CN" i="1" dirty="0"/>
                          <m:t>𝜇</m:t>
                        </m:r>
                      </m:sup>
                    </m:sSup>
                    <m:r>
                      <a:rPr lang="en-US" altLang="zh-CN" i="1" dirty="0"/>
                      <m:t> </m:t>
                    </m:r>
                  </m:oMath>
                </a14:m>
                <a:r>
                  <a:rPr lang="zh-CN" altLang="en-US" dirty="0" smtClean="0"/>
                  <a:t>在</a:t>
                </a:r>
                <a14:m>
                  <m:oMath xmlns:m="http://schemas.openxmlformats.org/officeDocument/2006/math">
                    <m:r>
                      <a:rPr lang="en-US" altLang="zh-CN" b="0" i="1" dirty="0" smtClean="0"/>
                      <m:t> </m:t>
                    </m:r>
                    <m:d>
                      <m:dPr>
                        <m:begChr m:val="["/>
                        <m:ctrlPr>
                          <a:rPr lang="en-US" altLang="zh-CN" b="0" i="1" dirty="0" smtClean="0"/>
                        </m:ctrlPr>
                      </m:dPr>
                      <m:e>
                        <m:r>
                          <a:rPr lang="en-US" altLang="zh-CN" b="0" i="1" dirty="0" smtClean="0"/>
                          <m:t>0,+∞</m:t>
                        </m:r>
                      </m:e>
                    </m:d>
                    <m:r>
                      <a:rPr lang="en-US" altLang="zh-CN" b="0" i="1" dirty="0" smtClean="0"/>
                      <m:t> </m:t>
                    </m:r>
                  </m:oMath>
                </a14:m>
                <a:r>
                  <a:rPr lang="zh-CN" altLang="en-US" dirty="0" smtClean="0"/>
                  <a:t>的限制互</a:t>
                </a:r>
                <a:r>
                  <a:rPr lang="zh-CN" altLang="en-US" dirty="0"/>
                  <a:t>为反函数</a:t>
                </a:r>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xfrm>
                <a:off x="695999" y="819000"/>
                <a:ext cx="7834120" cy="5220000"/>
              </a:xfrm>
              <a:blipFill>
                <a:blip r:embed="rId2"/>
                <a:stretch>
                  <a:fillRect l="-1012" t="-233" r="-2412"/>
                </a:stretch>
              </a:blipFill>
            </p:spPr>
            <p:txBody>
              <a:bodyPr/>
              <a:lstStyle/>
              <a:p>
                <a:r>
                  <a:rPr lang="zh-CN" altLang="en-US">
                    <a:noFill/>
                  </a:rPr>
                  <a:t> </a:t>
                </a:r>
              </a:p>
            </p:txBody>
          </p:sp>
        </mc:Fallback>
      </mc:AlternateContent>
      <p:grpSp>
        <p:nvGrpSpPr>
          <p:cNvPr id="6" name="组合 5"/>
          <p:cNvGrpSpPr/>
          <p:nvPr/>
        </p:nvGrpSpPr>
        <p:grpSpPr>
          <a:xfrm>
            <a:off x="9090010" y="3259731"/>
            <a:ext cx="2315502" cy="886300"/>
            <a:chOff x="9090010" y="3259731"/>
            <a:chExt cx="2315502" cy="886300"/>
          </a:xfrm>
        </p:grpSpPr>
        <mc:AlternateContent xmlns:mc="http://schemas.openxmlformats.org/markup-compatibility/2006" xmlns:a14="http://schemas.microsoft.com/office/drawing/2010/main">
          <mc:Choice Requires="a14">
            <p:sp>
              <p:nvSpPr>
                <p:cNvPr id="23" name="文本框 22"/>
                <p:cNvSpPr txBox="1"/>
                <p:nvPr/>
              </p:nvSpPr>
              <p:spPr>
                <a:xfrm>
                  <a:off x="9942489" y="3259731"/>
                  <a:ext cx="1463023" cy="347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𝑥</m:t>
                            </m:r>
                          </m:e>
                          <m:sup>
                            <m:r>
                              <a:rPr lang="en-US" altLang="zh-CN" sz="1600" b="0" i="1" smtClean="0">
                                <a:solidFill>
                                  <a:srgbClr val="009900"/>
                                </a:solidFill>
                                <a:latin typeface="Cambria Math" panose="02040503050406030204" pitchFamily="18" charset="0"/>
                              </a:rPr>
                              <m:t>1/2</m:t>
                            </m:r>
                          </m:sup>
                        </m:sSup>
                      </m:oMath>
                    </m:oMathPara>
                  </a14:m>
                  <a:endParaRPr lang="zh-CN" altLang="en-US" sz="1600" dirty="0">
                    <a:solidFill>
                      <a:srgbClr val="0099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9942489" y="3259731"/>
                  <a:ext cx="1463023" cy="347788"/>
                </a:xfrm>
                <a:prstGeom prst="rect">
                  <a:avLst/>
                </a:prstGeom>
                <a:blipFill>
                  <a:blip r:embed="rId3"/>
                  <a:stretch>
                    <a:fillRect b="-5263"/>
                  </a:stretch>
                </a:blipFill>
              </p:spPr>
              <p:txBody>
                <a:bodyPr/>
                <a:lstStyle/>
                <a:p>
                  <a:r>
                    <a:rPr lang="zh-CN" altLang="en-US">
                      <a:noFill/>
                    </a:rPr>
                    <a:t> </a:t>
                  </a:r>
                </a:p>
              </p:txBody>
            </p:sp>
          </mc:Fallback>
        </mc:AlternateContent>
        <p:sp>
          <p:nvSpPr>
            <p:cNvPr id="28" name="任意多边形 27"/>
            <p:cNvSpPr/>
            <p:nvPr/>
          </p:nvSpPr>
          <p:spPr>
            <a:xfrm rot="5400000" flipH="1">
              <a:off x="9561799" y="2827121"/>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8240286" y="2348880"/>
            <a:ext cx="2721514" cy="1790700"/>
            <a:chOff x="8240286" y="2348880"/>
            <a:chExt cx="2721514" cy="1790700"/>
          </a:xfrm>
        </p:grpSpPr>
        <p:grpSp>
          <p:nvGrpSpPr>
            <p:cNvPr id="9" name="组合 8"/>
            <p:cNvGrpSpPr/>
            <p:nvPr/>
          </p:nvGrpSpPr>
          <p:grpSpPr>
            <a:xfrm>
              <a:off x="8240286" y="2348880"/>
              <a:ext cx="1698223" cy="1790700"/>
              <a:chOff x="5195960" y="3432048"/>
              <a:chExt cx="1698223" cy="1790700"/>
            </a:xfrm>
          </p:grpSpPr>
          <p:sp>
            <p:nvSpPr>
              <p:cNvPr id="7" name="任意多边形 6"/>
              <p:cNvSpPr/>
              <p:nvPr/>
            </p:nvSpPr>
            <p:spPr>
              <a:xfrm>
                <a:off x="6047062"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0800000" flipV="1">
                <a:off x="5195960"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9" name="文本框 28"/>
                <p:cNvSpPr txBox="1"/>
                <p:nvPr/>
              </p:nvSpPr>
              <p:spPr>
                <a:xfrm>
                  <a:off x="9974168" y="2489501"/>
                  <a:ext cx="9876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sSup>
                          <m:sSupPr>
                            <m:ctrlPr>
                              <a:rPr lang="en-US" altLang="zh-CN" sz="1600" b="0" i="1" smtClean="0">
                                <a:solidFill>
                                  <a:srgbClr val="C00000"/>
                                </a:solidFill>
                                <a:latin typeface="Cambria Math" panose="02040503050406030204" pitchFamily="18" charset="0"/>
                              </a:rPr>
                            </m:ctrlPr>
                          </m:sSupPr>
                          <m:e>
                            <m:r>
                              <a:rPr lang="en-US" altLang="zh-CN" sz="1600" b="0" i="1" smtClean="0">
                                <a:solidFill>
                                  <a:srgbClr val="C00000"/>
                                </a:solidFill>
                                <a:latin typeface="Cambria Math" panose="02040503050406030204" pitchFamily="18" charset="0"/>
                              </a:rPr>
                              <m:t>𝑥</m:t>
                            </m:r>
                          </m:e>
                          <m:sup>
                            <m:r>
                              <a:rPr lang="en-US" altLang="zh-CN" sz="1600" b="0" i="1" smtClean="0">
                                <a:solidFill>
                                  <a:srgbClr val="C00000"/>
                                </a:solidFill>
                                <a:latin typeface="Cambria Math" panose="02040503050406030204" pitchFamily="18" charset="0"/>
                              </a:rPr>
                              <m:t>2</m:t>
                            </m:r>
                          </m:sup>
                        </m:sSup>
                      </m:oMath>
                    </m:oMathPara>
                  </a14:m>
                  <a:endParaRPr lang="zh-CN" altLang="en-US" sz="1600"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974168" y="2489501"/>
                  <a:ext cx="987632" cy="338554"/>
                </a:xfrm>
                <a:prstGeom prst="rect">
                  <a:avLst/>
                </a:prstGeom>
                <a:blipFill>
                  <a:blip r:embed="rId4"/>
                  <a:stretch>
                    <a:fillRect b="-5357"/>
                  </a:stretch>
                </a:blipFill>
              </p:spPr>
              <p:txBody>
                <a:bodyPr/>
                <a:lstStyle/>
                <a:p>
                  <a:r>
                    <a:rPr lang="zh-CN" altLang="en-US">
                      <a:noFill/>
                    </a:rPr>
                    <a:t> </a:t>
                  </a:r>
                </a:p>
              </p:txBody>
            </p:sp>
          </mc:Fallback>
        </mc:AlternateContent>
      </p:grpSp>
      <p:grpSp>
        <p:nvGrpSpPr>
          <p:cNvPr id="3" name="组合 2"/>
          <p:cNvGrpSpPr/>
          <p:nvPr/>
        </p:nvGrpSpPr>
        <p:grpSpPr>
          <a:xfrm>
            <a:off x="7412134" y="2633864"/>
            <a:ext cx="3600000" cy="2911317"/>
            <a:chOff x="7412134" y="2633864"/>
            <a:chExt cx="3600000" cy="2911317"/>
          </a:xfrm>
        </p:grpSpPr>
        <p:cxnSp>
          <p:nvCxnSpPr>
            <p:cNvPr id="11" name="直接箭头连接符 10"/>
            <p:cNvCxnSpPr/>
            <p:nvPr/>
          </p:nvCxnSpPr>
          <p:spPr>
            <a:xfrm>
              <a:off x="7412134" y="4142670"/>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9087051" y="3037519"/>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0544537" y="4141427"/>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0544537" y="4141427"/>
                  <a:ext cx="323981"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673735" y="2633864"/>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673735" y="2633864"/>
                  <a:ext cx="826631" cy="369332"/>
                </a:xfrm>
                <a:prstGeom prst="rect">
                  <a:avLst/>
                </a:prstGeom>
                <a:blipFill>
                  <a:blip r:embed="rId6"/>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8636270" y="3785992"/>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636270" y="3785992"/>
                  <a:ext cx="64807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9298673" y="3095310"/>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1,1</m:t>
                            </m:r>
                          </m:e>
                        </m:d>
                      </m:oMath>
                    </m:oMathPara>
                  </a14:m>
                  <a:endParaRPr lang="zh-CN" altLang="en-US" sz="16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298673" y="3095310"/>
                  <a:ext cx="686686" cy="338554"/>
                </a:xfrm>
                <a:prstGeom prst="rect">
                  <a:avLst/>
                </a:prstGeom>
                <a:blipFill>
                  <a:blip r:embed="rId8"/>
                  <a:stretch>
                    <a:fillRect/>
                  </a:stretch>
                </a:blipFill>
              </p:spPr>
              <p:txBody>
                <a:bodyPr/>
                <a:lstStyle/>
                <a:p>
                  <a:r>
                    <a:rPr lang="zh-CN" altLang="en-US">
                      <a:noFill/>
                    </a:rPr>
                    <a:t> </a:t>
                  </a:r>
                </a:p>
              </p:txBody>
            </p:sp>
          </mc:Fallback>
        </mc:AlternateContent>
        <p:sp>
          <p:nvSpPr>
            <p:cNvPr id="20" name="椭圆 19"/>
            <p:cNvSpPr/>
            <p:nvPr/>
          </p:nvSpPr>
          <p:spPr>
            <a:xfrm>
              <a:off x="9823476" y="3350896"/>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V="1">
              <a:off x="7960588" y="3119017"/>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7482608" y="5175849"/>
                  <a:ext cx="79236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482608" y="5175849"/>
                  <a:ext cx="792368" cy="369332"/>
                </a:xfrm>
                <a:prstGeom prst="rect">
                  <a:avLst/>
                </a:prstGeom>
                <a:blipFill>
                  <a:blip r:embed="rId9"/>
                  <a:stretch>
                    <a:fillRect b="-8197"/>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180610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childTnLst>
                                </p:cTn>
                              </p:par>
                            </p:childTnLst>
                          </p:cTn>
                        </p:par>
                        <p:par>
                          <p:cTn id="27" fill="hold">
                            <p:stCondLst>
                              <p:cond delay="5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00000"/>
                  </a:lnSpc>
                  <a:spcAft>
                    <a:spcPts val="600"/>
                  </a:spcAft>
                  <a:buFont typeface="Arial" panose="020B0604020202020204" pitchFamily="34" charset="0"/>
                  <a:buChar char="•"/>
                  <a:defRPr/>
                </a:pPr>
                <a:r>
                  <a:rPr lang="zh-CN" altLang="en-US" dirty="0" smtClean="0"/>
                  <a:t>当</a:t>
                </a:r>
                <a14:m>
                  <m:oMath xmlns:m="http://schemas.openxmlformats.org/officeDocument/2006/math">
                    <m:r>
                      <a:rPr lang="en-US" altLang="zh-CN" b="0" i="1" smtClean="0"/>
                      <m:t> </m:t>
                    </m:r>
                    <m:r>
                      <a:rPr lang="en-US" altLang="zh-CN" b="0" i="1" smtClean="0"/>
                      <m:t>𝜇</m:t>
                    </m:r>
                    <m:r>
                      <a:rPr lang="en-US" altLang="zh-CN" b="0" i="1" smtClean="0"/>
                      <m:t>&lt;0,  </m:t>
                    </m:r>
                    <m:r>
                      <a:rPr lang="en-US" altLang="zh-CN" b="0" i="1" smtClean="0"/>
                      <m:t>𝑝</m:t>
                    </m:r>
                    <m:r>
                      <a:rPr lang="en-US" altLang="zh-CN" b="0" i="1" smtClean="0"/>
                      <m:t>,</m:t>
                    </m:r>
                    <m:r>
                      <a:rPr lang="en-US" altLang="zh-CN" b="0" i="1" smtClean="0"/>
                      <m:t>𝑞</m:t>
                    </m:r>
                    <m:r>
                      <a:rPr lang="en-US" altLang="zh-CN" b="0" i="1" smtClean="0"/>
                      <m:t> </m:t>
                    </m:r>
                  </m:oMath>
                </a14:m>
                <a:r>
                  <a:rPr lang="zh-CN" altLang="en-US" dirty="0" smtClean="0"/>
                  <a:t>为奇数时</a:t>
                </a:r>
                <a:r>
                  <a:rPr lang="en-US" altLang="zh-CN" dirty="0" smtClean="0"/>
                  <a:t>, </a:t>
                </a:r>
                <a14:m>
                  <m:oMath xmlns:m="http://schemas.openxmlformats.org/officeDocument/2006/math">
                    <m:r>
                      <a:rPr lang="en-US" altLang="zh-CN" b="0" i="1" smtClean="0"/>
                      <m:t>𝐷</m:t>
                    </m:r>
                    <m:r>
                      <a:rPr lang="en-US" altLang="zh-CN" b="0" i="1" smtClean="0"/>
                      <m:t>=</m:t>
                    </m:r>
                    <m:r>
                      <a:rPr lang="en-US" altLang="zh-CN" b="0" i="1" smtClean="0"/>
                      <m:t>𝑌</m:t>
                    </m:r>
                    <m:r>
                      <a:rPr lang="en-US" altLang="zh-CN" b="0" i="1" smtClean="0"/>
                      <m:t>=</m:t>
                    </m:r>
                    <m:d>
                      <m:dPr>
                        <m:ctrlPr>
                          <a:rPr lang="en-US" altLang="zh-CN" i="1"/>
                        </m:ctrlPr>
                      </m:dPr>
                      <m:e>
                        <m:r>
                          <a:rPr lang="en-US" altLang="zh-CN" i="1"/>
                          <m:t>−∞,0</m:t>
                        </m:r>
                      </m:e>
                    </m:d>
                    <m:r>
                      <a:rPr lang="en-US" altLang="zh-CN" i="1"/>
                      <m:t>∪</m:t>
                    </m:r>
                    <m:d>
                      <m:dPr>
                        <m:ctrlPr>
                          <a:rPr lang="en-US" altLang="zh-CN" i="1"/>
                        </m:ctrlPr>
                      </m:dPr>
                      <m:e>
                        <m:r>
                          <a:rPr lang="en-US" altLang="zh-CN" i="1"/>
                          <m:t>0,+∞</m:t>
                        </m:r>
                      </m:e>
                    </m:d>
                  </m:oMath>
                </a14:m>
                <a:r>
                  <a:rPr lang="en-US" altLang="zh-CN" dirty="0" smtClean="0"/>
                  <a:t>.</a:t>
                </a:r>
                <a:r>
                  <a:rPr lang="en-US" altLang="zh-CN" dirty="0"/>
                  <a:t> </a:t>
                </a:r>
                <a:endParaRPr lang="en-US" altLang="zh-CN" dirty="0" smtClean="0"/>
              </a:p>
              <a:p>
                <a:pPr marL="342900" indent="-342900">
                  <a:buFont typeface="Arial" panose="020B0604020202020204" pitchFamily="34" charset="0"/>
                  <a:buChar char="•"/>
                  <a:defRPr/>
                </a:pPr>
                <a:r>
                  <a:rPr lang="zh-CN" altLang="en-US" dirty="0"/>
                  <a:t>此时它是奇函数</a:t>
                </a:r>
                <a:r>
                  <a:rPr lang="en-US" altLang="zh-CN" dirty="0"/>
                  <a:t>, </a:t>
                </a:r>
                <a:r>
                  <a:rPr lang="zh-CN" altLang="en-US" dirty="0"/>
                  <a:t>图像过点</a:t>
                </a:r>
                <a14:m>
                  <m:oMath xmlns:m="http://schemas.openxmlformats.org/officeDocument/2006/math">
                    <m:r>
                      <a:rPr lang="en-US" altLang="zh-CN" i="1"/>
                      <m:t> </m:t>
                    </m:r>
                    <m:d>
                      <m:dPr>
                        <m:ctrlPr>
                          <a:rPr lang="en-US" altLang="zh-CN" i="1"/>
                        </m:ctrlPr>
                      </m:dPr>
                      <m:e>
                        <m:r>
                          <a:rPr lang="en-US" altLang="zh-CN" i="1"/>
                          <m:t>0,0</m:t>
                        </m:r>
                      </m:e>
                    </m:d>
                    <m:r>
                      <a:rPr lang="en-US" altLang="zh-CN" i="1"/>
                      <m:t>, </m:t>
                    </m:r>
                    <m:d>
                      <m:dPr>
                        <m:ctrlPr>
                          <a:rPr lang="en-US" altLang="zh-CN" i="1"/>
                        </m:ctrlPr>
                      </m:dPr>
                      <m:e>
                        <m:r>
                          <a:rPr lang="en-US" altLang="zh-CN" i="1"/>
                          <m:t>1,1</m:t>
                        </m:r>
                      </m:e>
                    </m:d>
                    <m:r>
                      <a:rPr lang="en-US" altLang="zh-CN" i="1"/>
                      <m:t>, </m:t>
                    </m:r>
                    <m:d>
                      <m:dPr>
                        <m:ctrlPr>
                          <a:rPr lang="en-US" altLang="zh-CN" i="1"/>
                        </m:ctrlPr>
                      </m:dPr>
                      <m:e>
                        <m:r>
                          <a:rPr lang="en-US" altLang="zh-CN" i="1"/>
                          <m:t>−1,−1</m:t>
                        </m:r>
                      </m:e>
                    </m:d>
                  </m:oMath>
                </a14:m>
                <a:r>
                  <a:rPr lang="en-US" altLang="zh-CN" dirty="0" smtClean="0"/>
                  <a:t>, </a:t>
                </a:r>
                <a:r>
                  <a:rPr lang="zh-CN" altLang="en-US" dirty="0" smtClean="0"/>
                  <a:t>有</a:t>
                </a:r>
                <a:r>
                  <a:rPr lang="zh-CN" altLang="en-US" dirty="0"/>
                  <a:t>两条渐近线</a:t>
                </a:r>
                <a14:m>
                  <m:oMath xmlns:m="http://schemas.openxmlformats.org/officeDocument/2006/math">
                    <m:r>
                      <a:rPr lang="en-US" altLang="zh-CN" i="1"/>
                      <m:t> </m:t>
                    </m:r>
                    <m:r>
                      <a:rPr lang="en-US" altLang="zh-CN" i="1"/>
                      <m:t>𝑥</m:t>
                    </m:r>
                    <m:r>
                      <a:rPr lang="en-US" altLang="zh-CN" i="1"/>
                      <m:t>=0, </m:t>
                    </m:r>
                    <m:r>
                      <a:rPr lang="en-US" altLang="zh-CN" i="1"/>
                      <m:t>𝑦</m:t>
                    </m:r>
                    <m:r>
                      <a:rPr lang="en-US" altLang="zh-CN" i="1"/>
                      <m:t>=0</m:t>
                    </m:r>
                  </m:oMath>
                </a14:m>
                <a:r>
                  <a:rPr lang="en-US" altLang="zh-CN" dirty="0" smtClean="0"/>
                  <a:t>.</a:t>
                </a:r>
                <a:endParaRPr lang="en-US" altLang="zh-CN" dirty="0"/>
              </a:p>
              <a:p>
                <a:pPr marL="342900" indent="-342900">
                  <a:buFont typeface="Arial" panose="020B0604020202020204" pitchFamily="34" charset="0"/>
                  <a:buChar char="•"/>
                  <a:defRPr/>
                </a:pPr>
                <a14:m>
                  <m:oMath xmlns:m="http://schemas.openxmlformats.org/officeDocument/2006/math">
                    <m:r>
                      <a:rPr lang="en-US" altLang="zh-CN" i="1"/>
                      <m:t>𝑦</m:t>
                    </m:r>
                    <m:r>
                      <a:rPr lang="en-US" altLang="zh-CN" i="1"/>
                      <m:t>=</m:t>
                    </m:r>
                    <m:sSup>
                      <m:sSupPr>
                        <m:ctrlPr>
                          <a:rPr lang="en-US" altLang="zh-CN" i="1"/>
                        </m:ctrlPr>
                      </m:sSupPr>
                      <m:e>
                        <m:r>
                          <a:rPr lang="en-US" altLang="zh-CN" i="1"/>
                          <m:t>𝑥</m:t>
                        </m:r>
                      </m:e>
                      <m:sup>
                        <m:r>
                          <a:rPr lang="en-US" altLang="zh-CN" i="1"/>
                          <m:t>𝜇</m:t>
                        </m:r>
                      </m:sup>
                    </m:sSup>
                    <m:r>
                      <a:rPr lang="en-US" altLang="zh-CN" i="1"/>
                      <m:t> </m:t>
                    </m:r>
                  </m:oMath>
                </a14:m>
                <a:r>
                  <a:rPr lang="zh-CN" altLang="en-US" dirty="0"/>
                  <a:t>与</a:t>
                </a:r>
                <a14:m>
                  <m:oMath xmlns:m="http://schemas.openxmlformats.org/officeDocument/2006/math">
                    <m:r>
                      <a:rPr lang="en-US" altLang="zh-CN" i="1" dirty="0"/>
                      <m:t> </m:t>
                    </m:r>
                    <m:r>
                      <a:rPr lang="en-US" altLang="zh-CN" i="1" dirty="0"/>
                      <m:t>𝑦</m:t>
                    </m:r>
                    <m:r>
                      <a:rPr lang="en-US" altLang="zh-CN" i="1" dirty="0"/>
                      <m:t>=</m:t>
                    </m:r>
                    <m:sSup>
                      <m:sSupPr>
                        <m:ctrlPr>
                          <a:rPr lang="en-US" altLang="zh-CN" i="1" dirty="0"/>
                        </m:ctrlPr>
                      </m:sSupPr>
                      <m:e>
                        <m:r>
                          <a:rPr lang="en-US" altLang="zh-CN" i="1" dirty="0"/>
                          <m:t>𝑥</m:t>
                        </m:r>
                      </m:e>
                      <m:sup>
                        <m:r>
                          <a:rPr lang="en-US" altLang="zh-CN" i="1" dirty="0"/>
                          <m:t>1/</m:t>
                        </m:r>
                        <m:r>
                          <a:rPr lang="en-US" altLang="zh-CN" i="1" dirty="0"/>
                          <m:t>𝜇</m:t>
                        </m:r>
                      </m:sup>
                    </m:sSup>
                    <m:r>
                      <a:rPr lang="en-US" altLang="zh-CN" i="1" dirty="0"/>
                      <m:t> </m:t>
                    </m:r>
                  </m:oMath>
                </a14:m>
                <a:r>
                  <a:rPr lang="zh-CN" altLang="en-US" dirty="0"/>
                  <a:t>互为反函数</a:t>
                </a:r>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933"/>
                </a:stretch>
              </a:blipFill>
            </p:spPr>
            <p:txBody>
              <a:bodyPr/>
              <a:lstStyle/>
              <a:p>
                <a:r>
                  <a:rPr lang="zh-CN" altLang="en-US">
                    <a:noFill/>
                  </a:rPr>
                  <a:t> </a:t>
                </a:r>
              </a:p>
            </p:txBody>
          </p:sp>
        </mc:Fallback>
      </mc:AlternateContent>
      <p:grpSp>
        <p:nvGrpSpPr>
          <p:cNvPr id="2" name="组合 1"/>
          <p:cNvGrpSpPr/>
          <p:nvPr/>
        </p:nvGrpSpPr>
        <p:grpSpPr>
          <a:xfrm>
            <a:off x="7772174" y="2633864"/>
            <a:ext cx="3600000" cy="2911317"/>
            <a:chOff x="7772174" y="2633864"/>
            <a:chExt cx="3600000" cy="2911317"/>
          </a:xfrm>
        </p:grpSpPr>
        <p:grpSp>
          <p:nvGrpSpPr>
            <p:cNvPr id="10" name="组合 9"/>
            <p:cNvGrpSpPr/>
            <p:nvPr/>
          </p:nvGrpSpPr>
          <p:grpSpPr>
            <a:xfrm>
              <a:off x="7772174" y="2633864"/>
              <a:ext cx="3600000" cy="2563655"/>
              <a:chOff x="8976320" y="1268520"/>
              <a:chExt cx="3600000" cy="2563655"/>
            </a:xfrm>
          </p:grpSpPr>
          <p:cxnSp>
            <p:nvCxnSpPr>
              <p:cNvPr id="11" name="直接箭头连接符 10"/>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651237" y="1672175"/>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237921" y="126852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237921" y="1268520"/>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文本框 18"/>
                <p:cNvSpPr txBox="1"/>
                <p:nvPr/>
              </p:nvSpPr>
              <p:spPr>
                <a:xfrm>
                  <a:off x="9617146" y="3733980"/>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1,1</m:t>
                            </m:r>
                          </m:e>
                        </m:d>
                      </m:oMath>
                    </m:oMathPara>
                  </a14:m>
                  <a:endParaRPr lang="zh-CN" altLang="en-US" sz="16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617146" y="3733980"/>
                  <a:ext cx="686686" cy="338554"/>
                </a:xfrm>
                <a:prstGeom prst="rect">
                  <a:avLst/>
                </a:prstGeom>
                <a:blipFill>
                  <a:blip r:embed="rId6"/>
                  <a:stretch>
                    <a:fillRect/>
                  </a:stretch>
                </a:blipFill>
              </p:spPr>
              <p:txBody>
                <a:bodyPr/>
                <a:lstStyle/>
                <a:p>
                  <a:r>
                    <a:rPr lang="zh-CN" altLang="en-US">
                      <a:noFill/>
                    </a:rPr>
                    <a:t> </a:t>
                  </a:r>
                </a:p>
              </p:txBody>
            </p:sp>
          </mc:Fallback>
        </mc:AlternateContent>
        <p:sp>
          <p:nvSpPr>
            <p:cNvPr id="20" name="椭圆 19"/>
            <p:cNvSpPr/>
            <p:nvPr/>
          </p:nvSpPr>
          <p:spPr>
            <a:xfrm>
              <a:off x="9889887" y="3642484"/>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V="1">
              <a:off x="8320628" y="3119017"/>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7842648" y="5175849"/>
                  <a:ext cx="79236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842648" y="5175849"/>
                  <a:ext cx="792368" cy="369332"/>
                </a:xfrm>
                <a:prstGeom prst="rect">
                  <a:avLst/>
                </a:prstGeom>
                <a:blipFill>
                  <a:blip r:embed="rId7"/>
                  <a:stretch>
                    <a:fillRect b="-8197"/>
                  </a:stretch>
                </a:blipFill>
                <a:ln>
                  <a:noFill/>
                </a:ln>
              </p:spPr>
              <p:txBody>
                <a:bodyPr/>
                <a:lstStyle/>
                <a:p>
                  <a:r>
                    <a:rPr lang="zh-CN" altLang="en-US">
                      <a:noFill/>
                    </a:rPr>
                    <a:t> </a:t>
                  </a:r>
                </a:p>
              </p:txBody>
            </p:sp>
          </mc:Fallback>
        </mc:AlternateContent>
      </p:grpSp>
      <p:grpSp>
        <p:nvGrpSpPr>
          <p:cNvPr id="3" name="组合 2"/>
          <p:cNvGrpSpPr/>
          <p:nvPr/>
        </p:nvGrpSpPr>
        <p:grpSpPr>
          <a:xfrm>
            <a:off x="8047691" y="2276872"/>
            <a:ext cx="2800836" cy="3744415"/>
            <a:chOff x="8047691" y="2276872"/>
            <a:chExt cx="2800836" cy="3744415"/>
          </a:xfrm>
        </p:grpSpPr>
        <p:sp>
          <p:nvSpPr>
            <p:cNvPr id="7" name="任意多边形 6"/>
            <p:cNvSpPr/>
            <p:nvPr/>
          </p:nvSpPr>
          <p:spPr>
            <a:xfrm flipH="1">
              <a:off x="9569358" y="2276872"/>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9475907" y="2336729"/>
                  <a:ext cx="9876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sSup>
                          <m:sSupPr>
                            <m:ctrlPr>
                              <a:rPr lang="en-US" altLang="zh-CN" sz="1600" b="0" i="1" smtClean="0">
                                <a:solidFill>
                                  <a:srgbClr val="C00000"/>
                                </a:solidFill>
                                <a:latin typeface="Cambria Math" panose="02040503050406030204" pitchFamily="18" charset="0"/>
                              </a:rPr>
                            </m:ctrlPr>
                          </m:sSupPr>
                          <m:e>
                            <m:r>
                              <a:rPr lang="en-US" altLang="zh-CN" sz="1600" b="0" i="1" smtClean="0">
                                <a:solidFill>
                                  <a:srgbClr val="C00000"/>
                                </a:solidFill>
                                <a:latin typeface="Cambria Math" panose="02040503050406030204" pitchFamily="18" charset="0"/>
                              </a:rPr>
                              <m:t>𝑥</m:t>
                            </m:r>
                          </m:e>
                          <m:sup>
                            <m:r>
                              <a:rPr lang="en-US" altLang="zh-CN" sz="1600" b="0" i="1" smtClean="0">
                                <a:solidFill>
                                  <a:srgbClr val="C00000"/>
                                </a:solidFill>
                                <a:latin typeface="Cambria Math" panose="02040503050406030204" pitchFamily="18" charset="0"/>
                              </a:rPr>
                              <m:t>−3</m:t>
                            </m:r>
                          </m:sup>
                        </m:sSup>
                      </m:oMath>
                    </m:oMathPara>
                  </a14:m>
                  <a:endParaRPr lang="zh-CN" altLang="en-US" sz="1600"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475907" y="2336729"/>
                  <a:ext cx="987632" cy="338554"/>
                </a:xfrm>
                <a:prstGeom prst="rect">
                  <a:avLst/>
                </a:prstGeom>
                <a:blipFill>
                  <a:blip r:embed="rId8"/>
                  <a:stretch>
                    <a:fillRect b="-5357"/>
                  </a:stretch>
                </a:blipFill>
              </p:spPr>
              <p:txBody>
                <a:bodyPr/>
                <a:lstStyle/>
                <a:p>
                  <a:r>
                    <a:rPr lang="zh-CN" altLang="en-US">
                      <a:noFill/>
                    </a:rPr>
                    <a:t> </a:t>
                  </a:r>
                </a:p>
              </p:txBody>
            </p:sp>
          </mc:Fallback>
        </mc:AlternateContent>
        <p:sp>
          <p:nvSpPr>
            <p:cNvPr id="24" name="任意多边形 23"/>
            <p:cNvSpPr/>
            <p:nvPr/>
          </p:nvSpPr>
          <p:spPr>
            <a:xfrm rot="10800000" flipH="1">
              <a:off x="8047691" y="4230587"/>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7608169" y="2716394"/>
            <a:ext cx="4003683" cy="2872845"/>
            <a:chOff x="7608169" y="2716394"/>
            <a:chExt cx="4003683" cy="2872845"/>
          </a:xfrm>
        </p:grpSpPr>
        <mc:AlternateContent xmlns:mc="http://schemas.openxmlformats.org/markup-compatibility/2006" xmlns:a14="http://schemas.microsoft.com/office/drawing/2010/main">
          <mc:Choice Requires="a14">
            <p:sp>
              <p:nvSpPr>
                <p:cNvPr id="23" name="文本框 22"/>
                <p:cNvSpPr txBox="1"/>
                <p:nvPr/>
              </p:nvSpPr>
              <p:spPr>
                <a:xfrm>
                  <a:off x="10082744" y="3533471"/>
                  <a:ext cx="1529108" cy="347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𝑥</m:t>
                            </m:r>
                          </m:e>
                          <m:sup>
                            <m:r>
                              <a:rPr lang="en-US" altLang="zh-CN" sz="1600" b="0" i="1" smtClean="0">
                                <a:solidFill>
                                  <a:srgbClr val="009900"/>
                                </a:solidFill>
                                <a:latin typeface="Cambria Math" panose="02040503050406030204" pitchFamily="18" charset="0"/>
                              </a:rPr>
                              <m:t>−1/3</m:t>
                            </m:r>
                          </m:sup>
                        </m:sSup>
                      </m:oMath>
                    </m:oMathPara>
                  </a14:m>
                  <a:endParaRPr lang="zh-CN" altLang="en-US" sz="1600" dirty="0">
                    <a:solidFill>
                      <a:srgbClr val="0099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0082744" y="3533471"/>
                  <a:ext cx="1529108" cy="347788"/>
                </a:xfrm>
                <a:prstGeom prst="rect">
                  <a:avLst/>
                </a:prstGeom>
                <a:blipFill>
                  <a:blip r:embed="rId9"/>
                  <a:stretch>
                    <a:fillRect b="-5263"/>
                  </a:stretch>
                </a:blipFill>
              </p:spPr>
              <p:txBody>
                <a:bodyPr/>
                <a:lstStyle/>
                <a:p>
                  <a:r>
                    <a:rPr lang="zh-CN" altLang="en-US">
                      <a:noFill/>
                    </a:rPr>
                    <a:t> </a:t>
                  </a:r>
                </a:p>
              </p:txBody>
            </p:sp>
          </mc:Fallback>
        </mc:AlternateContent>
        <p:sp>
          <p:nvSpPr>
            <p:cNvPr id="21" name="任意多边形 20"/>
            <p:cNvSpPr/>
            <p:nvPr/>
          </p:nvSpPr>
          <p:spPr>
            <a:xfrm rot="5400000">
              <a:off x="9745641" y="2460629"/>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16200000">
              <a:off x="7863934" y="4054305"/>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51495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spcAft>
                    <a:spcPts val="0"/>
                  </a:spcAft>
                  <a:buFont typeface="Arial" panose="020B0604020202020204" pitchFamily="34" charset="0"/>
                  <a:buChar char="•"/>
                  <a:defRPr/>
                </a:pPr>
                <a:r>
                  <a:rPr lang="zh-CN" altLang="en-US" dirty="0" smtClean="0"/>
                  <a:t>当 </a:t>
                </a:r>
                <a14:m>
                  <m:oMath xmlns:m="http://schemas.openxmlformats.org/officeDocument/2006/math">
                    <m:r>
                      <a:rPr lang="en-US" altLang="zh-CN" i="1"/>
                      <m:t>𝜇</m:t>
                    </m:r>
                    <m:r>
                      <a:rPr lang="en-US" altLang="zh-CN" i="1"/>
                      <m:t>&lt;0</m:t>
                    </m:r>
                  </m:oMath>
                </a14:m>
                <a:r>
                  <a:rPr lang="en-US" altLang="zh-CN" dirty="0" smtClean="0"/>
                  <a:t>, </a:t>
                </a:r>
                <a14:m>
                  <m:oMath xmlns:m="http://schemas.openxmlformats.org/officeDocument/2006/math">
                    <m:r>
                      <a:rPr lang="en-US" altLang="zh-CN" i="1"/>
                      <m:t>𝑝</m:t>
                    </m:r>
                  </m:oMath>
                </a14:m>
                <a:r>
                  <a:rPr lang="zh-CN" altLang="en-US" dirty="0" smtClean="0"/>
                  <a:t> 偶 </a:t>
                </a:r>
                <a14:m>
                  <m:oMath xmlns:m="http://schemas.openxmlformats.org/officeDocument/2006/math">
                    <m:r>
                      <a:rPr lang="en-US" altLang="zh-CN" b="0" i="1" dirty="0" smtClean="0"/>
                      <m:t>𝑞</m:t>
                    </m:r>
                  </m:oMath>
                </a14:m>
                <a:r>
                  <a:rPr lang="zh-CN" altLang="en-US" dirty="0" smtClean="0"/>
                  <a:t> 奇时</a:t>
                </a:r>
                <a:r>
                  <a:rPr lang="en-US" altLang="zh-CN" dirty="0"/>
                  <a:t>, </a:t>
                </a:r>
                <a14:m>
                  <m:oMath xmlns:m="http://schemas.openxmlformats.org/officeDocument/2006/math">
                    <m:r>
                      <a:rPr lang="en-US" altLang="zh-CN" b="0" i="1" smtClean="0"/>
                      <m:t>𝐷</m:t>
                    </m:r>
                    <m:r>
                      <a:rPr lang="en-US" altLang="zh-CN" b="0" i="1" smtClean="0"/>
                      <m:t>=</m:t>
                    </m:r>
                    <m:d>
                      <m:dPr>
                        <m:ctrlPr>
                          <a:rPr lang="en-US" altLang="zh-CN" b="0" i="1" smtClean="0"/>
                        </m:ctrlPr>
                      </m:dPr>
                      <m:e>
                        <m:r>
                          <a:rPr lang="en-US" altLang="zh-CN" b="0" i="1" smtClean="0"/>
                          <m:t>−∞,0</m:t>
                        </m:r>
                      </m:e>
                    </m:d>
                    <m:r>
                      <a:rPr lang="en-US" altLang="zh-CN" b="0" i="1" smtClean="0"/>
                      <m:t>∪</m:t>
                    </m:r>
                    <m:d>
                      <m:dPr>
                        <m:ctrlPr>
                          <a:rPr lang="en-US" altLang="zh-CN" b="0" i="1" smtClean="0"/>
                        </m:ctrlPr>
                      </m:dPr>
                      <m:e>
                        <m:r>
                          <a:rPr lang="en-US" altLang="zh-CN" b="0" i="1" smtClean="0"/>
                          <m:t>0,+∞</m:t>
                        </m:r>
                      </m:e>
                    </m:d>
                    <m:r>
                      <a:rPr lang="en-US" altLang="zh-CN" b="0" i="1" smtClean="0"/>
                      <m:t>, </m:t>
                    </m:r>
                    <m:r>
                      <a:rPr lang="en-US" altLang="zh-CN" b="0" i="1" smtClean="0"/>
                      <m:t>𝑌</m:t>
                    </m:r>
                    <m:r>
                      <a:rPr lang="en-US" altLang="zh-CN" b="0" i="1" smtClean="0"/>
                      <m:t>=</m:t>
                    </m:r>
                    <m:d>
                      <m:dPr>
                        <m:ctrlPr>
                          <a:rPr lang="en-US" altLang="zh-CN" i="1"/>
                        </m:ctrlPr>
                      </m:dPr>
                      <m:e>
                        <m:r>
                          <a:rPr lang="en-US" altLang="zh-CN" i="1"/>
                          <m:t>0,+∞</m:t>
                        </m:r>
                      </m:e>
                    </m:d>
                  </m:oMath>
                </a14:m>
                <a:r>
                  <a:rPr lang="en-US" altLang="zh-CN" dirty="0" smtClean="0"/>
                  <a:t>.</a:t>
                </a:r>
              </a:p>
              <a:p>
                <a:pPr marL="342900" indent="-342900">
                  <a:spcAft>
                    <a:spcPts val="1800"/>
                  </a:spcAft>
                  <a:buFont typeface="Arial" panose="020B0604020202020204" pitchFamily="34" charset="0"/>
                  <a:buChar char="•"/>
                  <a:defRPr/>
                </a:pPr>
                <a:r>
                  <a:rPr lang="zh-CN" altLang="en-US" dirty="0" smtClean="0"/>
                  <a:t>此时</a:t>
                </a:r>
                <a:r>
                  <a:rPr lang="zh-CN" altLang="en-US" dirty="0"/>
                  <a:t>它是偶函数</a:t>
                </a:r>
                <a:r>
                  <a:rPr lang="en-US" altLang="zh-CN" dirty="0"/>
                  <a:t>, </a:t>
                </a:r>
                <a:r>
                  <a:rPr lang="zh-CN" altLang="en-US" dirty="0" smtClean="0"/>
                  <a:t>图像</a:t>
                </a:r>
                <a:r>
                  <a:rPr lang="zh-CN" altLang="en-US" dirty="0"/>
                  <a:t>过点</a:t>
                </a:r>
                <a14:m>
                  <m:oMath xmlns:m="http://schemas.openxmlformats.org/officeDocument/2006/math">
                    <m:r>
                      <a:rPr lang="en-US" altLang="zh-CN" i="1"/>
                      <m:t> </m:t>
                    </m:r>
                    <m:d>
                      <m:dPr>
                        <m:ctrlPr>
                          <a:rPr lang="en-US" altLang="zh-CN" i="1"/>
                        </m:ctrlPr>
                      </m:dPr>
                      <m:e>
                        <m:r>
                          <a:rPr lang="en-US" altLang="zh-CN" b="0" i="1" smtClean="0"/>
                          <m:t>±</m:t>
                        </m:r>
                        <m:r>
                          <a:rPr lang="en-US" altLang="zh-CN" i="1"/>
                          <m:t>1,1</m:t>
                        </m:r>
                      </m:e>
                    </m:d>
                  </m:oMath>
                </a14:m>
                <a:r>
                  <a:rPr lang="en-US" altLang="zh-CN" dirty="0" smtClean="0"/>
                  <a:t>, </a:t>
                </a:r>
                <a:r>
                  <a:rPr lang="zh-CN" altLang="en-US" dirty="0"/>
                  <a:t>有两条渐近线</a:t>
                </a:r>
                <a14:m>
                  <m:oMath xmlns:m="http://schemas.openxmlformats.org/officeDocument/2006/math">
                    <m:r>
                      <a:rPr lang="en-US" altLang="zh-CN" i="1"/>
                      <m:t> </m:t>
                    </m:r>
                    <m:r>
                      <a:rPr lang="en-US" altLang="zh-CN" i="1"/>
                      <m:t>𝑥</m:t>
                    </m:r>
                    <m:r>
                      <a:rPr lang="en-US" altLang="zh-CN" i="1"/>
                      <m:t>=0, </m:t>
                    </m:r>
                    <m:r>
                      <a:rPr lang="en-US" altLang="zh-CN" i="1"/>
                      <m:t>𝑦</m:t>
                    </m:r>
                    <m:r>
                      <a:rPr lang="en-US" altLang="zh-CN" i="1"/>
                      <m:t>=0</m:t>
                    </m:r>
                  </m:oMath>
                </a14:m>
                <a:r>
                  <a:rPr lang="en-US" altLang="zh-CN" dirty="0"/>
                  <a:t>.</a:t>
                </a:r>
              </a:p>
              <a:p>
                <a:pPr marL="342900" indent="-342900">
                  <a:spcAft>
                    <a:spcPts val="0"/>
                  </a:spcAft>
                  <a:buFont typeface="Arial" panose="020B0604020202020204" pitchFamily="34" charset="0"/>
                  <a:buChar char="•"/>
                  <a:defRPr/>
                </a:pPr>
                <a:r>
                  <a:rPr lang="zh-CN" altLang="en-US" dirty="0"/>
                  <a:t>当 </a:t>
                </a:r>
                <a14:m>
                  <m:oMath xmlns:m="http://schemas.openxmlformats.org/officeDocument/2006/math">
                    <m:r>
                      <a:rPr lang="en-US" altLang="zh-CN" i="1"/>
                      <m:t>𝜇</m:t>
                    </m:r>
                    <m:r>
                      <a:rPr lang="en-US" altLang="zh-CN" i="1"/>
                      <m:t>&lt;0</m:t>
                    </m:r>
                  </m:oMath>
                </a14:m>
                <a:r>
                  <a:rPr lang="en-US" altLang="zh-CN" dirty="0"/>
                  <a:t>, </a:t>
                </a:r>
                <a14:m>
                  <m:oMath xmlns:m="http://schemas.openxmlformats.org/officeDocument/2006/math">
                    <m:r>
                      <a:rPr lang="en-US" altLang="zh-CN" i="1"/>
                      <m:t>𝑝</m:t>
                    </m:r>
                  </m:oMath>
                </a14:m>
                <a:r>
                  <a:rPr lang="zh-CN" altLang="en-US" dirty="0"/>
                  <a:t> 奇</a:t>
                </a:r>
                <a:r>
                  <a:rPr lang="zh-CN" altLang="en-US" dirty="0" smtClean="0"/>
                  <a:t> </a:t>
                </a:r>
                <a14:m>
                  <m:oMath xmlns:m="http://schemas.openxmlformats.org/officeDocument/2006/math">
                    <m:r>
                      <a:rPr lang="en-US" altLang="zh-CN" i="1" dirty="0"/>
                      <m:t>𝑞</m:t>
                    </m:r>
                  </m:oMath>
                </a14:m>
                <a:r>
                  <a:rPr lang="zh-CN" altLang="en-US" dirty="0"/>
                  <a:t> </a:t>
                </a:r>
                <a:r>
                  <a:rPr lang="zh-CN" altLang="en-US" dirty="0" smtClean="0"/>
                  <a:t>偶时</a:t>
                </a:r>
                <a:r>
                  <a:rPr lang="en-US" altLang="zh-CN" dirty="0"/>
                  <a:t>, </a:t>
                </a:r>
                <a14:m>
                  <m:oMath xmlns:m="http://schemas.openxmlformats.org/officeDocument/2006/math">
                    <m:r>
                      <a:rPr lang="en-US" altLang="zh-CN" i="1"/>
                      <m:t>𝐷</m:t>
                    </m:r>
                    <m:r>
                      <a:rPr lang="en-US" altLang="zh-CN" i="1"/>
                      <m:t>=</m:t>
                    </m:r>
                    <m:r>
                      <a:rPr lang="en-US" altLang="zh-CN" b="0" i="1" smtClean="0"/>
                      <m:t>𝑌</m:t>
                    </m:r>
                    <m:r>
                      <a:rPr lang="en-US" altLang="zh-CN" b="0" i="1" smtClean="0"/>
                      <m:t>=</m:t>
                    </m:r>
                    <m:d>
                      <m:dPr>
                        <m:ctrlPr>
                          <a:rPr lang="en-US" altLang="zh-CN" i="1"/>
                        </m:ctrlPr>
                      </m:dPr>
                      <m:e>
                        <m:r>
                          <a:rPr lang="en-US" altLang="zh-CN" i="1"/>
                          <m:t>0,+∞</m:t>
                        </m:r>
                      </m:e>
                    </m:d>
                  </m:oMath>
                </a14:m>
                <a:r>
                  <a:rPr lang="en-US" altLang="zh-CN" dirty="0" smtClean="0"/>
                  <a:t>.</a:t>
                </a:r>
              </a:p>
              <a:p>
                <a:pPr marL="342900" indent="-342900">
                  <a:spcAft>
                    <a:spcPts val="0"/>
                  </a:spcAft>
                  <a:buFont typeface="Arial" panose="020B0604020202020204" pitchFamily="34" charset="0"/>
                  <a:buChar char="•"/>
                  <a:defRPr/>
                </a:pPr>
                <a:r>
                  <a:rPr lang="zh-CN" altLang="en-US" dirty="0" smtClean="0"/>
                  <a:t>图像</a:t>
                </a:r>
                <a:r>
                  <a:rPr lang="zh-CN" altLang="en-US" dirty="0"/>
                  <a:t>过点</a:t>
                </a:r>
                <a14:m>
                  <m:oMath xmlns:m="http://schemas.openxmlformats.org/officeDocument/2006/math">
                    <m:r>
                      <a:rPr lang="en-US" altLang="zh-CN" i="1"/>
                      <m:t> </m:t>
                    </m:r>
                    <m:d>
                      <m:dPr>
                        <m:ctrlPr>
                          <a:rPr lang="en-US" altLang="zh-CN" i="1"/>
                        </m:ctrlPr>
                      </m:dPr>
                      <m:e>
                        <m:r>
                          <a:rPr lang="en-US" altLang="zh-CN" i="1"/>
                          <m:t>1,1</m:t>
                        </m:r>
                      </m:e>
                    </m:d>
                  </m:oMath>
                </a14:m>
                <a:r>
                  <a:rPr lang="en-US" altLang="zh-CN" dirty="0"/>
                  <a:t>, </a:t>
                </a:r>
                <a:r>
                  <a:rPr lang="zh-CN" altLang="en-US" dirty="0"/>
                  <a:t>有两条渐近线</a:t>
                </a:r>
                <a14:m>
                  <m:oMath xmlns:m="http://schemas.openxmlformats.org/officeDocument/2006/math">
                    <m:r>
                      <a:rPr lang="en-US" altLang="zh-CN" i="1"/>
                      <m:t> </m:t>
                    </m:r>
                    <m:r>
                      <a:rPr lang="en-US" altLang="zh-CN" i="1"/>
                      <m:t>𝑥</m:t>
                    </m:r>
                    <m:r>
                      <a:rPr lang="en-US" altLang="zh-CN" i="1"/>
                      <m:t>=0, </m:t>
                    </m:r>
                    <m:r>
                      <a:rPr lang="en-US" altLang="zh-CN" i="1"/>
                      <m:t>𝑦</m:t>
                    </m:r>
                    <m:r>
                      <a:rPr lang="en-US" altLang="zh-CN" i="1"/>
                      <m:t>=0</m:t>
                    </m:r>
                  </m:oMath>
                </a14:m>
                <a:r>
                  <a:rPr lang="en-US" altLang="zh-CN" dirty="0"/>
                  <a:t>.</a:t>
                </a:r>
              </a:p>
              <a:p>
                <a:pPr marL="342900" indent="-342900">
                  <a:spcAft>
                    <a:spcPts val="1800"/>
                  </a:spcAft>
                  <a:buFont typeface="Arial" panose="020B0604020202020204" pitchFamily="34" charset="0"/>
                  <a:buChar char="•"/>
                </a:pPr>
                <a:r>
                  <a:rPr lang="zh-CN" altLang="en-US" dirty="0" smtClean="0"/>
                  <a:t>此时 </a:t>
                </a:r>
                <a14:m>
                  <m:oMath xmlns:m="http://schemas.openxmlformats.org/officeDocument/2006/math">
                    <m:r>
                      <a:rPr lang="en-US" altLang="zh-CN" i="1"/>
                      <m:t>𝑦</m:t>
                    </m:r>
                    <m:r>
                      <a:rPr lang="en-US" altLang="zh-CN" i="1"/>
                      <m:t>=</m:t>
                    </m:r>
                    <m:sSup>
                      <m:sSupPr>
                        <m:ctrlPr>
                          <a:rPr lang="en-US" altLang="zh-CN" i="1"/>
                        </m:ctrlPr>
                      </m:sSupPr>
                      <m:e>
                        <m:r>
                          <a:rPr lang="en-US" altLang="zh-CN" i="1"/>
                          <m:t>𝑥</m:t>
                        </m:r>
                      </m:e>
                      <m:sup>
                        <m:r>
                          <a:rPr lang="en-US" altLang="zh-CN" i="1"/>
                          <m:t>𝜇</m:t>
                        </m:r>
                      </m:sup>
                    </m:sSup>
                  </m:oMath>
                </a14:m>
                <a:r>
                  <a:rPr lang="zh-CN" altLang="en-US" dirty="0" smtClean="0"/>
                  <a:t> 与 </a:t>
                </a:r>
                <a14:m>
                  <m:oMath xmlns:m="http://schemas.openxmlformats.org/officeDocument/2006/math">
                    <m:r>
                      <a:rPr lang="en-US" altLang="zh-CN" i="1" dirty="0"/>
                      <m:t>𝑦</m:t>
                    </m:r>
                    <m:r>
                      <a:rPr lang="en-US" altLang="zh-CN" i="1" dirty="0"/>
                      <m:t>=</m:t>
                    </m:r>
                    <m:sSup>
                      <m:sSupPr>
                        <m:ctrlPr>
                          <a:rPr lang="en-US" altLang="zh-CN" i="1" dirty="0"/>
                        </m:ctrlPr>
                      </m:sSupPr>
                      <m:e>
                        <m:r>
                          <a:rPr lang="en-US" altLang="zh-CN" i="1" dirty="0"/>
                          <m:t>𝑥</m:t>
                        </m:r>
                      </m:e>
                      <m:sup>
                        <m:r>
                          <a:rPr lang="en-US" altLang="zh-CN" b="0" i="1" dirty="0" smtClean="0"/>
                          <m:t>1</m:t>
                        </m:r>
                        <m:r>
                          <a:rPr lang="en-US" altLang="zh-CN" i="1" dirty="0"/>
                          <m:t>/</m:t>
                        </m:r>
                        <m:r>
                          <a:rPr lang="en-US" altLang="zh-CN" i="1" dirty="0"/>
                          <m:t>𝜇</m:t>
                        </m:r>
                      </m:sup>
                    </m:sSup>
                  </m:oMath>
                </a14:m>
                <a:r>
                  <a:rPr lang="zh-CN" altLang="en-US" dirty="0" smtClean="0"/>
                  <a:t> 在 </a:t>
                </a:r>
                <a14:m>
                  <m:oMath xmlns:m="http://schemas.openxmlformats.org/officeDocument/2006/math">
                    <m:d>
                      <m:dPr>
                        <m:ctrlPr>
                          <a:rPr lang="en-US" altLang="zh-CN" b="0" i="1" dirty="0" smtClean="0"/>
                        </m:ctrlPr>
                      </m:dPr>
                      <m:e>
                        <m:r>
                          <a:rPr lang="en-US" altLang="zh-CN" b="0" i="1" dirty="0" smtClean="0"/>
                          <m:t>0,+∞</m:t>
                        </m:r>
                      </m:e>
                    </m:d>
                  </m:oMath>
                </a14:m>
                <a:r>
                  <a:rPr lang="zh-CN" altLang="en-US" dirty="0" smtClean="0"/>
                  <a:t> 的</a:t>
                </a:r>
                <a:r>
                  <a:rPr lang="zh-CN" altLang="en-US" dirty="0"/>
                  <a:t>限制互为反函数</a:t>
                </a:r>
                <a:r>
                  <a:rPr lang="en-US" altLang="zh-CN" dirty="0" smtClean="0"/>
                  <a:t>.</a:t>
                </a:r>
              </a:p>
              <a:p>
                <a:pPr marL="342900" indent="-342900">
                  <a:spcAft>
                    <a:spcPts val="0"/>
                  </a:spcAft>
                  <a:buFont typeface="Arial" panose="020B0604020202020204" pitchFamily="34" charset="0"/>
                  <a:buChar char="•"/>
                  <a:defRPr/>
                </a:pPr>
                <a:r>
                  <a:rPr lang="zh-CN" altLang="en-US" dirty="0"/>
                  <a:t>当</a:t>
                </a:r>
                <a14:m>
                  <m:oMath xmlns:m="http://schemas.openxmlformats.org/officeDocument/2006/math">
                    <m:r>
                      <a:rPr lang="en-US" altLang="zh-CN" i="1"/>
                      <m:t> </m:t>
                    </m:r>
                    <m:r>
                      <a:rPr lang="en-US" altLang="zh-CN" i="1"/>
                      <m:t>𝜇</m:t>
                    </m:r>
                    <m:r>
                      <a:rPr lang="en-US" altLang="zh-CN" i="1"/>
                      <m:t> </m:t>
                    </m:r>
                  </m:oMath>
                </a14:m>
                <a:r>
                  <a:rPr lang="zh-CN" altLang="en-US" dirty="0" smtClean="0"/>
                  <a:t>为无理数时</a:t>
                </a:r>
                <a:r>
                  <a:rPr lang="en-US" altLang="zh-CN" dirty="0" smtClean="0"/>
                  <a:t>, </a:t>
                </a:r>
                <a14:m>
                  <m:oMath xmlns:m="http://schemas.openxmlformats.org/officeDocument/2006/math">
                    <m:r>
                      <a:rPr lang="en-US" altLang="zh-CN" b="0" i="1" smtClean="0"/>
                      <m:t>𝑦</m:t>
                    </m:r>
                    <m:r>
                      <a:rPr lang="en-US" altLang="zh-CN" b="0" i="1" smtClean="0"/>
                      <m:t>=</m:t>
                    </m:r>
                    <m:sSup>
                      <m:sSupPr>
                        <m:ctrlPr>
                          <a:rPr lang="en-US" altLang="zh-CN" b="0" i="1" smtClean="0"/>
                        </m:ctrlPr>
                      </m:sSupPr>
                      <m:e>
                        <m:r>
                          <a:rPr lang="en-US" altLang="zh-CN" b="0" i="1" smtClean="0"/>
                          <m:t>𝑎</m:t>
                        </m:r>
                      </m:e>
                      <m:sup>
                        <m:r>
                          <a:rPr lang="en-US" altLang="zh-CN" b="0" i="1" smtClean="0"/>
                          <m:t>𝜇</m:t>
                        </m:r>
                      </m:sup>
                    </m:sSup>
                    <m:r>
                      <a:rPr lang="en-US" altLang="zh-CN" b="0" i="1" smtClean="0"/>
                      <m:t> </m:t>
                    </m:r>
                  </m:oMath>
                </a14:m>
                <a:r>
                  <a:rPr lang="zh-CN" altLang="en-US" dirty="0" smtClean="0"/>
                  <a:t>定义为</a:t>
                </a:r>
                <a14:m>
                  <m:oMath xmlns:m="http://schemas.openxmlformats.org/officeDocument/2006/math">
                    <m:r>
                      <a:rPr lang="en-US" altLang="zh-CN" b="0" i="1" smtClean="0"/>
                      <m:t> </m:t>
                    </m:r>
                    <m:r>
                      <a:rPr lang="en-US" altLang="zh-CN" b="0" i="1" smtClean="0"/>
                      <m:t>𝑦</m:t>
                    </m:r>
                    <m:r>
                      <a:rPr lang="en-US" altLang="zh-CN" b="0" i="1" smtClean="0"/>
                      <m:t>=</m:t>
                    </m:r>
                    <m:sSup>
                      <m:sSupPr>
                        <m:ctrlPr>
                          <a:rPr lang="en-US" altLang="zh-CN" b="0" i="1" smtClean="0"/>
                        </m:ctrlPr>
                      </m:sSupPr>
                      <m:e>
                        <m:r>
                          <a:rPr lang="en-US" altLang="zh-CN" b="0" i="1" smtClean="0"/>
                          <m:t>𝑒</m:t>
                        </m:r>
                      </m:e>
                      <m:sup>
                        <m:r>
                          <a:rPr lang="en-US" altLang="zh-CN" b="0" i="1" smtClean="0"/>
                          <m:t>𝜇</m:t>
                        </m:r>
                        <m:func>
                          <m:funcPr>
                            <m:ctrlPr>
                              <a:rPr lang="en-US" altLang="zh-CN" b="0" i="1" smtClean="0"/>
                            </m:ctrlPr>
                          </m:funcPr>
                          <m:fName>
                            <m:r>
                              <m:rPr>
                                <m:sty m:val="p"/>
                              </m:rPr>
                              <a:rPr lang="en-US" altLang="zh-CN" b="0" i="0" smtClean="0"/>
                              <m:t>ln</m:t>
                            </m:r>
                          </m:fName>
                          <m:e>
                            <m:r>
                              <a:rPr lang="en-US" altLang="zh-CN" b="0" i="1" smtClean="0"/>
                              <m:t>𝑥</m:t>
                            </m:r>
                          </m:e>
                        </m:func>
                      </m:sup>
                    </m:sSup>
                  </m:oMath>
                </a14:m>
                <a:r>
                  <a:rPr lang="en-US" altLang="zh-CN" dirty="0" smtClean="0"/>
                  <a:t>, </a:t>
                </a:r>
                <a14:m>
                  <m:oMath xmlns:m="http://schemas.openxmlformats.org/officeDocument/2006/math">
                    <m:r>
                      <a:rPr lang="en-US" altLang="zh-CN" i="1"/>
                      <m:t>𝐷</m:t>
                    </m:r>
                    <m:r>
                      <a:rPr lang="en-US" altLang="zh-CN" i="1"/>
                      <m:t>=</m:t>
                    </m:r>
                    <m:r>
                      <a:rPr lang="en-US" altLang="zh-CN" b="0" i="1" smtClean="0"/>
                      <m:t>𝑌</m:t>
                    </m:r>
                    <m:r>
                      <a:rPr lang="en-US" altLang="zh-CN" b="0" i="1" smtClean="0"/>
                      <m:t>=</m:t>
                    </m:r>
                    <m:d>
                      <m:dPr>
                        <m:ctrlPr>
                          <a:rPr lang="en-US" altLang="zh-CN" i="1"/>
                        </m:ctrlPr>
                      </m:dPr>
                      <m:e>
                        <m:r>
                          <a:rPr lang="en-US" altLang="zh-CN" i="1"/>
                          <m:t>0,+∞</m:t>
                        </m:r>
                      </m:e>
                    </m:d>
                  </m:oMath>
                </a14:m>
                <a:r>
                  <a:rPr lang="en-US" altLang="zh-CN" dirty="0" smtClean="0"/>
                  <a:t>.</a:t>
                </a:r>
                <a:endParaRPr lang="en-US" altLang="zh-CN" dirty="0"/>
              </a:p>
              <a:p>
                <a:pPr marL="342900" indent="-342900">
                  <a:spcAft>
                    <a:spcPts val="0"/>
                  </a:spcAft>
                  <a:buFont typeface="Arial" panose="020B0604020202020204" pitchFamily="34" charset="0"/>
                  <a:buChar char="•"/>
                </a:pPr>
                <a:r>
                  <a:rPr lang="zh-CN" altLang="en-US" dirty="0" smtClean="0"/>
                  <a:t>图像</a:t>
                </a:r>
                <a:r>
                  <a:rPr lang="zh-CN" altLang="en-US" dirty="0"/>
                  <a:t>过点</a:t>
                </a:r>
                <a14:m>
                  <m:oMath xmlns:m="http://schemas.openxmlformats.org/officeDocument/2006/math">
                    <m:r>
                      <a:rPr lang="en-US" altLang="zh-CN" i="1"/>
                      <m:t> </m:t>
                    </m:r>
                    <m:d>
                      <m:dPr>
                        <m:ctrlPr>
                          <a:rPr lang="en-US" altLang="zh-CN" i="1"/>
                        </m:ctrlPr>
                      </m:dPr>
                      <m:e>
                        <m:r>
                          <a:rPr lang="en-US" altLang="zh-CN" i="1"/>
                          <m:t>1,1</m:t>
                        </m:r>
                      </m:e>
                    </m:d>
                  </m:oMath>
                </a14:m>
                <a:r>
                  <a:rPr lang="en-US" altLang="zh-CN" dirty="0" smtClean="0"/>
                  <a:t>.</a:t>
                </a:r>
              </a:p>
              <a:p>
                <a:pPr marL="342900" indent="-342900">
                  <a:spcAft>
                    <a:spcPts val="0"/>
                  </a:spcAft>
                  <a:buFont typeface="Arial" panose="020B0604020202020204" pitchFamily="34" charset="0"/>
                  <a:buChar char="•"/>
                </a:pPr>
                <a14:m>
                  <m:oMath xmlns:m="http://schemas.openxmlformats.org/officeDocument/2006/math">
                    <m:r>
                      <a:rPr lang="en-US" altLang="zh-CN" b="0" i="1" smtClean="0"/>
                      <m:t>𝜇</m:t>
                    </m:r>
                    <m:r>
                      <a:rPr lang="en-US" altLang="zh-CN" b="0" i="1" smtClean="0"/>
                      <m:t>&lt;0</m:t>
                    </m:r>
                  </m:oMath>
                </a14:m>
                <a:r>
                  <a:rPr lang="zh-CN" altLang="en-US" dirty="0" smtClean="0"/>
                  <a:t> 时有</a:t>
                </a:r>
                <a:r>
                  <a:rPr lang="zh-CN" altLang="en-US" dirty="0"/>
                  <a:t>两条渐近线</a:t>
                </a:r>
                <a14:m>
                  <m:oMath xmlns:m="http://schemas.openxmlformats.org/officeDocument/2006/math">
                    <m:r>
                      <a:rPr lang="en-US" altLang="zh-CN" i="1"/>
                      <m:t> </m:t>
                    </m:r>
                    <m:r>
                      <a:rPr lang="en-US" altLang="zh-CN" i="1"/>
                      <m:t>𝑥</m:t>
                    </m:r>
                    <m:r>
                      <a:rPr lang="en-US" altLang="zh-CN" i="1"/>
                      <m:t>=0, </m:t>
                    </m:r>
                    <m:r>
                      <a:rPr lang="en-US" altLang="zh-CN" i="1"/>
                      <m:t>𝑦</m:t>
                    </m:r>
                    <m:r>
                      <a:rPr lang="en-US" altLang="zh-CN" i="1"/>
                      <m:t>=0</m:t>
                    </m:r>
                  </m:oMath>
                </a14:m>
                <a:r>
                  <a:rPr lang="en-US" altLang="zh-CN" dirty="0"/>
                  <a:t>.</a:t>
                </a:r>
              </a:p>
              <a:p>
                <a:pPr marL="342900" indent="-342900">
                  <a:spcAft>
                    <a:spcPts val="0"/>
                  </a:spcAft>
                  <a:buFont typeface="Arial" panose="020B0604020202020204" pitchFamily="34" charset="0"/>
                  <a:buChar char="•"/>
                </a:pPr>
                <a:r>
                  <a:rPr lang="zh-CN" altLang="en-US" dirty="0"/>
                  <a:t>此时</a:t>
                </a:r>
                <a:r>
                  <a:rPr lang="zh-CN" altLang="en-US" dirty="0" smtClean="0"/>
                  <a:t> </a:t>
                </a:r>
                <a14:m>
                  <m:oMath xmlns:m="http://schemas.openxmlformats.org/officeDocument/2006/math">
                    <m:r>
                      <a:rPr lang="en-US" altLang="zh-CN" i="1"/>
                      <m:t>𝑦</m:t>
                    </m:r>
                    <m:r>
                      <a:rPr lang="en-US" altLang="zh-CN" i="1"/>
                      <m:t>=</m:t>
                    </m:r>
                    <m:sSup>
                      <m:sSupPr>
                        <m:ctrlPr>
                          <a:rPr lang="en-US" altLang="zh-CN" i="1"/>
                        </m:ctrlPr>
                      </m:sSupPr>
                      <m:e>
                        <m:r>
                          <a:rPr lang="en-US" altLang="zh-CN" i="1"/>
                          <m:t>𝑥</m:t>
                        </m:r>
                      </m:e>
                      <m:sup>
                        <m:r>
                          <a:rPr lang="en-US" altLang="zh-CN" i="1"/>
                          <m:t>𝜇</m:t>
                        </m:r>
                      </m:sup>
                    </m:sSup>
                    <m:r>
                      <a:rPr lang="en-US" altLang="zh-CN" i="1"/>
                      <m:t> </m:t>
                    </m:r>
                  </m:oMath>
                </a14:m>
                <a:r>
                  <a:rPr lang="zh-CN" altLang="en-US" dirty="0"/>
                  <a:t>与</a:t>
                </a:r>
                <a14:m>
                  <m:oMath xmlns:m="http://schemas.openxmlformats.org/officeDocument/2006/math">
                    <m:r>
                      <a:rPr lang="en-US" altLang="zh-CN" i="1" dirty="0"/>
                      <m:t> </m:t>
                    </m:r>
                    <m:r>
                      <a:rPr lang="en-US" altLang="zh-CN" i="1" dirty="0"/>
                      <m:t>𝑦</m:t>
                    </m:r>
                    <m:r>
                      <a:rPr lang="en-US" altLang="zh-CN" i="1" dirty="0"/>
                      <m:t>=</m:t>
                    </m:r>
                    <m:sSup>
                      <m:sSupPr>
                        <m:ctrlPr>
                          <a:rPr lang="en-US" altLang="zh-CN" i="1" dirty="0"/>
                        </m:ctrlPr>
                      </m:sSupPr>
                      <m:e>
                        <m:r>
                          <a:rPr lang="en-US" altLang="zh-CN" i="1" dirty="0"/>
                          <m:t>𝑥</m:t>
                        </m:r>
                      </m:e>
                      <m:sup>
                        <m:f>
                          <m:fPr>
                            <m:ctrlPr>
                              <a:rPr lang="en-US" altLang="zh-CN" i="1" dirty="0"/>
                            </m:ctrlPr>
                          </m:fPr>
                          <m:num>
                            <m:r>
                              <a:rPr lang="en-US" altLang="zh-CN" i="1" dirty="0"/>
                              <m:t>1</m:t>
                            </m:r>
                          </m:num>
                          <m:den>
                            <m:r>
                              <a:rPr lang="en-US" altLang="zh-CN" i="1" dirty="0"/>
                              <m:t>𝜇</m:t>
                            </m:r>
                          </m:den>
                        </m:f>
                      </m:sup>
                    </m:sSup>
                    <m:r>
                      <a:rPr lang="en-US" altLang="zh-CN" i="1" dirty="0"/>
                      <m:t>  </m:t>
                    </m:r>
                  </m:oMath>
                </a14:m>
                <a:r>
                  <a:rPr lang="zh-CN" altLang="en-US" dirty="0" smtClean="0"/>
                  <a:t>互</a:t>
                </a:r>
                <a:r>
                  <a:rPr lang="zh-CN" altLang="en-US" dirty="0"/>
                  <a:t>为反函数</a:t>
                </a:r>
                <a:r>
                  <a:rPr lang="en-US" altLang="zh-CN" dirty="0"/>
                  <a:t>.</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3" name="组合 2"/>
          <p:cNvGrpSpPr/>
          <p:nvPr/>
        </p:nvGrpSpPr>
        <p:grpSpPr>
          <a:xfrm>
            <a:off x="8449010" y="3109971"/>
            <a:ext cx="3600000" cy="2911317"/>
            <a:chOff x="7772174" y="2633864"/>
            <a:chExt cx="3600000" cy="2911317"/>
          </a:xfrm>
        </p:grpSpPr>
        <p:grpSp>
          <p:nvGrpSpPr>
            <p:cNvPr id="21" name="组合 20"/>
            <p:cNvGrpSpPr/>
            <p:nvPr/>
          </p:nvGrpSpPr>
          <p:grpSpPr>
            <a:xfrm>
              <a:off x="7772174" y="2633864"/>
              <a:ext cx="3600000" cy="2563655"/>
              <a:chOff x="8976320" y="1268520"/>
              <a:chExt cx="3600000" cy="2563655"/>
            </a:xfrm>
          </p:grpSpPr>
          <p:cxnSp>
            <p:nvCxnSpPr>
              <p:cNvPr id="24" name="直接箭头连接符 23"/>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651237" y="1672175"/>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0237921" y="126852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0237921" y="1268520"/>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3" name="文本框 32"/>
                <p:cNvSpPr txBox="1"/>
                <p:nvPr/>
              </p:nvSpPr>
              <p:spPr>
                <a:xfrm>
                  <a:off x="9617146" y="3733980"/>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1,1</m:t>
                            </m:r>
                          </m:e>
                        </m:d>
                      </m:oMath>
                    </m:oMathPara>
                  </a14:m>
                  <a:endParaRPr lang="zh-CN" altLang="en-US" sz="1600" dirty="0">
                    <a:solidFill>
                      <a:schemeClr val="accent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9617146" y="3733980"/>
                  <a:ext cx="686686" cy="338554"/>
                </a:xfrm>
                <a:prstGeom prst="rect">
                  <a:avLst/>
                </a:prstGeom>
                <a:blipFill>
                  <a:blip r:embed="rId6"/>
                  <a:stretch>
                    <a:fillRect/>
                  </a:stretch>
                </a:blipFill>
              </p:spPr>
              <p:txBody>
                <a:bodyPr/>
                <a:lstStyle/>
                <a:p>
                  <a:r>
                    <a:rPr lang="zh-CN" altLang="en-US">
                      <a:noFill/>
                    </a:rPr>
                    <a:t> </a:t>
                  </a:r>
                </a:p>
              </p:txBody>
            </p:sp>
          </mc:Fallback>
        </mc:AlternateContent>
        <p:sp>
          <p:nvSpPr>
            <p:cNvPr id="34" name="椭圆 33"/>
            <p:cNvSpPr/>
            <p:nvPr/>
          </p:nvSpPr>
          <p:spPr>
            <a:xfrm>
              <a:off x="9889887" y="3642484"/>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cxnSp>
          <p:nvCxnSpPr>
            <p:cNvPr id="38" name="直接连接符 37"/>
            <p:cNvCxnSpPr/>
            <p:nvPr/>
          </p:nvCxnSpPr>
          <p:spPr>
            <a:xfrm flipV="1">
              <a:off x="8320628" y="3119017"/>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p:cNvSpPr txBox="1"/>
                <p:nvPr/>
              </p:nvSpPr>
              <p:spPr>
                <a:xfrm>
                  <a:off x="7842648" y="5175849"/>
                  <a:ext cx="79236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7842648" y="5175849"/>
                  <a:ext cx="792368" cy="369332"/>
                </a:xfrm>
                <a:prstGeom prst="rect">
                  <a:avLst/>
                </a:prstGeom>
                <a:blipFill>
                  <a:blip r:embed="rId7"/>
                  <a:stretch>
                    <a:fillRect b="-8197"/>
                  </a:stretch>
                </a:blipFill>
                <a:ln>
                  <a:noFill/>
                </a:ln>
              </p:spPr>
              <p:txBody>
                <a:bodyPr/>
                <a:lstStyle/>
                <a:p>
                  <a:r>
                    <a:rPr lang="zh-CN" altLang="en-US">
                      <a:noFill/>
                    </a:rPr>
                    <a:t> </a:t>
                  </a:r>
                </a:p>
              </p:txBody>
            </p:sp>
          </mc:Fallback>
        </mc:AlternateContent>
      </p:grpSp>
      <p:grpSp>
        <p:nvGrpSpPr>
          <p:cNvPr id="5" name="组合 4"/>
          <p:cNvGrpSpPr/>
          <p:nvPr/>
        </p:nvGrpSpPr>
        <p:grpSpPr>
          <a:xfrm>
            <a:off x="10166712" y="3192501"/>
            <a:ext cx="2121976" cy="1279169"/>
            <a:chOff x="9489876" y="2716394"/>
            <a:chExt cx="2121976" cy="1279169"/>
          </a:xfrm>
        </p:grpSpPr>
        <mc:AlternateContent xmlns:mc="http://schemas.openxmlformats.org/markup-compatibility/2006" xmlns:a14="http://schemas.microsoft.com/office/drawing/2010/main">
          <mc:Choice Requires="a14">
            <p:sp>
              <p:nvSpPr>
                <p:cNvPr id="36" name="文本框 35"/>
                <p:cNvSpPr txBox="1"/>
                <p:nvPr/>
              </p:nvSpPr>
              <p:spPr>
                <a:xfrm>
                  <a:off x="10082744" y="3533471"/>
                  <a:ext cx="1529108" cy="347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𝑥</m:t>
                            </m:r>
                          </m:e>
                          <m:sup>
                            <m:r>
                              <a:rPr lang="en-US" altLang="zh-CN" sz="1600" b="0" i="1" smtClean="0">
                                <a:solidFill>
                                  <a:srgbClr val="009900"/>
                                </a:solidFill>
                                <a:latin typeface="Cambria Math" panose="02040503050406030204" pitchFamily="18" charset="0"/>
                              </a:rPr>
                              <m:t>−1/2</m:t>
                            </m:r>
                          </m:sup>
                        </m:sSup>
                      </m:oMath>
                    </m:oMathPara>
                  </a14:m>
                  <a:endParaRPr lang="zh-CN" altLang="en-US" sz="1600" dirty="0">
                    <a:solidFill>
                      <a:srgbClr val="009900"/>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0082744" y="3533471"/>
                  <a:ext cx="1529108" cy="347788"/>
                </a:xfrm>
                <a:prstGeom prst="rect">
                  <a:avLst/>
                </a:prstGeom>
                <a:blipFill>
                  <a:blip r:embed="rId8"/>
                  <a:stretch>
                    <a:fillRect b="-5263"/>
                  </a:stretch>
                </a:blipFill>
              </p:spPr>
              <p:txBody>
                <a:bodyPr/>
                <a:lstStyle/>
                <a:p>
                  <a:r>
                    <a:rPr lang="zh-CN" altLang="en-US">
                      <a:noFill/>
                    </a:rPr>
                    <a:t> </a:t>
                  </a:r>
                </a:p>
              </p:txBody>
            </p:sp>
          </mc:Fallback>
        </mc:AlternateContent>
        <p:sp>
          <p:nvSpPr>
            <p:cNvPr id="40" name="任意多边形 39"/>
            <p:cNvSpPr/>
            <p:nvPr/>
          </p:nvSpPr>
          <p:spPr>
            <a:xfrm rot="5400000">
              <a:off x="9745641" y="2460629"/>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8724527" y="2752979"/>
            <a:ext cx="2800836" cy="1790700"/>
            <a:chOff x="8047691" y="2276872"/>
            <a:chExt cx="2800836" cy="1790700"/>
          </a:xfrm>
        </p:grpSpPr>
        <p:sp>
          <p:nvSpPr>
            <p:cNvPr id="35" name="任意多边形 34"/>
            <p:cNvSpPr/>
            <p:nvPr/>
          </p:nvSpPr>
          <p:spPr>
            <a:xfrm flipH="1">
              <a:off x="9569358" y="2276872"/>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p:cNvSpPr txBox="1"/>
                <p:nvPr/>
              </p:nvSpPr>
              <p:spPr>
                <a:xfrm>
                  <a:off x="9475907" y="2336729"/>
                  <a:ext cx="9876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sSup>
                          <m:sSupPr>
                            <m:ctrlPr>
                              <a:rPr lang="en-US" altLang="zh-CN" sz="1600" b="0" i="1" smtClean="0">
                                <a:solidFill>
                                  <a:srgbClr val="C00000"/>
                                </a:solidFill>
                                <a:latin typeface="Cambria Math" panose="02040503050406030204" pitchFamily="18" charset="0"/>
                              </a:rPr>
                            </m:ctrlPr>
                          </m:sSupPr>
                          <m:e>
                            <m:r>
                              <a:rPr lang="en-US" altLang="zh-CN" sz="1600" b="0" i="1" smtClean="0">
                                <a:solidFill>
                                  <a:srgbClr val="C00000"/>
                                </a:solidFill>
                                <a:latin typeface="Cambria Math" panose="02040503050406030204" pitchFamily="18" charset="0"/>
                              </a:rPr>
                              <m:t>𝑥</m:t>
                            </m:r>
                          </m:e>
                          <m:sup>
                            <m:r>
                              <a:rPr lang="en-US" altLang="zh-CN" sz="1600" b="0" i="1" smtClean="0">
                                <a:solidFill>
                                  <a:srgbClr val="C00000"/>
                                </a:solidFill>
                                <a:latin typeface="Cambria Math" panose="02040503050406030204" pitchFamily="18" charset="0"/>
                              </a:rPr>
                              <m:t>−2</m:t>
                            </m:r>
                          </m:sup>
                        </m:sSup>
                      </m:oMath>
                    </m:oMathPara>
                  </a14:m>
                  <a:endParaRPr lang="zh-CN" altLang="en-US" sz="1600" dirty="0">
                    <a:solidFill>
                      <a:srgbClr val="C00000"/>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9475907" y="2336729"/>
                  <a:ext cx="987632" cy="338554"/>
                </a:xfrm>
                <a:prstGeom prst="rect">
                  <a:avLst/>
                </a:prstGeom>
                <a:blipFill>
                  <a:blip r:embed="rId9"/>
                  <a:stretch>
                    <a:fillRect b="-5357"/>
                  </a:stretch>
                </a:blipFill>
              </p:spPr>
              <p:txBody>
                <a:bodyPr/>
                <a:lstStyle/>
                <a:p>
                  <a:r>
                    <a:rPr lang="zh-CN" altLang="en-US">
                      <a:noFill/>
                    </a:rPr>
                    <a:t> </a:t>
                  </a:r>
                </a:p>
              </p:txBody>
            </p:sp>
          </mc:Fallback>
        </mc:AlternateContent>
        <p:sp>
          <p:nvSpPr>
            <p:cNvPr id="43" name="任意多边形 42"/>
            <p:cNvSpPr/>
            <p:nvPr/>
          </p:nvSpPr>
          <p:spPr>
            <a:xfrm rot="10800000" flipH="1" flipV="1">
              <a:off x="8047691" y="2276872"/>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993208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par>
                          <p:cTn id="52" fill="hold">
                            <p:stCondLst>
                              <p:cond delay="1000"/>
                            </p:stCondLst>
                            <p:childTnLst>
                              <p:par>
                                <p:cTn id="53" presetID="42" presetClass="entr" presetSubtype="0"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childTnLst>
                          </p:cTn>
                        </p:par>
                        <p:par>
                          <p:cTn id="58" fill="hold">
                            <p:stCondLst>
                              <p:cond delay="2000"/>
                            </p:stCondLst>
                            <p:childTnLst>
                              <p:par>
                                <p:cTn id="59" presetID="42"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总结</a:t>
                </a:r>
                <a:r>
                  <a:rPr lang="en-US" altLang="zh-CN" dirty="0" smtClean="0"/>
                  <a:t>: </a:t>
                </a:r>
                <a:r>
                  <a:rPr lang="zh-CN" altLang="en-US" dirty="0" smtClean="0"/>
                  <a:t>幂函数</a:t>
                </a:r>
                <a14:m>
                  <m:oMath xmlns:m="http://schemas.openxmlformats.org/officeDocument/2006/math">
                    <m:r>
                      <a:rPr lang="en-US" altLang="zh-CN" b="0" i="1" smtClean="0"/>
                      <m:t> </m:t>
                    </m:r>
                    <m:r>
                      <a:rPr lang="en-US" altLang="zh-CN" b="0" i="1" smtClean="0"/>
                      <m:t>𝑦</m:t>
                    </m:r>
                    <m:r>
                      <a:rPr lang="en-US" altLang="zh-CN" b="0" i="1" smtClean="0"/>
                      <m:t>=</m:t>
                    </m:r>
                    <m:sSup>
                      <m:sSupPr>
                        <m:ctrlPr>
                          <a:rPr lang="en-US" altLang="zh-CN" b="0" i="1" smtClean="0"/>
                        </m:ctrlPr>
                      </m:sSupPr>
                      <m:e>
                        <m:r>
                          <a:rPr lang="en-US" altLang="zh-CN" b="0" i="1" smtClean="0"/>
                          <m:t>𝑥</m:t>
                        </m:r>
                      </m:e>
                      <m:sup>
                        <m:r>
                          <a:rPr lang="en-US" altLang="zh-CN" b="0" i="1" smtClean="0"/>
                          <m:t>𝜇</m:t>
                        </m:r>
                      </m:sup>
                    </m:sSup>
                    <m:r>
                      <a:rPr lang="en-US" altLang="zh-CN" b="0" i="1" smtClean="0"/>
                      <m:t> </m:t>
                    </m:r>
                  </m:oMath>
                </a14:m>
                <a:r>
                  <a:rPr lang="zh-CN" altLang="en-US" dirty="0" smtClean="0"/>
                  <a:t>总在 </a:t>
                </a:r>
                <a14:m>
                  <m:oMath xmlns:m="http://schemas.openxmlformats.org/officeDocument/2006/math">
                    <m:d>
                      <m:dPr>
                        <m:ctrlPr>
                          <a:rPr lang="en-US" altLang="zh-CN" b="0" i="1" smtClean="0"/>
                        </m:ctrlPr>
                      </m:dPr>
                      <m:e>
                        <m:r>
                          <a:rPr lang="en-US" altLang="zh-CN" b="0" i="1" smtClean="0"/>
                          <m:t>0,+∞</m:t>
                        </m:r>
                      </m:e>
                    </m:d>
                  </m:oMath>
                </a14:m>
                <a:r>
                  <a:rPr lang="en-US" altLang="zh-CN" dirty="0" smtClean="0"/>
                  <a:t> </a:t>
                </a:r>
                <a:r>
                  <a:rPr lang="zh-CN" altLang="en-US" dirty="0" smtClean="0"/>
                  <a:t>上有定义</a:t>
                </a:r>
                <a:r>
                  <a:rPr lang="en-US" altLang="zh-CN" dirty="0" smtClean="0"/>
                  <a:t>, </a:t>
                </a:r>
                <a:r>
                  <a:rPr lang="zh-CN" altLang="en-US" dirty="0" smtClean="0"/>
                  <a:t>图像经过</a:t>
                </a:r>
                <a14:m>
                  <m:oMath xmlns:m="http://schemas.openxmlformats.org/officeDocument/2006/math">
                    <m:r>
                      <a:rPr lang="en-US" altLang="zh-CN" b="0" i="1" smtClean="0"/>
                      <m:t> (1,1)</m:t>
                    </m:r>
                  </m:oMath>
                </a14:m>
                <a:r>
                  <a:rPr lang="en-US" altLang="zh-CN" dirty="0" smtClean="0"/>
                  <a:t>.</a:t>
                </a:r>
                <a:endParaRPr lang="en-US" altLang="zh-CN" dirty="0"/>
              </a:p>
              <a:p>
                <a:pPr marL="342900" indent="-342900">
                  <a:buFont typeface="Arial" panose="020B0604020202020204" pitchFamily="34" charset="0"/>
                  <a:buChar char="•"/>
                </a:pPr>
                <a14:m>
                  <m:oMath xmlns:m="http://schemas.openxmlformats.org/officeDocument/2006/math">
                    <m:r>
                      <a:rPr lang="en-US" altLang="zh-CN" i="1"/>
                      <m:t>𝜇</m:t>
                    </m:r>
                    <m:r>
                      <a:rPr lang="en-US" altLang="zh-CN" i="1"/>
                      <m:t>&gt;0</m:t>
                    </m:r>
                  </m:oMath>
                </a14:m>
                <a:r>
                  <a:rPr lang="zh-CN" altLang="en-US" dirty="0"/>
                  <a:t> 时</a:t>
                </a:r>
                <a:r>
                  <a:rPr lang="en-US" altLang="zh-CN" dirty="0"/>
                  <a:t>, </a:t>
                </a:r>
                <a:r>
                  <a:rPr lang="zh-CN" altLang="en-US" dirty="0"/>
                  <a:t>它在第一象限单调增</a:t>
                </a:r>
                <a:r>
                  <a:rPr lang="en-US" altLang="zh-CN" dirty="0"/>
                  <a:t>; </a:t>
                </a:r>
                <a14:m>
                  <m:oMath xmlns:m="http://schemas.openxmlformats.org/officeDocument/2006/math">
                    <m:r>
                      <a:rPr lang="en-US" altLang="zh-CN" i="1"/>
                      <m:t>𝜇</m:t>
                    </m:r>
                    <m:r>
                      <a:rPr lang="en-US" altLang="zh-CN" b="0" i="1" smtClean="0"/>
                      <m:t>&lt;</m:t>
                    </m:r>
                    <m:r>
                      <a:rPr lang="en-US" altLang="zh-CN" i="1"/>
                      <m:t>0</m:t>
                    </m:r>
                  </m:oMath>
                </a14:m>
                <a:r>
                  <a:rPr lang="zh-CN" altLang="en-US" dirty="0"/>
                  <a:t> 时</a:t>
                </a:r>
                <a:r>
                  <a:rPr lang="en-US" altLang="zh-CN" dirty="0"/>
                  <a:t>, </a:t>
                </a:r>
                <a:r>
                  <a:rPr lang="zh-CN" altLang="en-US" dirty="0"/>
                  <a:t>它在第一象限</a:t>
                </a:r>
                <a:r>
                  <a:rPr lang="zh-CN" altLang="en-US" dirty="0" smtClean="0"/>
                  <a:t>单调减</a:t>
                </a:r>
                <a:r>
                  <a:rPr lang="en-US" altLang="zh-CN" dirty="0" smtClean="0"/>
                  <a:t>.</a:t>
                </a:r>
                <a:endParaRPr lang="en-US" altLang="zh-CN" dirty="0"/>
              </a:p>
              <a:p>
                <a:pPr marL="342900" indent="-342900">
                  <a:buFont typeface="Arial" panose="020B0604020202020204" pitchFamily="34" charset="0"/>
                  <a:buChar char="•"/>
                </a:pPr>
                <a14:m>
                  <m:oMath xmlns:m="http://schemas.openxmlformats.org/officeDocument/2006/math">
                    <m:r>
                      <a:rPr lang="en-US" altLang="zh-CN" i="1"/>
                      <m:t>𝑦</m:t>
                    </m:r>
                    <m:r>
                      <a:rPr lang="en-US" altLang="zh-CN" i="1"/>
                      <m:t>=</m:t>
                    </m:r>
                    <m:sSup>
                      <m:sSupPr>
                        <m:ctrlPr>
                          <a:rPr lang="en-US" altLang="zh-CN" i="1"/>
                        </m:ctrlPr>
                      </m:sSupPr>
                      <m:e>
                        <m:r>
                          <a:rPr lang="en-US" altLang="zh-CN" i="1"/>
                          <m:t>𝑥</m:t>
                        </m:r>
                      </m:e>
                      <m:sup>
                        <m:r>
                          <a:rPr lang="en-US" altLang="zh-CN" i="1"/>
                          <m:t>𝜇</m:t>
                        </m:r>
                      </m:sup>
                    </m:sSup>
                    <m:r>
                      <a:rPr lang="en-US" altLang="zh-CN" i="1"/>
                      <m:t> </m:t>
                    </m:r>
                  </m:oMath>
                </a14:m>
                <a:r>
                  <a:rPr lang="zh-CN" altLang="en-US" dirty="0"/>
                  <a:t>在</a:t>
                </a:r>
                <a14:m>
                  <m:oMath xmlns:m="http://schemas.openxmlformats.org/officeDocument/2006/math">
                    <m:r>
                      <a:rPr lang="en-US" altLang="zh-CN"/>
                      <m:t> </m:t>
                    </m:r>
                    <m:d>
                      <m:dPr>
                        <m:ctrlPr>
                          <a:rPr lang="en-US" altLang="zh-CN" i="1"/>
                        </m:ctrlPr>
                      </m:dPr>
                      <m:e>
                        <m:r>
                          <a:rPr lang="en-US" altLang="zh-CN" i="1"/>
                          <m:t>0,+∞</m:t>
                        </m:r>
                      </m:e>
                    </m:d>
                    <m:r>
                      <a:rPr lang="en-US" altLang="zh-CN" i="1"/>
                      <m:t> </m:t>
                    </m:r>
                  </m:oMath>
                </a14:m>
                <a:r>
                  <a:rPr lang="zh-CN" altLang="en-US" dirty="0"/>
                  <a:t>的限制和</a:t>
                </a:r>
                <a14:m>
                  <m:oMath xmlns:m="http://schemas.openxmlformats.org/officeDocument/2006/math">
                    <m:r>
                      <a:rPr lang="en-US" altLang="zh-CN" b="0" i="0" smtClean="0"/>
                      <m:t> </m:t>
                    </m:r>
                    <m:r>
                      <a:rPr lang="en-US" altLang="zh-CN" i="1"/>
                      <m:t>𝑦</m:t>
                    </m:r>
                    <m:r>
                      <a:rPr lang="en-US" altLang="zh-CN" i="1"/>
                      <m:t>=</m:t>
                    </m:r>
                    <m:sSup>
                      <m:sSupPr>
                        <m:ctrlPr>
                          <a:rPr lang="en-US" altLang="zh-CN" i="1"/>
                        </m:ctrlPr>
                      </m:sSupPr>
                      <m:e>
                        <m:r>
                          <a:rPr lang="en-US" altLang="zh-CN" i="1"/>
                          <m:t>𝑥</m:t>
                        </m:r>
                      </m:e>
                      <m:sup>
                        <m:r>
                          <a:rPr lang="en-US" altLang="zh-CN" b="0" i="1" smtClean="0"/>
                          <m:t>1/</m:t>
                        </m:r>
                        <m:r>
                          <a:rPr lang="en-US" altLang="zh-CN" i="1"/>
                          <m:t>𝜇</m:t>
                        </m:r>
                      </m:sup>
                    </m:sSup>
                    <m:r>
                      <a:rPr lang="en-US" altLang="zh-CN" i="1"/>
                      <m:t> </m:t>
                    </m:r>
                  </m:oMath>
                </a14:m>
                <a:r>
                  <a:rPr lang="zh-CN" altLang="en-US" dirty="0"/>
                  <a:t>在</a:t>
                </a:r>
                <a14:m>
                  <m:oMath xmlns:m="http://schemas.openxmlformats.org/officeDocument/2006/math">
                    <m:r>
                      <a:rPr lang="en-US" altLang="zh-CN"/>
                      <m:t> </m:t>
                    </m:r>
                    <m:d>
                      <m:dPr>
                        <m:ctrlPr>
                          <a:rPr lang="en-US" altLang="zh-CN" i="1"/>
                        </m:ctrlPr>
                      </m:dPr>
                      <m:e>
                        <m:r>
                          <a:rPr lang="en-US" altLang="zh-CN" i="1"/>
                          <m:t>0,+∞</m:t>
                        </m:r>
                      </m:e>
                    </m:d>
                    <m:r>
                      <a:rPr lang="en-US" altLang="zh-CN" i="1"/>
                      <m:t> </m:t>
                    </m:r>
                  </m:oMath>
                </a14:m>
                <a:r>
                  <a:rPr lang="zh-CN" altLang="en-US" dirty="0"/>
                  <a:t>的</a:t>
                </a:r>
                <a:r>
                  <a:rPr lang="zh-CN" altLang="en-US" dirty="0" smtClean="0"/>
                  <a:t>限制互为反函数</a:t>
                </a:r>
                <a:r>
                  <a:rPr lang="en-US" altLang="zh-CN" dirty="0" smtClean="0"/>
                  <a:t>.</a:t>
                </a:r>
              </a:p>
              <a:p>
                <a:pPr marL="342900" indent="-342900">
                  <a:buFont typeface="Arial" panose="020B0604020202020204" pitchFamily="34" charset="0"/>
                  <a:buChar char="•"/>
                </a:pPr>
                <a14:m>
                  <m:oMath xmlns:m="http://schemas.openxmlformats.org/officeDocument/2006/math">
                    <m:r>
                      <a:rPr lang="en-US" altLang="zh-CN" i="1"/>
                      <m:t>𝜇</m:t>
                    </m:r>
                    <m:r>
                      <a:rPr lang="en-US" altLang="zh-CN" i="1"/>
                      <m:t>&gt;0</m:t>
                    </m:r>
                  </m:oMath>
                </a14:m>
                <a:r>
                  <a:rPr lang="zh-CN" altLang="en-US" dirty="0"/>
                  <a:t> 时</a:t>
                </a:r>
                <a:r>
                  <a:rPr lang="en-US" altLang="zh-CN" dirty="0"/>
                  <a:t>, </a:t>
                </a:r>
                <a:r>
                  <a:rPr lang="zh-CN" altLang="en-US" dirty="0" smtClean="0"/>
                  <a:t>它的图像经过</a:t>
                </a:r>
                <a14:m>
                  <m:oMath xmlns:m="http://schemas.openxmlformats.org/officeDocument/2006/math">
                    <m:r>
                      <a:rPr lang="en-US" altLang="zh-CN" b="0" i="1" smtClean="0"/>
                      <m:t> </m:t>
                    </m:r>
                    <m:d>
                      <m:dPr>
                        <m:ctrlPr>
                          <a:rPr lang="en-US" altLang="zh-CN" b="0" i="1" smtClean="0"/>
                        </m:ctrlPr>
                      </m:dPr>
                      <m:e>
                        <m:r>
                          <a:rPr lang="en-US" altLang="zh-CN" b="0" i="1" smtClean="0"/>
                          <m:t>0,0</m:t>
                        </m:r>
                      </m:e>
                    </m:d>
                  </m:oMath>
                </a14:m>
                <a:r>
                  <a:rPr lang="en-US" altLang="zh-CN" dirty="0" smtClean="0"/>
                  <a:t>;</a:t>
                </a:r>
                <a:r>
                  <a:rPr lang="zh-CN" altLang="en-US" dirty="0" smtClean="0"/>
                  <a:t> </a:t>
                </a:r>
                <a14:m>
                  <m:oMath xmlns:m="http://schemas.openxmlformats.org/officeDocument/2006/math">
                    <m:r>
                      <a:rPr lang="en-US" altLang="zh-CN" i="1"/>
                      <m:t>𝜇</m:t>
                    </m:r>
                    <m:r>
                      <a:rPr lang="en-US" altLang="zh-CN" i="1"/>
                      <m:t>&lt;0</m:t>
                    </m:r>
                  </m:oMath>
                </a14:m>
                <a:r>
                  <a:rPr lang="zh-CN" altLang="en-US" dirty="0"/>
                  <a:t> 时</a:t>
                </a:r>
                <a:r>
                  <a:rPr lang="en-US" altLang="zh-CN" dirty="0" smtClean="0"/>
                  <a:t>, </a:t>
                </a:r>
                <a:r>
                  <a:rPr lang="zh-CN" altLang="en-US" dirty="0" smtClean="0"/>
                  <a:t>有</a:t>
                </a:r>
                <a:r>
                  <a:rPr lang="zh-CN" altLang="en-US" dirty="0"/>
                  <a:t>两条渐近线</a:t>
                </a:r>
                <a14:m>
                  <m:oMath xmlns:m="http://schemas.openxmlformats.org/officeDocument/2006/math">
                    <m:r>
                      <a:rPr lang="en-US" altLang="zh-CN" i="1"/>
                      <m:t> </m:t>
                    </m:r>
                    <m:r>
                      <a:rPr lang="en-US" altLang="zh-CN" i="1"/>
                      <m:t>𝑥</m:t>
                    </m:r>
                    <m:r>
                      <a:rPr lang="en-US" altLang="zh-CN" i="1"/>
                      <m:t>=0, </m:t>
                    </m:r>
                    <m:r>
                      <a:rPr lang="en-US" altLang="zh-CN" i="1"/>
                      <m:t>𝑦</m:t>
                    </m:r>
                    <m:r>
                      <a:rPr lang="en-US" altLang="zh-CN" i="1"/>
                      <m:t>=0</m:t>
                    </m:r>
                  </m:oMath>
                </a14:m>
                <a:r>
                  <a:rPr lang="en-US" altLang="zh-CN" dirty="0" smtClean="0"/>
                  <a:t>.</a:t>
                </a:r>
                <a:endParaRPr lang="en-US" altLang="zh-CN" dirty="0"/>
              </a:p>
              <a:p>
                <a:pPr marL="342900" indent="-342900">
                  <a:buFont typeface="Arial" panose="020B0604020202020204" pitchFamily="34" charset="0"/>
                  <a:buChar char="•"/>
                </a:pP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2583072044"/>
                  </p:ext>
                </p:extLst>
              </p:nvPr>
            </p:nvGraphicFramePr>
            <p:xfrm>
              <a:off x="1903760" y="3140968"/>
              <a:ext cx="8384481" cy="2763520"/>
            </p:xfrm>
            <a:graphic>
              <a:graphicData uri="http://schemas.openxmlformats.org/drawingml/2006/table">
                <a:tbl>
                  <a:tblPr firstRow="1" bandRow="1">
                    <a:tableStyleId>{5C22544A-7EE6-4342-B048-85BDC9FD1C3A}</a:tableStyleId>
                  </a:tblPr>
                  <a:tblGrid>
                    <a:gridCol w="2794827">
                      <a:extLst>
                        <a:ext uri="{9D8B030D-6E8A-4147-A177-3AD203B41FA5}">
                          <a16:colId xmlns:a16="http://schemas.microsoft.com/office/drawing/2014/main" val="2066549365"/>
                        </a:ext>
                      </a:extLst>
                    </a:gridCol>
                    <a:gridCol w="2133269">
                      <a:extLst>
                        <a:ext uri="{9D8B030D-6E8A-4147-A177-3AD203B41FA5}">
                          <a16:colId xmlns:a16="http://schemas.microsoft.com/office/drawing/2014/main" val="3555972360"/>
                        </a:ext>
                      </a:extLst>
                    </a:gridCol>
                    <a:gridCol w="3456385">
                      <a:extLst>
                        <a:ext uri="{9D8B030D-6E8A-4147-A177-3AD203B41FA5}">
                          <a16:colId xmlns:a16="http://schemas.microsoft.com/office/drawing/2014/main" val="12964362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𝝁</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𝒒</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ℚ</m:t>
                                </m:r>
                              </m:oMath>
                            </m:oMathPara>
                          </a14:m>
                          <a:endParaRPr lang="zh-CN" altLang="en-US" dirty="0"/>
                        </a:p>
                      </a:txBody>
                      <a:tcPr anchor="ctr"/>
                    </a:tc>
                    <a:tc>
                      <a:txBody>
                        <a:bodyPr/>
                        <a:lstStyle/>
                        <a:p>
                          <a:pPr algn="ctr"/>
                          <a:r>
                            <a:rPr lang="zh-CN" altLang="en-US" dirty="0" smtClean="0"/>
                            <a:t>定义域</a:t>
                          </a:r>
                          <a:endParaRPr lang="zh-CN" altLang="en-US" dirty="0"/>
                        </a:p>
                      </a:txBody>
                      <a:tcPr anchor="ctr"/>
                    </a:tc>
                    <a:tc>
                      <a:txBody>
                        <a:bodyPr/>
                        <a:lstStyle/>
                        <a:p>
                          <a:pPr algn="ctr"/>
                          <a:r>
                            <a:rPr lang="zh-CN" altLang="en-US" dirty="0" smtClean="0"/>
                            <a:t>值域</a:t>
                          </a:r>
                          <a:endParaRPr lang="zh-CN" altLang="en-US" dirty="0"/>
                        </a:p>
                      </a:txBody>
                      <a:tcPr anchor="ctr"/>
                    </a:tc>
                    <a:extLst>
                      <a:ext uri="{0D108BD9-81ED-4DB2-BD59-A6C34878D82A}">
                        <a16:rowId xmlns:a16="http://schemas.microsoft.com/office/drawing/2014/main" val="2398615852"/>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&gt;0, </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为奇数</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oMath>
                          </a14:m>
                          <a:r>
                            <a:rPr lang="zh-CN" altLang="en-US" b="0" dirty="0" smtClean="0"/>
                            <a:t>为奇数时</a:t>
                          </a:r>
                          <a:r>
                            <a:rPr lang="en-US" altLang="zh-CN" b="0" dirty="0" smtClean="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oMath>
                          </a14:m>
                          <a:r>
                            <a:rPr lang="zh-CN" altLang="en-US" b="0" dirty="0" smtClean="0"/>
                            <a:t>为偶数时</a:t>
                          </a:r>
                          <a:r>
                            <a:rPr lang="en-US" altLang="zh-CN" b="0" dirty="0" smtClean="0"/>
                            <a:t>, </a:t>
                          </a:r>
                          <a14:m>
                            <m:oMath xmlns:m="http://schemas.openxmlformats.org/officeDocument/2006/math">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endParaRPr lang="zh-CN" altLang="en-US" dirty="0"/>
                        </a:p>
                      </a:txBody>
                      <a:tcPr anchor="ctr"/>
                    </a:tc>
                    <a:extLst>
                      <a:ext uri="{0D108BD9-81ED-4DB2-BD59-A6C34878D82A}">
                        <a16:rowId xmlns:a16="http://schemas.microsoft.com/office/drawing/2014/main" val="3500548690"/>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&gt;0, </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为偶数</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extLst>
                      <a:ext uri="{0D108BD9-81ED-4DB2-BD59-A6C34878D82A}">
                        <a16:rowId xmlns:a16="http://schemas.microsoft.com/office/drawing/2014/main" val="1523536014"/>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&lt;0, </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为奇数</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oMath>
                          </a14:m>
                          <a:r>
                            <a:rPr lang="zh-CN" altLang="en-US" b="0" dirty="0" smtClean="0"/>
                            <a:t>为奇数时</a:t>
                          </a:r>
                          <a:r>
                            <a:rPr lang="en-US" altLang="zh-CN" b="0" dirty="0" smtClean="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oMath>
                          </a14:m>
                          <a:r>
                            <a:rPr lang="zh-CN" altLang="en-US" b="0" dirty="0" smtClean="0"/>
                            <a:t>为偶数时</a:t>
                          </a:r>
                          <a:r>
                            <a:rPr lang="en-US" altLang="zh-CN" b="0" dirty="0" smtClean="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endParaRPr lang="zh-CN" altLang="en-US" dirty="0"/>
                        </a:p>
                      </a:txBody>
                      <a:tcPr anchor="ctr"/>
                    </a:tc>
                    <a:extLst>
                      <a:ext uri="{0D108BD9-81ED-4DB2-BD59-A6C34878D82A}">
                        <a16:rowId xmlns:a16="http://schemas.microsoft.com/office/drawing/2014/main" val="3748547474"/>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&lt;0, </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为偶数</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extLst>
                      <a:ext uri="{0D108BD9-81ED-4DB2-BD59-A6C34878D82A}">
                        <a16:rowId xmlns:a16="http://schemas.microsoft.com/office/drawing/2014/main" val="2150308807"/>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 </m:t>
                              </m:r>
                            </m:oMath>
                          </a14:m>
                          <a:r>
                            <a:rPr lang="zh-CN" altLang="en-US" dirty="0" smtClean="0"/>
                            <a:t>为无理数</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extLst>
                      <a:ext uri="{0D108BD9-81ED-4DB2-BD59-A6C34878D82A}">
                        <a16:rowId xmlns:a16="http://schemas.microsoft.com/office/drawing/2014/main" val="4239926804"/>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2583072044"/>
                  </p:ext>
                </p:extLst>
              </p:nvPr>
            </p:nvGraphicFramePr>
            <p:xfrm>
              <a:off x="1903760" y="3140968"/>
              <a:ext cx="8384481" cy="2763520"/>
            </p:xfrm>
            <a:graphic>
              <a:graphicData uri="http://schemas.openxmlformats.org/drawingml/2006/table">
                <a:tbl>
                  <a:tblPr firstRow="1" bandRow="1">
                    <a:tableStyleId>{5C22544A-7EE6-4342-B048-85BDC9FD1C3A}</a:tableStyleId>
                  </a:tblPr>
                  <a:tblGrid>
                    <a:gridCol w="2794827">
                      <a:extLst>
                        <a:ext uri="{9D8B030D-6E8A-4147-A177-3AD203B41FA5}">
                          <a16:colId xmlns:a16="http://schemas.microsoft.com/office/drawing/2014/main" val="2066549365"/>
                        </a:ext>
                      </a:extLst>
                    </a:gridCol>
                    <a:gridCol w="2133269">
                      <a:extLst>
                        <a:ext uri="{9D8B030D-6E8A-4147-A177-3AD203B41FA5}">
                          <a16:colId xmlns:a16="http://schemas.microsoft.com/office/drawing/2014/main" val="3555972360"/>
                        </a:ext>
                      </a:extLst>
                    </a:gridCol>
                    <a:gridCol w="3456385">
                      <a:extLst>
                        <a:ext uri="{9D8B030D-6E8A-4147-A177-3AD203B41FA5}">
                          <a16:colId xmlns:a16="http://schemas.microsoft.com/office/drawing/2014/main" val="1296436242"/>
                        </a:ext>
                      </a:extLst>
                    </a:gridCol>
                  </a:tblGrid>
                  <a:tr h="370840">
                    <a:tc>
                      <a:txBody>
                        <a:bodyPr/>
                        <a:lstStyle/>
                        <a:p>
                          <a:endParaRPr lang="zh-CN"/>
                        </a:p>
                      </a:txBody>
                      <a:tcPr anchor="ctr">
                        <a:blipFill>
                          <a:blip r:embed="rId3"/>
                          <a:stretch>
                            <a:fillRect l="-218" t="-8197" r="-200654" b="-668852"/>
                          </a:stretch>
                        </a:blipFill>
                      </a:tcPr>
                    </a:tc>
                    <a:tc>
                      <a:txBody>
                        <a:bodyPr/>
                        <a:lstStyle/>
                        <a:p>
                          <a:pPr algn="ctr"/>
                          <a:r>
                            <a:rPr lang="zh-CN" altLang="en-US" dirty="0" smtClean="0"/>
                            <a:t>定义域</a:t>
                          </a:r>
                          <a:endParaRPr lang="zh-CN" altLang="en-US" dirty="0"/>
                        </a:p>
                      </a:txBody>
                      <a:tcPr anchor="ctr"/>
                    </a:tc>
                    <a:tc>
                      <a:txBody>
                        <a:bodyPr/>
                        <a:lstStyle/>
                        <a:p>
                          <a:pPr algn="ctr"/>
                          <a:r>
                            <a:rPr lang="zh-CN" altLang="en-US" dirty="0" smtClean="0"/>
                            <a:t>值域</a:t>
                          </a:r>
                          <a:endParaRPr lang="zh-CN" altLang="en-US" dirty="0"/>
                        </a:p>
                      </a:txBody>
                      <a:tcPr anchor="ctr"/>
                    </a:tc>
                    <a:extLst>
                      <a:ext uri="{0D108BD9-81ED-4DB2-BD59-A6C34878D82A}">
                        <a16:rowId xmlns:a16="http://schemas.microsoft.com/office/drawing/2014/main" val="2398615852"/>
                      </a:ext>
                    </a:extLst>
                  </a:tr>
                  <a:tr h="640080">
                    <a:tc>
                      <a:txBody>
                        <a:bodyPr/>
                        <a:lstStyle/>
                        <a:p>
                          <a:endParaRPr lang="zh-CN"/>
                        </a:p>
                      </a:txBody>
                      <a:tcPr anchor="ctr">
                        <a:blipFill>
                          <a:blip r:embed="rId3"/>
                          <a:stretch>
                            <a:fillRect l="-218" t="-62857" r="-200654" b="-288571"/>
                          </a:stretch>
                        </a:blipFill>
                      </a:tcPr>
                    </a:tc>
                    <a:tc>
                      <a:txBody>
                        <a:bodyPr/>
                        <a:lstStyle/>
                        <a:p>
                          <a:endParaRPr lang="zh-CN"/>
                        </a:p>
                      </a:txBody>
                      <a:tcPr anchor="ctr">
                        <a:blipFill>
                          <a:blip r:embed="rId3"/>
                          <a:stretch>
                            <a:fillRect l="-131429" t="-62857" r="-163143" b="-288571"/>
                          </a:stretch>
                        </a:blipFill>
                      </a:tcPr>
                    </a:tc>
                    <a:tc>
                      <a:txBody>
                        <a:bodyPr/>
                        <a:lstStyle/>
                        <a:p>
                          <a:endParaRPr lang="zh-CN"/>
                        </a:p>
                      </a:txBody>
                      <a:tcPr anchor="ctr">
                        <a:blipFill>
                          <a:blip r:embed="rId3"/>
                          <a:stretch>
                            <a:fillRect l="-142857" t="-62857" r="-705" b="-288571"/>
                          </a:stretch>
                        </a:blipFill>
                      </a:tcPr>
                    </a:tc>
                    <a:extLst>
                      <a:ext uri="{0D108BD9-81ED-4DB2-BD59-A6C34878D82A}">
                        <a16:rowId xmlns:a16="http://schemas.microsoft.com/office/drawing/2014/main" val="3500548690"/>
                      </a:ext>
                    </a:extLst>
                  </a:tr>
                  <a:tr h="370840">
                    <a:tc>
                      <a:txBody>
                        <a:bodyPr/>
                        <a:lstStyle/>
                        <a:p>
                          <a:endParaRPr lang="zh-CN"/>
                        </a:p>
                      </a:txBody>
                      <a:tcPr anchor="ctr">
                        <a:blipFill>
                          <a:blip r:embed="rId3"/>
                          <a:stretch>
                            <a:fillRect l="-218" t="-280328" r="-200654" b="-396721"/>
                          </a:stretch>
                        </a:blipFill>
                      </a:tcPr>
                    </a:tc>
                    <a:tc>
                      <a:txBody>
                        <a:bodyPr/>
                        <a:lstStyle/>
                        <a:p>
                          <a:endParaRPr lang="zh-CN"/>
                        </a:p>
                      </a:txBody>
                      <a:tcPr anchor="ctr">
                        <a:blipFill>
                          <a:blip r:embed="rId3"/>
                          <a:stretch>
                            <a:fillRect l="-131429" t="-280328" r="-163143" b="-396721"/>
                          </a:stretch>
                        </a:blipFill>
                      </a:tcPr>
                    </a:tc>
                    <a:tc>
                      <a:txBody>
                        <a:bodyPr/>
                        <a:lstStyle/>
                        <a:p>
                          <a:endParaRPr lang="zh-CN"/>
                        </a:p>
                      </a:txBody>
                      <a:tcPr anchor="ctr">
                        <a:blipFill>
                          <a:blip r:embed="rId3"/>
                          <a:stretch>
                            <a:fillRect l="-142857" t="-280328" r="-705" b="-396721"/>
                          </a:stretch>
                        </a:blipFill>
                      </a:tcPr>
                    </a:tc>
                    <a:extLst>
                      <a:ext uri="{0D108BD9-81ED-4DB2-BD59-A6C34878D82A}">
                        <a16:rowId xmlns:a16="http://schemas.microsoft.com/office/drawing/2014/main" val="1523536014"/>
                      </a:ext>
                    </a:extLst>
                  </a:tr>
                  <a:tr h="640080">
                    <a:tc>
                      <a:txBody>
                        <a:bodyPr/>
                        <a:lstStyle/>
                        <a:p>
                          <a:endParaRPr lang="zh-CN"/>
                        </a:p>
                      </a:txBody>
                      <a:tcPr anchor="ctr">
                        <a:blipFill>
                          <a:blip r:embed="rId3"/>
                          <a:stretch>
                            <a:fillRect l="-218" t="-220952" r="-200654" b="-130476"/>
                          </a:stretch>
                        </a:blipFill>
                      </a:tcPr>
                    </a:tc>
                    <a:tc>
                      <a:txBody>
                        <a:bodyPr/>
                        <a:lstStyle/>
                        <a:p>
                          <a:endParaRPr lang="zh-CN"/>
                        </a:p>
                      </a:txBody>
                      <a:tcPr anchor="ctr">
                        <a:blipFill>
                          <a:blip r:embed="rId3"/>
                          <a:stretch>
                            <a:fillRect l="-131429" t="-220952" r="-163143" b="-130476"/>
                          </a:stretch>
                        </a:blipFill>
                      </a:tcPr>
                    </a:tc>
                    <a:tc>
                      <a:txBody>
                        <a:bodyPr/>
                        <a:lstStyle/>
                        <a:p>
                          <a:endParaRPr lang="zh-CN"/>
                        </a:p>
                      </a:txBody>
                      <a:tcPr anchor="ctr">
                        <a:blipFill>
                          <a:blip r:embed="rId3"/>
                          <a:stretch>
                            <a:fillRect l="-142857" t="-220952" r="-705" b="-130476"/>
                          </a:stretch>
                        </a:blipFill>
                      </a:tcPr>
                    </a:tc>
                    <a:extLst>
                      <a:ext uri="{0D108BD9-81ED-4DB2-BD59-A6C34878D82A}">
                        <a16:rowId xmlns:a16="http://schemas.microsoft.com/office/drawing/2014/main" val="3748547474"/>
                      </a:ext>
                    </a:extLst>
                  </a:tr>
                  <a:tr h="370840">
                    <a:tc>
                      <a:txBody>
                        <a:bodyPr/>
                        <a:lstStyle/>
                        <a:p>
                          <a:endParaRPr lang="zh-CN"/>
                        </a:p>
                      </a:txBody>
                      <a:tcPr anchor="ctr">
                        <a:blipFill>
                          <a:blip r:embed="rId3"/>
                          <a:stretch>
                            <a:fillRect l="-218" t="-552459" r="-200654" b="-124590"/>
                          </a:stretch>
                        </a:blipFill>
                      </a:tcPr>
                    </a:tc>
                    <a:tc>
                      <a:txBody>
                        <a:bodyPr/>
                        <a:lstStyle/>
                        <a:p>
                          <a:endParaRPr lang="zh-CN"/>
                        </a:p>
                      </a:txBody>
                      <a:tcPr anchor="ctr">
                        <a:blipFill>
                          <a:blip r:embed="rId3"/>
                          <a:stretch>
                            <a:fillRect l="-131429" t="-552459" r="-163143" b="-124590"/>
                          </a:stretch>
                        </a:blipFill>
                      </a:tcPr>
                    </a:tc>
                    <a:tc>
                      <a:txBody>
                        <a:bodyPr/>
                        <a:lstStyle/>
                        <a:p>
                          <a:endParaRPr lang="zh-CN"/>
                        </a:p>
                      </a:txBody>
                      <a:tcPr anchor="ctr">
                        <a:blipFill>
                          <a:blip r:embed="rId3"/>
                          <a:stretch>
                            <a:fillRect l="-142857" t="-552459" r="-705" b="-124590"/>
                          </a:stretch>
                        </a:blipFill>
                      </a:tcPr>
                    </a:tc>
                    <a:extLst>
                      <a:ext uri="{0D108BD9-81ED-4DB2-BD59-A6C34878D82A}">
                        <a16:rowId xmlns:a16="http://schemas.microsoft.com/office/drawing/2014/main" val="2150308807"/>
                      </a:ext>
                    </a:extLst>
                  </a:tr>
                  <a:tr h="370840">
                    <a:tc>
                      <a:txBody>
                        <a:bodyPr/>
                        <a:lstStyle/>
                        <a:p>
                          <a:endParaRPr lang="zh-CN"/>
                        </a:p>
                      </a:txBody>
                      <a:tcPr anchor="ctr">
                        <a:blipFill>
                          <a:blip r:embed="rId3"/>
                          <a:stretch>
                            <a:fillRect l="-218" t="-652459" r="-200654" b="-24590"/>
                          </a:stretch>
                        </a:blipFill>
                      </a:tcPr>
                    </a:tc>
                    <a:tc>
                      <a:txBody>
                        <a:bodyPr/>
                        <a:lstStyle/>
                        <a:p>
                          <a:endParaRPr lang="zh-CN"/>
                        </a:p>
                      </a:txBody>
                      <a:tcPr anchor="ctr">
                        <a:blipFill>
                          <a:blip r:embed="rId3"/>
                          <a:stretch>
                            <a:fillRect l="-131429" t="-652459" r="-163143" b="-24590"/>
                          </a:stretch>
                        </a:blipFill>
                      </a:tcPr>
                    </a:tc>
                    <a:tc>
                      <a:txBody>
                        <a:bodyPr/>
                        <a:lstStyle/>
                        <a:p>
                          <a:endParaRPr lang="zh-CN"/>
                        </a:p>
                      </a:txBody>
                      <a:tcPr anchor="ctr">
                        <a:blipFill>
                          <a:blip r:embed="rId3"/>
                          <a:stretch>
                            <a:fillRect l="-142857" t="-652459" r="-705" b="-24590"/>
                          </a:stretch>
                        </a:blipFill>
                      </a:tcPr>
                    </a:tc>
                    <a:extLst>
                      <a:ext uri="{0D108BD9-81ED-4DB2-BD59-A6C34878D82A}">
                        <a16:rowId xmlns:a16="http://schemas.microsoft.com/office/drawing/2014/main" val="4239926804"/>
                      </a:ext>
                    </a:extLst>
                  </a:tr>
                </a:tbl>
              </a:graphicData>
            </a:graphic>
          </p:graphicFrame>
        </mc:Fallback>
      </mc:AlternateContent>
    </p:spTree>
    <p:extLst>
      <p:ext uri="{BB962C8B-B14F-4D97-AF65-F5344CB8AC3E}">
        <p14:creationId xmlns:p14="http://schemas.microsoft.com/office/powerpoint/2010/main" val="30655164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B050"/>
                    </a:solidFill>
                  </a:rPr>
                  <a:t>映射的个数</a:t>
                </a:r>
                <a:endParaRPr lang="en-US" altLang="zh-CN" dirty="0" smtClean="0">
                  <a:solidFill>
                    <a:srgbClr val="00B050"/>
                  </a:solidFill>
                </a:endParaRPr>
              </a:p>
              <a:p>
                <a:pPr marL="342900" indent="-342900">
                  <a:lnSpc>
                    <a:spcPct val="120000"/>
                  </a:lnSpc>
                  <a:buFont typeface="Arial" panose="020B0604020202020204" pitchFamily="34" charset="0"/>
                  <a:buChar char="•"/>
                </a:pPr>
                <a:r>
                  <a:rPr lang="zh-CN" altLang="en-US" dirty="0" smtClean="0"/>
                  <a:t>我们用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oMath>
                </a14:m>
                <a:r>
                  <a:rPr lang="zh-CN" altLang="en-US" dirty="0" smtClean="0"/>
                  <a:t> 来表示集合 </a:t>
                </a:r>
                <a14:m>
                  <m:oMath xmlns:m="http://schemas.openxmlformats.org/officeDocument/2006/math">
                    <m:r>
                      <a:rPr lang="en-US" altLang="zh-CN" b="0" i="1" smtClean="0">
                        <a:latin typeface="Cambria Math" panose="02040503050406030204" pitchFamily="18" charset="0"/>
                      </a:rPr>
                      <m:t>𝐴</m:t>
                    </m:r>
                  </m:oMath>
                </a14:m>
                <a:r>
                  <a:rPr lang="zh-CN" altLang="en-US" dirty="0" smtClean="0"/>
                  <a:t> 中元素的个数</a:t>
                </a:r>
                <a:r>
                  <a:rPr lang="en-US" altLang="zh-CN" dirty="0" smtClean="0"/>
                  <a:t>. </a:t>
                </a:r>
              </a:p>
              <a:p>
                <a:pPr marL="342900" indent="-342900">
                  <a:lnSpc>
                    <a:spcPct val="120000"/>
                  </a:lnSpc>
                  <a:buFont typeface="Arial" panose="020B0604020202020204" pitchFamily="34" charset="0"/>
                  <a:buChar char="•"/>
                </a:pPr>
                <a:r>
                  <a:rPr lang="zh-CN" altLang="en-US" dirty="0" smtClean="0"/>
                  <a:t>如果集合 </a:t>
                </a:r>
                <a14:m>
                  <m:oMath xmlns:m="http://schemas.openxmlformats.org/officeDocument/2006/math">
                    <m:r>
                      <a:rPr lang="en-US" altLang="zh-CN" i="1" dirty="0" smtClean="0">
                        <a:latin typeface="Cambria Math" panose="02040503050406030204" pitchFamily="18" charset="0"/>
                      </a:rPr>
                      <m:t>𝐴</m:t>
                    </m:r>
                  </m:oMath>
                </a14:m>
                <a:r>
                  <a:rPr lang="zh-CN" altLang="en-US" dirty="0" smtClean="0"/>
                  <a:t> 中有</a:t>
                </a:r>
                <a14:m>
                  <m:oMath xmlns:m="http://schemas.openxmlformats.org/officeDocument/2006/math">
                    <m:r>
                      <a:rPr lang="zh-CN" altLang="en-US" i="1" dirty="0">
                        <a:latin typeface="Cambria Math" panose="02040503050406030204" pitchFamily="18" charset="0"/>
                      </a:rPr>
                      <m:t> </m:t>
                    </m:r>
                    <m:r>
                      <a:rPr lang="en-US" altLang="zh-CN" i="1" dirty="0" smtClean="0">
                        <a:latin typeface="Cambria Math" panose="02040503050406030204" pitchFamily="18" charset="0"/>
                      </a:rPr>
                      <m:t>𝑚</m:t>
                    </m:r>
                  </m:oMath>
                </a14:m>
                <a:r>
                  <a:rPr lang="zh-CN" altLang="en-US" dirty="0" smtClean="0"/>
                  <a:t> 个元素</a:t>
                </a:r>
                <a:r>
                  <a:rPr lang="en-US" altLang="zh-CN" dirty="0" smtClean="0"/>
                  <a:t>, </a:t>
                </a:r>
                <a:r>
                  <a:rPr lang="zh-CN" altLang="en-US" dirty="0" smtClean="0"/>
                  <a:t>集合 </a:t>
                </a:r>
                <a14:m>
                  <m:oMath xmlns:m="http://schemas.openxmlformats.org/officeDocument/2006/math">
                    <m:r>
                      <a:rPr lang="en-US" altLang="zh-CN" i="1" dirty="0" smtClean="0">
                        <a:latin typeface="Cambria Math" panose="02040503050406030204" pitchFamily="18" charset="0"/>
                      </a:rPr>
                      <m:t>𝐵</m:t>
                    </m:r>
                  </m:oMath>
                </a14:m>
                <a:r>
                  <a:rPr lang="zh-CN" altLang="en-US" dirty="0" smtClean="0"/>
                  <a:t> 中有 </a:t>
                </a:r>
                <a14:m>
                  <m:oMath xmlns:m="http://schemas.openxmlformats.org/officeDocument/2006/math">
                    <m:r>
                      <a:rPr lang="en-US" altLang="zh-CN" i="1" dirty="0" smtClean="0">
                        <a:latin typeface="Cambria Math" panose="02040503050406030204" pitchFamily="18" charset="0"/>
                      </a:rPr>
                      <m:t>𝑛</m:t>
                    </m:r>
                  </m:oMath>
                </a14:m>
                <a:r>
                  <a:rPr lang="zh-CN" altLang="en-US" dirty="0" smtClean="0"/>
                  <a:t> 个元素</a:t>
                </a:r>
                <a:r>
                  <a:rPr lang="en-US" altLang="zh-CN" dirty="0" smtClean="0"/>
                  <a:t>, </a:t>
                </a:r>
                <a:r>
                  <a:rPr lang="zh-CN" altLang="en-US" dirty="0" smtClean="0"/>
                  <a:t>则每个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𝐴</m:t>
                    </m:r>
                  </m:oMath>
                </a14:m>
                <a:r>
                  <a:rPr lang="zh-CN" altLang="en-US" dirty="0" smtClean="0"/>
                  <a:t> 都有 </a:t>
                </a:r>
                <a14:m>
                  <m:oMath xmlns:m="http://schemas.openxmlformats.org/officeDocument/2006/math">
                    <m:r>
                      <a:rPr lang="en-US" altLang="zh-CN" i="1" dirty="0" smtClean="0">
                        <a:latin typeface="Cambria Math" panose="02040503050406030204" pitchFamily="18" charset="0"/>
                      </a:rPr>
                      <m:t>𝑛</m:t>
                    </m:r>
                  </m:oMath>
                </a14:m>
                <a:r>
                  <a:rPr lang="zh-CN" altLang="en-US" dirty="0" smtClean="0"/>
                  <a:t> 种不同的对应</a:t>
                </a:r>
                <a:r>
                  <a:rPr lang="en-US" altLang="zh-CN" dirty="0" smtClean="0"/>
                  <a:t>, </a:t>
                </a:r>
                <a:r>
                  <a:rPr lang="zh-CN" altLang="en-US" dirty="0" smtClean="0"/>
                  <a:t>一共有 </a:t>
                </a:r>
                <a14:m>
                  <m:oMath xmlns:m="http://schemas.openxmlformats.org/officeDocument/2006/math">
                    <m:limLow>
                      <m:limLowPr>
                        <m:ctrlPr>
                          <a:rPr lang="en-US" altLang="zh-CN" b="0" i="1" smtClean="0">
                            <a:latin typeface="Cambria Math" panose="02040503050406030204" pitchFamily="18" charset="0"/>
                          </a:rPr>
                        </m:ctrlPr>
                      </m:limLowPr>
                      <m:e>
                        <m:groupChr>
                          <m:groupChrPr>
                            <m:chr m:val="⏟"/>
                            <m:ctrlPr>
                              <a:rPr lang="en-US" altLang="zh-CN" b="0" i="1" smtClean="0">
                                <a:latin typeface="Cambria Math" panose="02040503050406030204" pitchFamily="18" charset="0"/>
                              </a:rPr>
                            </m:ctrlPr>
                          </m:groupChr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𝑛</m:t>
                            </m:r>
                          </m:e>
                        </m:groupChr>
                      </m:e>
                      <m:lim>
                        <m:r>
                          <a:rPr lang="en-US" altLang="zh-CN" b="0" i="1" smtClean="0">
                            <a:latin typeface="Cambria Math" panose="02040503050406030204" pitchFamily="18" charset="0"/>
                          </a:rPr>
                          <m:t>𝑚</m:t>
                        </m:r>
                        <m:r>
                          <a:rPr lang="en-US" altLang="zh-CN" b="0" i="1" smtClean="0">
                            <a:latin typeface="Cambria Math" panose="02040503050406030204" pitchFamily="18" charset="0"/>
                          </a:rPr>
                          <m:t> </m:t>
                        </m:r>
                        <m:r>
                          <a:rPr lang="zh-CN" altLang="en-US" i="1">
                            <a:latin typeface="Cambria Math" panose="02040503050406030204" pitchFamily="18" charset="0"/>
                          </a:rPr>
                          <m:t>个</m:t>
                        </m:r>
                      </m:lim>
                    </m:limLow>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𝑚</m:t>
                        </m:r>
                      </m:sup>
                    </m:sSup>
                  </m:oMath>
                </a14:m>
                <a:r>
                  <a:rPr lang="zh-CN" altLang="en-US" dirty="0" smtClean="0"/>
                  <a:t> 种对应方式</a:t>
                </a:r>
                <a:r>
                  <a:rPr lang="en-US" altLang="zh-CN" dirty="0" smtClean="0"/>
                  <a:t>, </a:t>
                </a:r>
                <a:r>
                  <a:rPr lang="zh-CN" altLang="en-US" dirty="0" smtClean="0"/>
                  <a:t>也就是说一共有</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sup>
                    </m:sSup>
                  </m:oMath>
                </a14:m>
                <a:r>
                  <a:rPr lang="zh-CN" altLang="en-US" dirty="0" smtClean="0"/>
                  <a:t>个映射</a:t>
                </a:r>
                <a:r>
                  <a:rPr lang="en-US" altLang="zh-CN" dirty="0" smtClean="0"/>
                  <a:t>. </a:t>
                </a:r>
              </a:p>
              <a:p>
                <a:pPr marL="342900" indent="-342900">
                  <a:lnSpc>
                    <a:spcPct val="120000"/>
                  </a:lnSpc>
                  <a:buFont typeface="Arial" panose="020B0604020202020204" pitchFamily="34" charset="0"/>
                  <a:buChar char="•"/>
                </a:pPr>
                <a:r>
                  <a:rPr lang="zh-CN" altLang="en-US" dirty="0" smtClean="0"/>
                  <a:t>我们通常用记号 </a:t>
                </a:r>
                <a14:m>
                  <m:oMath xmlns:m="http://schemas.openxmlformats.org/officeDocument/2006/math">
                    <m:r>
                      <a:rPr lang="en-US" altLang="zh-CN" b="0" i="1" smtClean="0">
                        <a:latin typeface="Cambria Math" panose="02040503050406030204" pitchFamily="18" charset="0"/>
                      </a:rPr>
                      <m:t>𝑓</m:t>
                    </m:r>
                  </m:oMath>
                </a14:m>
                <a:r>
                  <a:rPr lang="en-US" altLang="zh-CN" dirty="0" smtClean="0"/>
                  <a:t>,</a:t>
                </a:r>
                <a:r>
                  <a:rPr lang="en-US" altLang="zh-CN" dirty="0"/>
                  <a:t> </a:t>
                </a:r>
                <a14:m>
                  <m:oMath xmlns:m="http://schemas.openxmlformats.org/officeDocument/2006/math">
                    <m:r>
                      <a:rPr lang="en-US" altLang="zh-CN" i="1">
                        <a:latin typeface="Cambria Math" panose="02040503050406030204" pitchFamily="18" charset="0"/>
                      </a:rPr>
                      <m:t>𝑔</m:t>
                    </m:r>
                  </m:oMath>
                </a14:m>
                <a:r>
                  <a:rPr lang="en-US" altLang="zh-CN" dirty="0" smtClean="0"/>
                  <a:t>, </a:t>
                </a:r>
                <a14:m>
                  <m:oMath xmlns:m="http://schemas.openxmlformats.org/officeDocument/2006/math">
                    <m:r>
                      <a:rPr lang="en-US" altLang="zh-CN" i="1">
                        <a:latin typeface="Cambria Math" panose="02040503050406030204" pitchFamily="18" charset="0"/>
                      </a:rPr>
                      <m:t>h</m:t>
                    </m:r>
                  </m:oMath>
                </a14:m>
                <a:r>
                  <a:rPr lang="en-US" altLang="zh-CN" dirty="0" smtClean="0"/>
                  <a:t>, </a:t>
                </a:r>
                <a14:m>
                  <m:oMath xmlns:m="http://schemas.openxmlformats.org/officeDocument/2006/math">
                    <m:r>
                      <a:rPr lang="en-US" altLang="zh-CN" i="1">
                        <a:latin typeface="Cambria Math" panose="02040503050406030204" pitchFamily="18" charset="0"/>
                      </a:rPr>
                      <m:t>𝜑</m:t>
                    </m:r>
                  </m:oMath>
                </a14:m>
                <a:r>
                  <a:rPr lang="en-US" altLang="zh-CN" dirty="0" smtClean="0"/>
                  <a:t>, </a:t>
                </a:r>
                <a14:m>
                  <m:oMath xmlns:m="http://schemas.openxmlformats.org/officeDocument/2006/math">
                    <m:r>
                      <a:rPr lang="en-US" altLang="zh-CN" i="1">
                        <a:latin typeface="Cambria Math" panose="02040503050406030204" pitchFamily="18" charset="0"/>
                      </a:rPr>
                      <m:t>𝜓</m:t>
                    </m:r>
                  </m:oMath>
                </a14:m>
                <a:r>
                  <a:rPr lang="zh-CN" altLang="en-US" dirty="0" smtClean="0"/>
                  <a:t> 等字母来表示映射</a:t>
                </a:r>
                <a:r>
                  <a:rPr lang="en-US" altLang="zh-CN" dirty="0" smtClean="0"/>
                  <a:t>. </a:t>
                </a:r>
                <a:endParaRPr lang="en-US" altLang="zh-CN" b="0" i="1" dirty="0" smtClean="0"/>
              </a:p>
              <a:p>
                <a:pPr marL="342900" indent="-342900">
                  <a:lnSpc>
                    <a:spcPct val="120000"/>
                  </a:lnSpc>
                  <a:buFont typeface="Arial" panose="020B0604020202020204" pitchFamily="34" charset="0"/>
                  <a:buChar char="•"/>
                </a:pPr>
                <a:r>
                  <a:rPr lang="zh-CN" altLang="en-US" b="0" dirty="0" smtClean="0">
                    <a:solidFill>
                      <a:srgbClr val="0000FF"/>
                    </a:solidFill>
                  </a:rPr>
                  <a:t>例</a:t>
                </a:r>
                <a:r>
                  <a:rPr lang="zh-CN" altLang="en-US" b="0" dirty="0" smtClean="0"/>
                  <a:t> </a:t>
                </a:r>
                <a14:m>
                  <m:oMath xmlns:m="http://schemas.openxmlformats.org/officeDocument/2006/math">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oMath>
                </a14:m>
                <a:r>
                  <a:rPr lang="zh-CN" altLang="en-US" b="0" dirty="0" smtClean="0"/>
                  <a:t> 是一个映射</a:t>
                </a:r>
                <a:r>
                  <a:rPr lang="en-US" altLang="zh-CN" b="0" dirty="0" smtClean="0"/>
                  <a:t>,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a14:m>
                <a:r>
                  <a:rPr lang="zh-CN" altLang="en-US" dirty="0" smtClean="0"/>
                  <a:t> 的对应的元素记为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en-US" altLang="zh-CN" dirty="0" smtClean="0"/>
                  <a:t>. </a:t>
                </a:r>
                <a:endParaRPr lang="zh-CN" altLang="en-US"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1499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三角函数</a:t>
            </a:r>
            <a:endParaRPr lang="en-US" altLang="zh-CN" sz="2800" dirty="0">
              <a:latin typeface="+mn-ea"/>
              <a:ea typeface="+mn-ea"/>
            </a:endParaRPr>
          </a:p>
          <a:p>
            <a:pPr marL="342900" indent="-342900">
              <a:buFont typeface="Arial" panose="020B0604020202020204" pitchFamily="34" charset="0"/>
              <a:buChar char="•"/>
            </a:pPr>
            <a:endParaRPr lang="en-US" altLang="zh-CN" dirty="0"/>
          </a:p>
        </p:txBody>
      </p:sp>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745673423"/>
                  </p:ext>
                </p:extLst>
              </p:nvPr>
            </p:nvGraphicFramePr>
            <p:xfrm>
              <a:off x="1267306" y="1815442"/>
              <a:ext cx="9657388" cy="3557771"/>
            </p:xfrm>
            <a:graphic>
              <a:graphicData uri="http://schemas.openxmlformats.org/drawingml/2006/table">
                <a:tbl>
                  <a:tblPr firstRow="1" bandRow="1">
                    <a:tableStyleId>{5C22544A-7EE6-4342-B048-85BDC9FD1C3A}</a:tableStyleId>
                  </a:tblPr>
                  <a:tblGrid>
                    <a:gridCol w="1730588">
                      <a:extLst>
                        <a:ext uri="{9D8B030D-6E8A-4147-A177-3AD203B41FA5}">
                          <a16:colId xmlns:a16="http://schemas.microsoft.com/office/drawing/2014/main" val="2066549365"/>
                        </a:ext>
                      </a:extLst>
                    </a:gridCol>
                    <a:gridCol w="2653171">
                      <a:extLst>
                        <a:ext uri="{9D8B030D-6E8A-4147-A177-3AD203B41FA5}">
                          <a16:colId xmlns:a16="http://schemas.microsoft.com/office/drawing/2014/main" val="3555972360"/>
                        </a:ext>
                      </a:extLst>
                    </a:gridCol>
                    <a:gridCol w="2252210">
                      <a:extLst>
                        <a:ext uri="{9D8B030D-6E8A-4147-A177-3AD203B41FA5}">
                          <a16:colId xmlns:a16="http://schemas.microsoft.com/office/drawing/2014/main" val="1296436242"/>
                        </a:ext>
                      </a:extLst>
                    </a:gridCol>
                    <a:gridCol w="1096796">
                      <a:extLst>
                        <a:ext uri="{9D8B030D-6E8A-4147-A177-3AD203B41FA5}">
                          <a16:colId xmlns:a16="http://schemas.microsoft.com/office/drawing/2014/main" val="59408515"/>
                        </a:ext>
                      </a:extLst>
                    </a:gridCol>
                    <a:gridCol w="827827">
                      <a:extLst>
                        <a:ext uri="{9D8B030D-6E8A-4147-A177-3AD203B41FA5}">
                          <a16:colId xmlns:a16="http://schemas.microsoft.com/office/drawing/2014/main" val="4276443554"/>
                        </a:ext>
                      </a:extLst>
                    </a:gridCol>
                    <a:gridCol w="1096796">
                      <a:extLst>
                        <a:ext uri="{9D8B030D-6E8A-4147-A177-3AD203B41FA5}">
                          <a16:colId xmlns:a16="http://schemas.microsoft.com/office/drawing/2014/main" val="2374422717"/>
                        </a:ext>
                      </a:extLst>
                    </a:gridCol>
                  </a:tblGrid>
                  <a:tr h="508253">
                    <a:tc>
                      <a:txBody>
                        <a:bodyPr/>
                        <a:lstStyle/>
                        <a:p>
                          <a:pPr algn="ctr"/>
                          <a:r>
                            <a:rPr lang="zh-CN" altLang="en-US" b="1" dirty="0" smtClean="0"/>
                            <a:t>三角函数</a:t>
                          </a:r>
                          <a:endParaRPr lang="zh-CN" altLang="en-US" b="1" dirty="0"/>
                        </a:p>
                      </a:txBody>
                      <a:tcPr anchor="ctr"/>
                    </a:tc>
                    <a:tc>
                      <a:txBody>
                        <a:bodyPr/>
                        <a:lstStyle/>
                        <a:p>
                          <a:pPr algn="ctr"/>
                          <a:r>
                            <a:rPr lang="zh-CN" altLang="en-US" dirty="0" smtClean="0"/>
                            <a:t>定义域</a:t>
                          </a:r>
                          <a:endParaRPr lang="zh-CN" altLang="en-US" dirty="0"/>
                        </a:p>
                      </a:txBody>
                      <a:tcPr anchor="ctr"/>
                    </a:tc>
                    <a:tc>
                      <a:txBody>
                        <a:bodyPr/>
                        <a:lstStyle/>
                        <a:p>
                          <a:pPr algn="ctr"/>
                          <a:r>
                            <a:rPr lang="zh-CN" altLang="en-US" dirty="0" smtClean="0"/>
                            <a:t>值域</a:t>
                          </a:r>
                          <a:endParaRPr lang="zh-CN" altLang="en-US" dirty="0"/>
                        </a:p>
                      </a:txBody>
                      <a:tcPr anchor="ctr"/>
                    </a:tc>
                    <a:tc>
                      <a:txBody>
                        <a:bodyPr/>
                        <a:lstStyle/>
                        <a:p>
                          <a:pPr algn="ctr"/>
                          <a:r>
                            <a:rPr lang="zh-CN" altLang="en-US" dirty="0" smtClean="0"/>
                            <a:t>有界性</a:t>
                          </a:r>
                          <a:endParaRPr lang="zh-CN" altLang="en-US" dirty="0"/>
                        </a:p>
                      </a:txBody>
                      <a:tcPr anchor="ctr"/>
                    </a:tc>
                    <a:tc>
                      <a:txBody>
                        <a:bodyPr/>
                        <a:lstStyle/>
                        <a:p>
                          <a:pPr algn="ctr"/>
                          <a:r>
                            <a:rPr lang="zh-CN" altLang="en-US" dirty="0" smtClean="0"/>
                            <a:t>周期</a:t>
                          </a:r>
                          <a:endParaRPr lang="zh-CN" altLang="en-US" dirty="0"/>
                        </a:p>
                      </a:txBody>
                      <a:tcPr anchor="ctr"/>
                    </a:tc>
                    <a:tc>
                      <a:txBody>
                        <a:bodyPr/>
                        <a:lstStyle/>
                        <a:p>
                          <a:pPr algn="ctr"/>
                          <a:r>
                            <a:rPr lang="zh-CN" altLang="en-US" dirty="0" smtClean="0"/>
                            <a:t>奇偶性</a:t>
                          </a:r>
                          <a:endParaRPr lang="zh-CN" altLang="en-US" dirty="0"/>
                        </a:p>
                      </a:txBody>
                      <a:tcPr anchor="ctr"/>
                    </a:tc>
                    <a:extLst>
                      <a:ext uri="{0D108BD9-81ED-4DB2-BD59-A6C34878D82A}">
                        <a16:rowId xmlns:a16="http://schemas.microsoft.com/office/drawing/2014/main" val="2398615852"/>
                      </a:ext>
                    </a:extLst>
                  </a:tr>
                  <a:tr h="508253">
                    <a:tc>
                      <a:txBody>
                        <a:bodyPr/>
                        <a:lstStyle/>
                        <a:p>
                          <a:pPr algn="ctr"/>
                          <a:r>
                            <a:rPr lang="zh-CN" altLang="en-US" b="0" dirty="0" smtClean="0"/>
                            <a:t>正弦函数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有界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500548690"/>
                      </a:ext>
                    </a:extLst>
                  </a:tr>
                  <a:tr h="508253">
                    <a:tc>
                      <a:txBody>
                        <a:bodyPr/>
                        <a:lstStyle/>
                        <a:p>
                          <a:pPr algn="ctr"/>
                          <a:r>
                            <a:rPr lang="zh-CN" altLang="en-US" b="0" dirty="0" smtClean="0"/>
                            <a:t>余弦函数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oMath>
                            </m:oMathPara>
                          </a14:m>
                          <a:endParaRPr lang="zh-CN" altLang="en-US" dirty="0"/>
                        </a:p>
                      </a:txBody>
                      <a:tcPr anchor="ctr"/>
                    </a:tc>
                    <a:tc>
                      <a:txBody>
                        <a:bodyPr/>
                        <a:lstStyle/>
                        <a:p>
                          <a:pPr algn="ctr"/>
                          <a:r>
                            <a:rPr lang="zh-CN" altLang="en-US" dirty="0" smtClean="0"/>
                            <a:t>有界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m:oMathPara>
                          </a14:m>
                          <a:endParaRPr lang="zh-CN" altLang="en-US" dirty="0"/>
                        </a:p>
                      </a:txBody>
                      <a:tcPr anchor="ctr"/>
                    </a:tc>
                    <a:tc>
                      <a:txBody>
                        <a:bodyPr/>
                        <a:lstStyle/>
                        <a:p>
                          <a:pPr algn="ctr"/>
                          <a:r>
                            <a:rPr lang="zh-CN" altLang="en-US" dirty="0" smtClean="0"/>
                            <a:t>偶函数</a:t>
                          </a:r>
                          <a:endParaRPr lang="zh-CN" altLang="en-US" dirty="0"/>
                        </a:p>
                      </a:txBody>
                      <a:tcPr anchor="ctr"/>
                    </a:tc>
                    <a:extLst>
                      <a:ext uri="{0D108BD9-81ED-4DB2-BD59-A6C34878D82A}">
                        <a16:rowId xmlns:a16="http://schemas.microsoft.com/office/drawing/2014/main" val="1523536014"/>
                      </a:ext>
                    </a:extLst>
                  </a:tr>
                  <a:tr h="508253">
                    <a:tc>
                      <a:txBody>
                        <a:bodyPr/>
                        <a:lstStyle/>
                        <a:p>
                          <a:pPr algn="ctr"/>
                          <a:r>
                            <a:rPr lang="zh-CN" altLang="en-US" b="0" dirty="0" smtClean="0"/>
                            <a:t>正切函数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+1/2</m:t>
                                    </m:r>
                                  </m:e>
                                </m:d>
                                <m:r>
                                  <a:rPr lang="en-US" altLang="zh-CN" b="0" i="1" smtClean="0">
                                    <a:latin typeface="Cambria Math" panose="02040503050406030204" pitchFamily="18" charset="0"/>
                                  </a:rPr>
                                  <m:t>𝜋</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748547474"/>
                      </a:ext>
                    </a:extLst>
                  </a:tr>
                  <a:tr h="508253">
                    <a:tc>
                      <a:txBody>
                        <a:bodyPr/>
                        <a:lstStyle/>
                        <a:p>
                          <a:pPr algn="ctr"/>
                          <a:r>
                            <a:rPr lang="zh-CN" altLang="en-US" b="0" dirty="0" smtClean="0"/>
                            <a:t>余切函数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cot</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𝜋</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2150308807"/>
                      </a:ext>
                    </a:extLst>
                  </a:tr>
                  <a:tr h="508253">
                    <a:tc>
                      <a:txBody>
                        <a:bodyPr/>
                        <a:lstStyle/>
                        <a:p>
                          <a:pPr algn="ctr"/>
                          <a:r>
                            <a:rPr lang="zh-CN" altLang="en-US" b="0" dirty="0" smtClean="0"/>
                            <a:t>正割函数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sec</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+1/2</m:t>
                                    </m:r>
                                  </m:e>
                                </m:d>
                                <m:r>
                                  <a:rPr lang="en-US" altLang="zh-CN" b="0" i="1" smtClean="0">
                                    <a:latin typeface="Cambria Math" panose="02040503050406030204" pitchFamily="18" charset="0"/>
                                  </a:rPr>
                                  <m:t>𝜋</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偶函数</a:t>
                          </a:r>
                          <a:endParaRPr lang="zh-CN" altLang="en-US" dirty="0"/>
                        </a:p>
                      </a:txBody>
                      <a:tcPr anchor="ctr"/>
                    </a:tc>
                    <a:extLst>
                      <a:ext uri="{0D108BD9-81ED-4DB2-BD59-A6C34878D82A}">
                        <a16:rowId xmlns:a16="http://schemas.microsoft.com/office/drawing/2014/main" val="4239926804"/>
                      </a:ext>
                    </a:extLst>
                  </a:tr>
                  <a:tr h="508253">
                    <a:tc>
                      <a:txBody>
                        <a:bodyPr/>
                        <a:lstStyle/>
                        <a:p>
                          <a:pPr algn="ctr"/>
                          <a:r>
                            <a:rPr lang="zh-CN" altLang="en-US" b="0" dirty="0" smtClean="0"/>
                            <a:t>余割函数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csc</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𝜋</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518079477"/>
                      </a:ext>
                    </a:extLst>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745673423"/>
                  </p:ext>
                </p:extLst>
              </p:nvPr>
            </p:nvGraphicFramePr>
            <p:xfrm>
              <a:off x="1267306" y="1815442"/>
              <a:ext cx="9657388" cy="3557771"/>
            </p:xfrm>
            <a:graphic>
              <a:graphicData uri="http://schemas.openxmlformats.org/drawingml/2006/table">
                <a:tbl>
                  <a:tblPr firstRow="1" bandRow="1">
                    <a:tableStyleId>{5C22544A-7EE6-4342-B048-85BDC9FD1C3A}</a:tableStyleId>
                  </a:tblPr>
                  <a:tblGrid>
                    <a:gridCol w="1730588">
                      <a:extLst>
                        <a:ext uri="{9D8B030D-6E8A-4147-A177-3AD203B41FA5}">
                          <a16:colId xmlns:a16="http://schemas.microsoft.com/office/drawing/2014/main" val="2066549365"/>
                        </a:ext>
                      </a:extLst>
                    </a:gridCol>
                    <a:gridCol w="2653171">
                      <a:extLst>
                        <a:ext uri="{9D8B030D-6E8A-4147-A177-3AD203B41FA5}">
                          <a16:colId xmlns:a16="http://schemas.microsoft.com/office/drawing/2014/main" val="3555972360"/>
                        </a:ext>
                      </a:extLst>
                    </a:gridCol>
                    <a:gridCol w="2252210">
                      <a:extLst>
                        <a:ext uri="{9D8B030D-6E8A-4147-A177-3AD203B41FA5}">
                          <a16:colId xmlns:a16="http://schemas.microsoft.com/office/drawing/2014/main" val="1296436242"/>
                        </a:ext>
                      </a:extLst>
                    </a:gridCol>
                    <a:gridCol w="1096796">
                      <a:extLst>
                        <a:ext uri="{9D8B030D-6E8A-4147-A177-3AD203B41FA5}">
                          <a16:colId xmlns:a16="http://schemas.microsoft.com/office/drawing/2014/main" val="59408515"/>
                        </a:ext>
                      </a:extLst>
                    </a:gridCol>
                    <a:gridCol w="827827">
                      <a:extLst>
                        <a:ext uri="{9D8B030D-6E8A-4147-A177-3AD203B41FA5}">
                          <a16:colId xmlns:a16="http://schemas.microsoft.com/office/drawing/2014/main" val="4276443554"/>
                        </a:ext>
                      </a:extLst>
                    </a:gridCol>
                    <a:gridCol w="1096796">
                      <a:extLst>
                        <a:ext uri="{9D8B030D-6E8A-4147-A177-3AD203B41FA5}">
                          <a16:colId xmlns:a16="http://schemas.microsoft.com/office/drawing/2014/main" val="2374422717"/>
                        </a:ext>
                      </a:extLst>
                    </a:gridCol>
                  </a:tblGrid>
                  <a:tr h="508253">
                    <a:tc>
                      <a:txBody>
                        <a:bodyPr/>
                        <a:lstStyle/>
                        <a:p>
                          <a:pPr algn="ctr"/>
                          <a:r>
                            <a:rPr lang="zh-CN" altLang="en-US" b="1" dirty="0" smtClean="0"/>
                            <a:t>三角函数</a:t>
                          </a:r>
                          <a:endParaRPr lang="zh-CN" altLang="en-US" b="1" dirty="0"/>
                        </a:p>
                      </a:txBody>
                      <a:tcPr anchor="ctr"/>
                    </a:tc>
                    <a:tc>
                      <a:txBody>
                        <a:bodyPr/>
                        <a:lstStyle/>
                        <a:p>
                          <a:pPr algn="ctr"/>
                          <a:r>
                            <a:rPr lang="zh-CN" altLang="en-US" dirty="0" smtClean="0"/>
                            <a:t>定义域</a:t>
                          </a:r>
                          <a:endParaRPr lang="zh-CN" altLang="en-US" dirty="0"/>
                        </a:p>
                      </a:txBody>
                      <a:tcPr anchor="ctr"/>
                    </a:tc>
                    <a:tc>
                      <a:txBody>
                        <a:bodyPr/>
                        <a:lstStyle/>
                        <a:p>
                          <a:pPr algn="ctr"/>
                          <a:r>
                            <a:rPr lang="zh-CN" altLang="en-US" dirty="0" smtClean="0"/>
                            <a:t>值域</a:t>
                          </a:r>
                          <a:endParaRPr lang="zh-CN" altLang="en-US" dirty="0"/>
                        </a:p>
                      </a:txBody>
                      <a:tcPr anchor="ctr"/>
                    </a:tc>
                    <a:tc>
                      <a:txBody>
                        <a:bodyPr/>
                        <a:lstStyle/>
                        <a:p>
                          <a:pPr algn="ctr"/>
                          <a:r>
                            <a:rPr lang="zh-CN" altLang="en-US" dirty="0" smtClean="0"/>
                            <a:t>有界性</a:t>
                          </a:r>
                          <a:endParaRPr lang="zh-CN" altLang="en-US" dirty="0"/>
                        </a:p>
                      </a:txBody>
                      <a:tcPr anchor="ctr"/>
                    </a:tc>
                    <a:tc>
                      <a:txBody>
                        <a:bodyPr/>
                        <a:lstStyle/>
                        <a:p>
                          <a:pPr algn="ctr"/>
                          <a:r>
                            <a:rPr lang="zh-CN" altLang="en-US" dirty="0" smtClean="0"/>
                            <a:t>周期</a:t>
                          </a:r>
                          <a:endParaRPr lang="zh-CN" altLang="en-US" dirty="0"/>
                        </a:p>
                      </a:txBody>
                      <a:tcPr anchor="ctr"/>
                    </a:tc>
                    <a:tc>
                      <a:txBody>
                        <a:bodyPr/>
                        <a:lstStyle/>
                        <a:p>
                          <a:pPr algn="ctr"/>
                          <a:r>
                            <a:rPr lang="zh-CN" altLang="en-US" dirty="0" smtClean="0"/>
                            <a:t>奇偶性</a:t>
                          </a:r>
                          <a:endParaRPr lang="zh-CN" altLang="en-US" dirty="0"/>
                        </a:p>
                      </a:txBody>
                      <a:tcPr anchor="ctr"/>
                    </a:tc>
                    <a:extLst>
                      <a:ext uri="{0D108BD9-81ED-4DB2-BD59-A6C34878D82A}">
                        <a16:rowId xmlns:a16="http://schemas.microsoft.com/office/drawing/2014/main" val="2398615852"/>
                      </a:ext>
                    </a:extLst>
                  </a:tr>
                  <a:tr h="508253">
                    <a:tc>
                      <a:txBody>
                        <a:bodyPr/>
                        <a:lstStyle/>
                        <a:p>
                          <a:endParaRPr lang="zh-CN"/>
                        </a:p>
                      </a:txBody>
                      <a:tcPr anchor="ctr">
                        <a:blipFill>
                          <a:blip r:embed="rId2"/>
                          <a:stretch>
                            <a:fillRect l="-352" t="-102410" r="-459859" b="-508434"/>
                          </a:stretch>
                        </a:blipFill>
                      </a:tcPr>
                    </a:tc>
                    <a:tc>
                      <a:txBody>
                        <a:bodyPr/>
                        <a:lstStyle/>
                        <a:p>
                          <a:endParaRPr lang="zh-CN"/>
                        </a:p>
                      </a:txBody>
                      <a:tcPr anchor="ctr">
                        <a:blipFill>
                          <a:blip r:embed="rId2"/>
                          <a:stretch>
                            <a:fillRect l="-65367" t="-102410" r="-199541" b="-508434"/>
                          </a:stretch>
                        </a:blipFill>
                      </a:tcPr>
                    </a:tc>
                    <a:tc>
                      <a:txBody>
                        <a:bodyPr/>
                        <a:lstStyle/>
                        <a:p>
                          <a:endParaRPr lang="zh-CN"/>
                        </a:p>
                      </a:txBody>
                      <a:tcPr anchor="ctr">
                        <a:blipFill>
                          <a:blip r:embed="rId2"/>
                          <a:stretch>
                            <a:fillRect l="-194865" t="-102410" r="-135135" b="-508434"/>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有界</a:t>
                          </a:r>
                          <a:endParaRPr lang="zh-CN" altLang="en-US" dirty="0"/>
                        </a:p>
                      </a:txBody>
                      <a:tcPr anchor="ctr"/>
                    </a:tc>
                    <a:tc>
                      <a:txBody>
                        <a:bodyPr/>
                        <a:lstStyle/>
                        <a:p>
                          <a:endParaRPr lang="zh-CN"/>
                        </a:p>
                      </a:txBody>
                      <a:tcPr anchor="ctr">
                        <a:blipFill>
                          <a:blip r:embed="rId2"/>
                          <a:stretch>
                            <a:fillRect l="-934559" t="-102410" r="-135294" b="-508434"/>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500548690"/>
                      </a:ext>
                    </a:extLst>
                  </a:tr>
                  <a:tr h="508253">
                    <a:tc>
                      <a:txBody>
                        <a:bodyPr/>
                        <a:lstStyle/>
                        <a:p>
                          <a:endParaRPr lang="zh-CN"/>
                        </a:p>
                      </a:txBody>
                      <a:tcPr anchor="ctr">
                        <a:blipFill>
                          <a:blip r:embed="rId2"/>
                          <a:stretch>
                            <a:fillRect l="-352" t="-200000" r="-459859" b="-402381"/>
                          </a:stretch>
                        </a:blipFill>
                      </a:tcPr>
                    </a:tc>
                    <a:tc>
                      <a:txBody>
                        <a:bodyPr/>
                        <a:lstStyle/>
                        <a:p>
                          <a:endParaRPr lang="zh-CN"/>
                        </a:p>
                      </a:txBody>
                      <a:tcPr anchor="ctr">
                        <a:blipFill>
                          <a:blip r:embed="rId2"/>
                          <a:stretch>
                            <a:fillRect l="-65367" t="-200000" r="-199541" b="-402381"/>
                          </a:stretch>
                        </a:blipFill>
                      </a:tcPr>
                    </a:tc>
                    <a:tc>
                      <a:txBody>
                        <a:bodyPr/>
                        <a:lstStyle/>
                        <a:p>
                          <a:endParaRPr lang="zh-CN"/>
                        </a:p>
                      </a:txBody>
                      <a:tcPr anchor="ctr">
                        <a:blipFill>
                          <a:blip r:embed="rId2"/>
                          <a:stretch>
                            <a:fillRect l="-194865" t="-200000" r="-135135" b="-402381"/>
                          </a:stretch>
                        </a:blipFill>
                      </a:tcPr>
                    </a:tc>
                    <a:tc>
                      <a:txBody>
                        <a:bodyPr/>
                        <a:lstStyle/>
                        <a:p>
                          <a:pPr algn="ctr"/>
                          <a:r>
                            <a:rPr lang="zh-CN" altLang="en-US" dirty="0" smtClean="0"/>
                            <a:t>有界</a:t>
                          </a:r>
                          <a:endParaRPr lang="zh-CN" altLang="en-US" dirty="0"/>
                        </a:p>
                      </a:txBody>
                      <a:tcPr anchor="ctr"/>
                    </a:tc>
                    <a:tc>
                      <a:txBody>
                        <a:bodyPr/>
                        <a:lstStyle/>
                        <a:p>
                          <a:endParaRPr lang="zh-CN"/>
                        </a:p>
                      </a:txBody>
                      <a:tcPr anchor="ctr">
                        <a:blipFill>
                          <a:blip r:embed="rId2"/>
                          <a:stretch>
                            <a:fillRect l="-934559" t="-200000" r="-135294" b="-402381"/>
                          </a:stretch>
                        </a:blipFill>
                      </a:tcPr>
                    </a:tc>
                    <a:tc>
                      <a:txBody>
                        <a:bodyPr/>
                        <a:lstStyle/>
                        <a:p>
                          <a:pPr algn="ctr"/>
                          <a:r>
                            <a:rPr lang="zh-CN" altLang="en-US" dirty="0" smtClean="0"/>
                            <a:t>偶函数</a:t>
                          </a:r>
                          <a:endParaRPr lang="zh-CN" altLang="en-US" dirty="0"/>
                        </a:p>
                      </a:txBody>
                      <a:tcPr anchor="ctr"/>
                    </a:tc>
                    <a:extLst>
                      <a:ext uri="{0D108BD9-81ED-4DB2-BD59-A6C34878D82A}">
                        <a16:rowId xmlns:a16="http://schemas.microsoft.com/office/drawing/2014/main" val="1523536014"/>
                      </a:ext>
                    </a:extLst>
                  </a:tr>
                  <a:tr h="508253">
                    <a:tc>
                      <a:txBody>
                        <a:bodyPr/>
                        <a:lstStyle/>
                        <a:p>
                          <a:endParaRPr lang="zh-CN"/>
                        </a:p>
                      </a:txBody>
                      <a:tcPr anchor="ctr">
                        <a:blipFill>
                          <a:blip r:embed="rId2"/>
                          <a:stretch>
                            <a:fillRect l="-352" t="-303614" r="-459859" b="-307229"/>
                          </a:stretch>
                        </a:blipFill>
                      </a:tcPr>
                    </a:tc>
                    <a:tc>
                      <a:txBody>
                        <a:bodyPr/>
                        <a:lstStyle/>
                        <a:p>
                          <a:endParaRPr lang="zh-CN"/>
                        </a:p>
                      </a:txBody>
                      <a:tcPr anchor="ctr">
                        <a:blipFill>
                          <a:blip r:embed="rId2"/>
                          <a:stretch>
                            <a:fillRect l="-65367" t="-303614" r="-199541" b="-307229"/>
                          </a:stretch>
                        </a:blipFill>
                      </a:tcPr>
                    </a:tc>
                    <a:tc>
                      <a:txBody>
                        <a:bodyPr/>
                        <a:lstStyle/>
                        <a:p>
                          <a:endParaRPr lang="zh-CN"/>
                        </a:p>
                      </a:txBody>
                      <a:tcPr anchor="ctr">
                        <a:blipFill>
                          <a:blip r:embed="rId2"/>
                          <a:stretch>
                            <a:fillRect l="-194865" t="-303614" r="-135135" b="-30722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endParaRPr lang="zh-CN"/>
                        </a:p>
                      </a:txBody>
                      <a:tcPr anchor="ctr">
                        <a:blipFill>
                          <a:blip r:embed="rId2"/>
                          <a:stretch>
                            <a:fillRect l="-934559" t="-303614" r="-135294" b="-30722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748547474"/>
                      </a:ext>
                    </a:extLst>
                  </a:tr>
                  <a:tr h="508253">
                    <a:tc>
                      <a:txBody>
                        <a:bodyPr/>
                        <a:lstStyle/>
                        <a:p>
                          <a:endParaRPr lang="zh-CN"/>
                        </a:p>
                      </a:txBody>
                      <a:tcPr anchor="ctr">
                        <a:blipFill>
                          <a:blip r:embed="rId2"/>
                          <a:stretch>
                            <a:fillRect l="-352" t="-398810" r="-459859" b="-203571"/>
                          </a:stretch>
                        </a:blipFill>
                      </a:tcPr>
                    </a:tc>
                    <a:tc>
                      <a:txBody>
                        <a:bodyPr/>
                        <a:lstStyle/>
                        <a:p>
                          <a:endParaRPr lang="zh-CN"/>
                        </a:p>
                      </a:txBody>
                      <a:tcPr anchor="ctr">
                        <a:blipFill>
                          <a:blip r:embed="rId2"/>
                          <a:stretch>
                            <a:fillRect l="-65367" t="-398810" r="-199541" b="-203571"/>
                          </a:stretch>
                        </a:blipFill>
                      </a:tcPr>
                    </a:tc>
                    <a:tc>
                      <a:txBody>
                        <a:bodyPr/>
                        <a:lstStyle/>
                        <a:p>
                          <a:endParaRPr lang="zh-CN"/>
                        </a:p>
                      </a:txBody>
                      <a:tcPr anchor="ctr">
                        <a:blipFill>
                          <a:blip r:embed="rId2"/>
                          <a:stretch>
                            <a:fillRect l="-194865" t="-398810" r="-135135" b="-20357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endParaRPr lang="zh-CN"/>
                        </a:p>
                      </a:txBody>
                      <a:tcPr anchor="ctr">
                        <a:blipFill>
                          <a:blip r:embed="rId2"/>
                          <a:stretch>
                            <a:fillRect l="-934559" t="-398810" r="-135294" b="-20357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2150308807"/>
                      </a:ext>
                    </a:extLst>
                  </a:tr>
                  <a:tr h="508253">
                    <a:tc>
                      <a:txBody>
                        <a:bodyPr/>
                        <a:lstStyle/>
                        <a:p>
                          <a:endParaRPr lang="zh-CN"/>
                        </a:p>
                      </a:txBody>
                      <a:tcPr anchor="ctr">
                        <a:blipFill>
                          <a:blip r:embed="rId2"/>
                          <a:stretch>
                            <a:fillRect l="-352" t="-504819" r="-459859" b="-106024"/>
                          </a:stretch>
                        </a:blipFill>
                      </a:tcPr>
                    </a:tc>
                    <a:tc>
                      <a:txBody>
                        <a:bodyPr/>
                        <a:lstStyle/>
                        <a:p>
                          <a:endParaRPr lang="zh-CN"/>
                        </a:p>
                      </a:txBody>
                      <a:tcPr anchor="ctr">
                        <a:blipFill>
                          <a:blip r:embed="rId2"/>
                          <a:stretch>
                            <a:fillRect l="-65367" t="-504819" r="-199541" b="-106024"/>
                          </a:stretch>
                        </a:blipFill>
                      </a:tcPr>
                    </a:tc>
                    <a:tc>
                      <a:txBody>
                        <a:bodyPr/>
                        <a:lstStyle/>
                        <a:p>
                          <a:endParaRPr lang="zh-CN"/>
                        </a:p>
                      </a:txBody>
                      <a:tcPr anchor="ctr">
                        <a:blipFill>
                          <a:blip r:embed="rId2"/>
                          <a:stretch>
                            <a:fillRect l="-194865" t="-504819" r="-135135" b="-106024"/>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endParaRPr lang="zh-CN"/>
                        </a:p>
                      </a:txBody>
                      <a:tcPr anchor="ctr">
                        <a:blipFill>
                          <a:blip r:embed="rId2"/>
                          <a:stretch>
                            <a:fillRect l="-934559" t="-504819" r="-135294" b="-106024"/>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偶函数</a:t>
                          </a:r>
                          <a:endParaRPr lang="zh-CN" altLang="en-US" dirty="0"/>
                        </a:p>
                      </a:txBody>
                      <a:tcPr anchor="ctr"/>
                    </a:tc>
                    <a:extLst>
                      <a:ext uri="{0D108BD9-81ED-4DB2-BD59-A6C34878D82A}">
                        <a16:rowId xmlns:a16="http://schemas.microsoft.com/office/drawing/2014/main" val="4239926804"/>
                      </a:ext>
                    </a:extLst>
                  </a:tr>
                  <a:tr h="508253">
                    <a:tc>
                      <a:txBody>
                        <a:bodyPr/>
                        <a:lstStyle/>
                        <a:p>
                          <a:endParaRPr lang="zh-CN"/>
                        </a:p>
                      </a:txBody>
                      <a:tcPr anchor="ctr">
                        <a:blipFill>
                          <a:blip r:embed="rId2"/>
                          <a:stretch>
                            <a:fillRect l="-352" t="-597619" r="-459859" b="-4762"/>
                          </a:stretch>
                        </a:blipFill>
                      </a:tcPr>
                    </a:tc>
                    <a:tc>
                      <a:txBody>
                        <a:bodyPr/>
                        <a:lstStyle/>
                        <a:p>
                          <a:endParaRPr lang="zh-CN"/>
                        </a:p>
                      </a:txBody>
                      <a:tcPr anchor="ctr">
                        <a:blipFill>
                          <a:blip r:embed="rId2"/>
                          <a:stretch>
                            <a:fillRect l="-65367" t="-597619" r="-199541" b="-4762"/>
                          </a:stretch>
                        </a:blipFill>
                      </a:tcPr>
                    </a:tc>
                    <a:tc>
                      <a:txBody>
                        <a:bodyPr/>
                        <a:lstStyle/>
                        <a:p>
                          <a:endParaRPr lang="zh-CN"/>
                        </a:p>
                      </a:txBody>
                      <a:tcPr anchor="ctr">
                        <a:blipFill>
                          <a:blip r:embed="rId2"/>
                          <a:stretch>
                            <a:fillRect l="-194865" t="-597619" r="-135135" b="-4762"/>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endParaRPr lang="zh-CN"/>
                        </a:p>
                      </a:txBody>
                      <a:tcPr anchor="ctr">
                        <a:blipFill>
                          <a:blip r:embed="rId2"/>
                          <a:stretch>
                            <a:fillRect l="-934559" t="-597619" r="-135294" b="-4762"/>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518079477"/>
                      </a:ext>
                    </a:extLst>
                  </a:tr>
                </a:tbl>
              </a:graphicData>
            </a:graphic>
          </p:graphicFrame>
        </mc:Fallback>
      </mc:AlternateContent>
    </p:spTree>
    <p:extLst>
      <p:ext uri="{BB962C8B-B14F-4D97-AF65-F5344CB8AC3E}">
        <p14:creationId xmlns:p14="http://schemas.microsoft.com/office/powerpoint/2010/main" val="42289236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反三角函数</a:t>
                </a:r>
                <a:endParaRPr lang="en-US" altLang="zh-CN" b="0" dirty="0" smtClean="0"/>
              </a:p>
              <a:p>
                <a:pPr marL="342900" indent="-342900">
                  <a:buFont typeface="Arial" panose="020B0604020202020204" pitchFamily="34" charset="0"/>
                  <a:buChar char="•"/>
                </a:pPr>
                <a:r>
                  <a:rPr lang="zh-CN" altLang="en-US" dirty="0" smtClean="0"/>
                  <a:t>反正弦</a:t>
                </a:r>
                <a:r>
                  <a:rPr lang="zh-CN" altLang="en-US" dirty="0"/>
                  <a:t>函数</a:t>
                </a:r>
                <a14:m>
                  <m:oMath xmlns:m="http://schemas.openxmlformats.org/officeDocument/2006/math">
                    <m:r>
                      <a:rPr lang="en-US" altLang="zh-CN" i="1" dirty="0"/>
                      <m:t> </m:t>
                    </m:r>
                    <m:r>
                      <a:rPr lang="en-US" altLang="zh-CN" i="1" dirty="0"/>
                      <m:t>𝑦</m:t>
                    </m:r>
                    <m:r>
                      <a:rPr lang="en-US" altLang="zh-CN" i="1" dirty="0"/>
                      <m:t>=</m:t>
                    </m:r>
                    <m:func>
                      <m:funcPr>
                        <m:ctrlPr>
                          <a:rPr lang="en-US" altLang="zh-CN" i="1" dirty="0"/>
                        </m:ctrlPr>
                      </m:funcPr>
                      <m:fName>
                        <m:r>
                          <m:rPr>
                            <m:sty m:val="p"/>
                          </m:rPr>
                          <a:rPr lang="en-US" altLang="zh-CN" dirty="0"/>
                          <m:t>arcsin</m:t>
                        </m:r>
                      </m:fName>
                      <m:e>
                        <m:r>
                          <a:rPr lang="en-US" altLang="zh-CN" i="1" dirty="0"/>
                          <m:t>𝑥</m:t>
                        </m:r>
                      </m:e>
                    </m:func>
                    <m:r>
                      <a:rPr lang="en-US" altLang="zh-CN" i="1"/>
                      <m:t>,</m:t>
                    </m:r>
                    <m:r>
                      <a:rPr lang="en-US" altLang="zh-CN" i="1"/>
                      <m:t>𝐷</m:t>
                    </m:r>
                    <m:r>
                      <a:rPr lang="en-US" altLang="zh-CN" i="1"/>
                      <m:t>=</m:t>
                    </m:r>
                    <m:d>
                      <m:dPr>
                        <m:begChr m:val="["/>
                        <m:endChr m:val="]"/>
                        <m:ctrlPr>
                          <a:rPr lang="en-US" altLang="zh-CN" i="1"/>
                        </m:ctrlPr>
                      </m:dPr>
                      <m:e>
                        <m:r>
                          <a:rPr lang="en-US" altLang="zh-CN" i="1"/>
                          <m:t>−1,1</m:t>
                        </m:r>
                      </m:e>
                    </m:d>
                    <m:r>
                      <a:rPr lang="en-US" altLang="zh-CN" i="1"/>
                      <m:t>, </m:t>
                    </m:r>
                    <m:r>
                      <a:rPr lang="en-US" altLang="zh-CN" i="1"/>
                      <m:t>𝑌</m:t>
                    </m:r>
                    <m:r>
                      <a:rPr lang="en-US" altLang="zh-CN" i="1"/>
                      <m:t>=</m:t>
                    </m:r>
                    <m:d>
                      <m:dPr>
                        <m:begChr m:val="["/>
                        <m:endChr m:val="]"/>
                        <m:ctrlPr>
                          <a:rPr lang="en-US" altLang="zh-CN" i="1"/>
                        </m:ctrlPr>
                      </m:dPr>
                      <m:e>
                        <m:r>
                          <a:rPr lang="en-US" altLang="zh-CN" i="1"/>
                          <m:t>−</m:t>
                        </m:r>
                        <m:f>
                          <m:fPr>
                            <m:ctrlPr>
                              <a:rPr lang="en-US" altLang="zh-CN" i="1"/>
                            </m:ctrlPr>
                          </m:fPr>
                          <m:num>
                            <m:r>
                              <a:rPr lang="en-US" altLang="zh-CN" i="1"/>
                              <m:t>𝜋</m:t>
                            </m:r>
                          </m:num>
                          <m:den>
                            <m:r>
                              <a:rPr lang="en-US" altLang="zh-CN" i="1"/>
                              <m:t>2</m:t>
                            </m:r>
                          </m:den>
                        </m:f>
                        <m:r>
                          <a:rPr lang="en-US" altLang="zh-CN" i="1"/>
                          <m:t>,</m:t>
                        </m:r>
                        <m:f>
                          <m:fPr>
                            <m:ctrlPr>
                              <a:rPr lang="en-US" altLang="zh-CN" i="1"/>
                            </m:ctrlPr>
                          </m:fPr>
                          <m:num>
                            <m:r>
                              <a:rPr lang="en-US" altLang="zh-CN" i="1"/>
                              <m:t>𝜋</m:t>
                            </m:r>
                          </m:num>
                          <m:den>
                            <m:r>
                              <a:rPr lang="en-US" altLang="zh-CN" i="1"/>
                              <m:t>2</m:t>
                            </m:r>
                          </m:den>
                        </m:f>
                      </m:e>
                    </m:d>
                  </m:oMath>
                </a14:m>
                <a:r>
                  <a:rPr lang="en-US" altLang="zh-CN" dirty="0"/>
                  <a:t>.</a:t>
                </a:r>
              </a:p>
              <a:p>
                <a:pPr marL="342900" indent="-342900">
                  <a:buFont typeface="Arial" panose="020B0604020202020204" pitchFamily="34" charset="0"/>
                  <a:buChar char="•"/>
                </a:pPr>
                <a:r>
                  <a:rPr lang="zh-CN" altLang="en-US" dirty="0" smtClean="0"/>
                  <a:t>有界</a:t>
                </a:r>
                <a:r>
                  <a:rPr lang="en-US" altLang="zh-CN" dirty="0" smtClean="0"/>
                  <a:t>, </a:t>
                </a:r>
                <a:r>
                  <a:rPr lang="zh-CN" altLang="en-US" dirty="0" smtClean="0"/>
                  <a:t>单调递增</a:t>
                </a:r>
                <a:r>
                  <a:rPr lang="en-US" altLang="zh-CN" dirty="0" smtClean="0"/>
                  <a:t>, </a:t>
                </a:r>
                <a:r>
                  <a:rPr lang="zh-CN" altLang="en-US" dirty="0" smtClean="0"/>
                  <a:t>奇函数</a:t>
                </a:r>
                <a:r>
                  <a:rPr lang="en-US" altLang="zh-CN" dirty="0" smtClean="0"/>
                  <a:t>.</a:t>
                </a:r>
              </a:p>
              <a:p>
                <a:pPr marL="342900" indent="-342900">
                  <a:buFont typeface="Arial" panose="020B0604020202020204" pitchFamily="34" charset="0"/>
                  <a:buChar char="•"/>
                </a:pPr>
                <a:r>
                  <a:rPr lang="zh-CN" altLang="en-US" dirty="0" smtClean="0"/>
                  <a:t>反余弦</a:t>
                </a:r>
                <a:r>
                  <a:rPr lang="zh-CN" altLang="en-US" dirty="0"/>
                  <a:t>函数</a:t>
                </a:r>
                <a14:m>
                  <m:oMath xmlns:m="http://schemas.openxmlformats.org/officeDocument/2006/math">
                    <m:r>
                      <a:rPr lang="en-US" altLang="zh-CN" i="1" dirty="0"/>
                      <m:t> </m:t>
                    </m:r>
                    <m:r>
                      <a:rPr lang="en-US" altLang="zh-CN" i="1" dirty="0"/>
                      <m:t>𝑦</m:t>
                    </m:r>
                    <m:r>
                      <a:rPr lang="en-US" altLang="zh-CN" i="1" dirty="0"/>
                      <m:t>=</m:t>
                    </m:r>
                    <m:func>
                      <m:funcPr>
                        <m:ctrlPr>
                          <a:rPr lang="en-US" altLang="zh-CN" i="1" dirty="0"/>
                        </m:ctrlPr>
                      </m:funcPr>
                      <m:fName>
                        <m:r>
                          <m:rPr>
                            <m:sty m:val="p"/>
                          </m:rPr>
                          <a:rPr lang="en-US" altLang="zh-CN" dirty="0"/>
                          <m:t>arc</m:t>
                        </m:r>
                        <m:r>
                          <m:rPr>
                            <m:sty m:val="p"/>
                          </m:rPr>
                          <a:rPr lang="en-US" altLang="zh-CN" b="0" i="0" dirty="0" smtClean="0"/>
                          <m:t>cos</m:t>
                        </m:r>
                      </m:fName>
                      <m:e>
                        <m:r>
                          <a:rPr lang="en-US" altLang="zh-CN" i="1" dirty="0"/>
                          <m:t>𝑥</m:t>
                        </m:r>
                      </m:e>
                    </m:func>
                    <m:r>
                      <a:rPr lang="en-US" altLang="zh-CN" i="1"/>
                      <m:t>,</m:t>
                    </m:r>
                    <m:r>
                      <a:rPr lang="en-US" altLang="zh-CN" i="1"/>
                      <m:t>𝐷</m:t>
                    </m:r>
                    <m:r>
                      <a:rPr lang="en-US" altLang="zh-CN" i="1"/>
                      <m:t>=</m:t>
                    </m:r>
                    <m:d>
                      <m:dPr>
                        <m:begChr m:val="["/>
                        <m:endChr m:val="]"/>
                        <m:ctrlPr>
                          <a:rPr lang="en-US" altLang="zh-CN" i="1"/>
                        </m:ctrlPr>
                      </m:dPr>
                      <m:e>
                        <m:r>
                          <a:rPr lang="en-US" altLang="zh-CN" i="1"/>
                          <m:t>−1,1</m:t>
                        </m:r>
                      </m:e>
                    </m:d>
                    <m:r>
                      <a:rPr lang="en-US" altLang="zh-CN" i="1"/>
                      <m:t>, </m:t>
                    </m:r>
                    <m:r>
                      <a:rPr lang="en-US" altLang="zh-CN" i="1"/>
                      <m:t>𝑌</m:t>
                    </m:r>
                    <m:r>
                      <a:rPr lang="en-US" altLang="zh-CN" i="1"/>
                      <m:t>=</m:t>
                    </m:r>
                    <m:d>
                      <m:dPr>
                        <m:begChr m:val="["/>
                        <m:endChr m:val="]"/>
                        <m:ctrlPr>
                          <a:rPr lang="en-US" altLang="zh-CN" i="1"/>
                        </m:ctrlPr>
                      </m:dPr>
                      <m:e>
                        <m:r>
                          <a:rPr lang="en-US" altLang="zh-CN" b="0" i="1" smtClean="0"/>
                          <m:t>0</m:t>
                        </m:r>
                        <m:r>
                          <a:rPr lang="en-US" altLang="zh-CN" i="1"/>
                          <m:t>,</m:t>
                        </m:r>
                        <m:r>
                          <a:rPr lang="en-US" altLang="zh-CN" b="0" i="1" smtClean="0"/>
                          <m:t>𝜋</m:t>
                        </m:r>
                      </m:e>
                    </m:d>
                  </m:oMath>
                </a14:m>
                <a:r>
                  <a:rPr lang="en-US" altLang="zh-CN" dirty="0" smtClean="0"/>
                  <a:t>.</a:t>
                </a:r>
                <a:endParaRPr lang="en-US" altLang="zh-CN" dirty="0"/>
              </a:p>
              <a:p>
                <a:pPr marL="342900" indent="-342900">
                  <a:buFont typeface="Arial" panose="020B0604020202020204" pitchFamily="34" charset="0"/>
                  <a:buChar char="•"/>
                </a:pPr>
                <a:r>
                  <a:rPr lang="zh-CN" altLang="en-US" dirty="0"/>
                  <a:t>有界</a:t>
                </a:r>
                <a:r>
                  <a:rPr lang="en-US" altLang="zh-CN" dirty="0"/>
                  <a:t>, </a:t>
                </a:r>
                <a:r>
                  <a:rPr lang="zh-CN" altLang="en-US" dirty="0"/>
                  <a:t>单调</a:t>
                </a:r>
                <a:r>
                  <a:rPr lang="zh-CN" altLang="en-US" dirty="0" smtClean="0"/>
                  <a:t>递减</a:t>
                </a:r>
                <a:r>
                  <a:rPr lang="en-US" altLang="zh-CN" dirty="0" smtClean="0"/>
                  <a:t>.</a:t>
                </a:r>
                <a:endParaRPr lang="en-US" altLang="zh-CN" dirty="0"/>
              </a:p>
              <a:p>
                <a:pPr marL="800100" lvl="1" indent="-342900">
                  <a:buFont typeface="Arial" panose="020B0604020202020204" pitchFamily="34" charset="0"/>
                  <a:buChar char="•"/>
                </a:pPr>
                <a:endParaRPr lang="en-US" altLang="zh-CN" dirty="0" smtClean="0">
                  <a:latin typeface="+mn-ea"/>
                  <a:ea typeface="+mn-ea"/>
                </a:endParaRP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10" name="组合 9"/>
          <p:cNvGrpSpPr/>
          <p:nvPr/>
        </p:nvGrpSpPr>
        <p:grpSpPr>
          <a:xfrm>
            <a:off x="8180743" y="1196017"/>
            <a:ext cx="3600000" cy="4723655"/>
            <a:chOff x="8976320" y="-600640"/>
            <a:chExt cx="3600000" cy="4723655"/>
          </a:xfrm>
        </p:grpSpPr>
        <p:cxnSp>
          <p:nvCxnSpPr>
            <p:cNvPr id="11" name="直接箭头连接符 10"/>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651237" y="-196985"/>
              <a:ext cx="0" cy="432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237921" y="-60064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237921" y="-600640"/>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p:cNvGrpSpPr/>
          <p:nvPr/>
        </p:nvGrpSpPr>
        <p:grpSpPr>
          <a:xfrm>
            <a:off x="7839289" y="2612460"/>
            <a:ext cx="3512854" cy="3840876"/>
            <a:chOff x="7839289" y="2612460"/>
            <a:chExt cx="3512854" cy="3840876"/>
          </a:xfrm>
        </p:grpSpPr>
        <mc:AlternateContent xmlns:mc="http://schemas.openxmlformats.org/markup-compatibility/2006" xmlns:a14="http://schemas.microsoft.com/office/drawing/2010/main">
          <mc:Choice Requires="a14">
            <p:sp>
              <p:nvSpPr>
                <p:cNvPr id="19" name="文本框 18"/>
                <p:cNvSpPr txBox="1"/>
                <p:nvPr/>
              </p:nvSpPr>
              <p:spPr>
                <a:xfrm>
                  <a:off x="10665457" y="2612460"/>
                  <a:ext cx="686686" cy="527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e>
                        </m:d>
                      </m:oMath>
                    </m:oMathPara>
                  </a14:m>
                  <a:endParaRPr lang="zh-CN" altLang="en-US" sz="16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665457" y="2612460"/>
                  <a:ext cx="686686" cy="527773"/>
                </a:xfrm>
                <a:prstGeom prst="rect">
                  <a:avLst/>
                </a:prstGeom>
                <a:blipFill>
                  <a:blip r:embed="rId6"/>
                  <a:stretch>
                    <a:fillRect b="-2326"/>
                  </a:stretch>
                </a:blipFill>
              </p:spPr>
              <p:txBody>
                <a:bodyPr/>
                <a:lstStyle/>
                <a:p>
                  <a:r>
                    <a:rPr lang="zh-CN" altLang="en-US">
                      <a:noFill/>
                    </a:rPr>
                    <a:t> </a:t>
                  </a:r>
                </a:p>
              </p:txBody>
            </p:sp>
          </mc:Fallback>
        </mc:AlternateContent>
        <p:sp>
          <p:nvSpPr>
            <p:cNvPr id="20" name="椭圆 19"/>
            <p:cNvSpPr/>
            <p:nvPr/>
          </p:nvSpPr>
          <p:spPr>
            <a:xfrm>
              <a:off x="10666519" y="2857382"/>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9" name="组合 8"/>
            <p:cNvGrpSpPr/>
            <p:nvPr/>
          </p:nvGrpSpPr>
          <p:grpSpPr>
            <a:xfrm>
              <a:off x="9008895" y="2924209"/>
              <a:ext cx="1698223" cy="3297702"/>
              <a:chOff x="5195960" y="3432048"/>
              <a:chExt cx="1698223" cy="3585734"/>
            </a:xfrm>
          </p:grpSpPr>
          <p:sp>
            <p:nvSpPr>
              <p:cNvPr id="7" name="任意多边形 6"/>
              <p:cNvSpPr/>
              <p:nvPr/>
            </p:nvSpPr>
            <p:spPr>
              <a:xfrm>
                <a:off x="6047062"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2" name="任意多边形 21"/>
              <p:cNvSpPr/>
              <p:nvPr/>
            </p:nvSpPr>
            <p:spPr>
              <a:xfrm rot="10800000">
                <a:off x="5195960" y="5227082"/>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mc:AlternateContent xmlns:mc="http://schemas.openxmlformats.org/markup-compatibility/2006" xmlns:a14="http://schemas.microsoft.com/office/drawing/2010/main">
          <mc:Choice Requires="a14">
            <p:sp>
              <p:nvSpPr>
                <p:cNvPr id="29" name="文本框 28"/>
                <p:cNvSpPr txBox="1"/>
                <p:nvPr/>
              </p:nvSpPr>
              <p:spPr>
                <a:xfrm>
                  <a:off x="7839289" y="5013176"/>
                  <a:ext cx="12736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func>
                          <m:funcPr>
                            <m:ctrlPr>
                              <a:rPr lang="en-US" altLang="zh-CN" sz="1600" b="0" i="1" smtClean="0">
                                <a:solidFill>
                                  <a:schemeClr val="accent1"/>
                                </a:solidFill>
                                <a:latin typeface="Cambria Math" panose="02040503050406030204" pitchFamily="18" charset="0"/>
                              </a:rPr>
                            </m:ctrlPr>
                          </m:funcPr>
                          <m:fName>
                            <m:r>
                              <m:rPr>
                                <m:sty m:val="p"/>
                              </m:rPr>
                              <a:rPr lang="en-US" altLang="zh-CN" sz="1600" b="0" i="0" smtClean="0">
                                <a:solidFill>
                                  <a:schemeClr val="accent1"/>
                                </a:solidFill>
                                <a:latin typeface="Cambria Math" panose="02040503050406030204" pitchFamily="18" charset="0"/>
                              </a:rPr>
                              <m:t>arcsin</m:t>
                            </m:r>
                          </m:fName>
                          <m:e>
                            <m:r>
                              <a:rPr lang="en-US" altLang="zh-CN" sz="1600" b="0" i="1" smtClean="0">
                                <a:solidFill>
                                  <a:schemeClr val="accent1"/>
                                </a:solidFill>
                                <a:latin typeface="Cambria Math" panose="02040503050406030204" pitchFamily="18" charset="0"/>
                              </a:rPr>
                              <m:t>𝑥</m:t>
                            </m:r>
                          </m:e>
                        </m:func>
                      </m:oMath>
                    </m:oMathPara>
                  </a14:m>
                  <a:endParaRPr lang="zh-CN" altLang="en-US" sz="1600" dirty="0">
                    <a:solidFill>
                      <a:schemeClr val="accent1"/>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839289" y="5013176"/>
                  <a:ext cx="1273614" cy="338554"/>
                </a:xfrm>
                <a:prstGeom prst="rect">
                  <a:avLst/>
                </a:prstGeom>
                <a:blipFill>
                  <a:blip r:embed="rId7"/>
                  <a:stretch>
                    <a:fillRect b="-5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8957074" y="5925563"/>
                  <a:ext cx="686686" cy="527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e>
                        </m:d>
                      </m:oMath>
                    </m:oMathPara>
                  </a14:m>
                  <a:endParaRPr lang="zh-CN" altLang="en-US" sz="1600" dirty="0">
                    <a:solidFill>
                      <a:schemeClr val="accent1"/>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8957074" y="5925563"/>
                  <a:ext cx="686686" cy="527773"/>
                </a:xfrm>
                <a:prstGeom prst="rect">
                  <a:avLst/>
                </a:prstGeom>
                <a:blipFill>
                  <a:blip r:embed="rId8"/>
                  <a:stretch>
                    <a:fillRect r="-35398" b="-1149"/>
                  </a:stretch>
                </a:blipFill>
              </p:spPr>
              <p:txBody>
                <a:bodyPr/>
                <a:lstStyle/>
                <a:p>
                  <a:r>
                    <a:rPr lang="zh-CN" altLang="en-US">
                      <a:noFill/>
                    </a:rPr>
                    <a:t> </a:t>
                  </a:r>
                </a:p>
              </p:txBody>
            </p:sp>
          </mc:Fallback>
        </mc:AlternateContent>
        <p:sp>
          <p:nvSpPr>
            <p:cNvPr id="24" name="椭圆 23"/>
            <p:cNvSpPr/>
            <p:nvPr/>
          </p:nvSpPr>
          <p:spPr>
            <a:xfrm>
              <a:off x="8971286" y="6184999"/>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grpSp>
        <p:nvGrpSpPr>
          <p:cNvPr id="2" name="组合 1"/>
          <p:cNvGrpSpPr/>
          <p:nvPr/>
        </p:nvGrpSpPr>
        <p:grpSpPr>
          <a:xfrm>
            <a:off x="8043885" y="980728"/>
            <a:ext cx="3017177" cy="3934122"/>
            <a:chOff x="8043885" y="980728"/>
            <a:chExt cx="3017177" cy="3934122"/>
          </a:xfrm>
        </p:grpSpPr>
        <p:grpSp>
          <p:nvGrpSpPr>
            <p:cNvPr id="25" name="组合 24"/>
            <p:cNvGrpSpPr/>
            <p:nvPr/>
          </p:nvGrpSpPr>
          <p:grpSpPr>
            <a:xfrm flipV="1">
              <a:off x="9024849" y="1265759"/>
              <a:ext cx="1698223" cy="3297702"/>
              <a:chOff x="5195960" y="3432048"/>
              <a:chExt cx="1698223" cy="3585734"/>
            </a:xfrm>
          </p:grpSpPr>
          <p:sp>
            <p:nvSpPr>
              <p:cNvPr id="26" name="任意多边形 25"/>
              <p:cNvSpPr/>
              <p:nvPr/>
            </p:nvSpPr>
            <p:spPr>
              <a:xfrm>
                <a:off x="6047062"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7" name="任意多边形 26"/>
              <p:cNvSpPr/>
              <p:nvPr/>
            </p:nvSpPr>
            <p:spPr>
              <a:xfrm rot="10800000">
                <a:off x="5195960" y="5227082"/>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mc:AlternateContent xmlns:mc="http://schemas.openxmlformats.org/markup-compatibility/2006" xmlns:a14="http://schemas.microsoft.com/office/drawing/2010/main">
          <mc:Choice Requires="a14">
            <p:sp>
              <p:nvSpPr>
                <p:cNvPr id="33" name="文本框 32"/>
                <p:cNvSpPr txBox="1"/>
                <p:nvPr/>
              </p:nvSpPr>
              <p:spPr>
                <a:xfrm>
                  <a:off x="9225738" y="2901227"/>
                  <a:ext cx="686686" cy="527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0,</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e>
                        </m:d>
                      </m:oMath>
                    </m:oMathPara>
                  </a14:m>
                  <a:endParaRPr lang="zh-CN" altLang="en-US" sz="1600" dirty="0">
                    <a:solidFill>
                      <a:schemeClr val="accent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9225738" y="2901227"/>
                  <a:ext cx="686686" cy="527773"/>
                </a:xfrm>
                <a:prstGeom prst="rect">
                  <a:avLst/>
                </a:prstGeom>
                <a:blipFill>
                  <a:blip r:embed="rId9"/>
                  <a:stretch>
                    <a:fillRect b="-1149"/>
                  </a:stretch>
                </a:blipFill>
              </p:spPr>
              <p:txBody>
                <a:bodyPr/>
                <a:lstStyle/>
                <a:p>
                  <a:r>
                    <a:rPr lang="zh-CN" altLang="en-US">
                      <a:noFill/>
                    </a:rPr>
                    <a:t> </a:t>
                  </a:r>
                </a:p>
              </p:txBody>
            </p:sp>
          </mc:Fallback>
        </mc:AlternateContent>
        <p:sp>
          <p:nvSpPr>
            <p:cNvPr id="34" name="椭圆 33"/>
            <p:cNvSpPr/>
            <p:nvPr/>
          </p:nvSpPr>
          <p:spPr>
            <a:xfrm>
              <a:off x="9815018" y="2866240"/>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mc:AlternateContent xmlns:mc="http://schemas.openxmlformats.org/markup-compatibility/2006" xmlns:a14="http://schemas.microsoft.com/office/drawing/2010/main">
          <mc:Choice Requires="a14">
            <p:sp>
              <p:nvSpPr>
                <p:cNvPr id="35" name="文本框 34"/>
                <p:cNvSpPr txBox="1"/>
                <p:nvPr/>
              </p:nvSpPr>
              <p:spPr>
                <a:xfrm>
                  <a:off x="8976320" y="980728"/>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m:t>
                            </m:r>
                            <m:r>
                              <a:rPr lang="en-US" altLang="zh-CN" sz="1600" b="0" i="1" smtClean="0">
                                <a:solidFill>
                                  <a:schemeClr val="accent1"/>
                                </a:solidFill>
                                <a:latin typeface="Cambria Math" panose="02040503050406030204" pitchFamily="18" charset="0"/>
                              </a:rPr>
                              <m:t>𝜋</m:t>
                            </m:r>
                          </m:e>
                        </m:d>
                      </m:oMath>
                    </m:oMathPara>
                  </a14:m>
                  <a:endParaRPr lang="zh-CN" altLang="en-US" sz="1600" dirty="0">
                    <a:solidFill>
                      <a:schemeClr val="accent1"/>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976320" y="980728"/>
                  <a:ext cx="686686" cy="338554"/>
                </a:xfrm>
                <a:prstGeom prst="rect">
                  <a:avLst/>
                </a:prstGeom>
                <a:blipFill>
                  <a:blip r:embed="rId10"/>
                  <a:stretch>
                    <a:fillRect r="-4425"/>
                  </a:stretch>
                </a:blipFill>
              </p:spPr>
              <p:txBody>
                <a:bodyPr/>
                <a:lstStyle/>
                <a:p>
                  <a:r>
                    <a:rPr lang="zh-CN" altLang="en-US">
                      <a:noFill/>
                    </a:rPr>
                    <a:t> </a:t>
                  </a:r>
                </a:p>
              </p:txBody>
            </p:sp>
          </mc:Fallback>
        </mc:AlternateContent>
        <p:sp>
          <p:nvSpPr>
            <p:cNvPr id="36" name="椭圆 35"/>
            <p:cNvSpPr/>
            <p:nvPr/>
          </p:nvSpPr>
          <p:spPr>
            <a:xfrm>
              <a:off x="8982220" y="1240164"/>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mc:AlternateContent xmlns:mc="http://schemas.openxmlformats.org/markup-compatibility/2006" xmlns:a14="http://schemas.microsoft.com/office/drawing/2010/main">
          <mc:Choice Requires="a14">
            <p:sp>
              <p:nvSpPr>
                <p:cNvPr id="37" name="文本框 36"/>
                <p:cNvSpPr txBox="1"/>
                <p:nvPr/>
              </p:nvSpPr>
              <p:spPr>
                <a:xfrm>
                  <a:off x="10374376" y="4576296"/>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1</m:t>
                        </m:r>
                      </m:oMath>
                    </m:oMathPara>
                  </a14:m>
                  <a:endParaRPr lang="zh-CN" altLang="en-US" sz="1600" dirty="0">
                    <a:solidFill>
                      <a:schemeClr val="accent1"/>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10374376" y="4576296"/>
                  <a:ext cx="686686"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8043885" y="2438801"/>
                  <a:ext cx="12736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func>
                          <m:funcPr>
                            <m:ctrlPr>
                              <a:rPr lang="en-US" altLang="zh-CN" sz="1600" b="0" i="1" smtClean="0">
                                <a:solidFill>
                                  <a:schemeClr val="accent1"/>
                                </a:solidFill>
                                <a:latin typeface="Cambria Math" panose="02040503050406030204" pitchFamily="18" charset="0"/>
                              </a:rPr>
                            </m:ctrlPr>
                          </m:funcPr>
                          <m:fName>
                            <m:r>
                              <m:rPr>
                                <m:sty m:val="p"/>
                              </m:rPr>
                              <a:rPr lang="en-US" altLang="zh-CN" sz="1600" b="0" i="0" smtClean="0">
                                <a:solidFill>
                                  <a:schemeClr val="accent1"/>
                                </a:solidFill>
                                <a:latin typeface="Cambria Math" panose="02040503050406030204" pitchFamily="18" charset="0"/>
                              </a:rPr>
                              <m:t>arccos</m:t>
                            </m:r>
                          </m:fName>
                          <m:e>
                            <m:r>
                              <a:rPr lang="en-US" altLang="zh-CN" sz="1600" b="0" i="1" smtClean="0">
                                <a:solidFill>
                                  <a:schemeClr val="accent1"/>
                                </a:solidFill>
                                <a:latin typeface="Cambria Math" panose="02040503050406030204" pitchFamily="18" charset="0"/>
                              </a:rPr>
                              <m:t>𝑥</m:t>
                            </m:r>
                          </m:e>
                        </m:func>
                      </m:oMath>
                    </m:oMathPara>
                  </a14:m>
                  <a:endParaRPr lang="zh-CN" altLang="en-US" sz="1600" dirty="0">
                    <a:solidFill>
                      <a:schemeClr val="accent1"/>
                    </a:solidFill>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8043885" y="2438801"/>
                  <a:ext cx="1273614" cy="338554"/>
                </a:xfrm>
                <a:prstGeom prst="rect">
                  <a:avLst/>
                </a:prstGeom>
                <a:blipFill>
                  <a:blip r:embed="rId12"/>
                  <a:stretch>
                    <a:fillRect b="-535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430040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反正切</a:t>
                </a:r>
                <a:r>
                  <a:rPr lang="zh-CN" altLang="en-US" dirty="0"/>
                  <a:t>函数</a:t>
                </a:r>
                <a14:m>
                  <m:oMath xmlns:m="http://schemas.openxmlformats.org/officeDocument/2006/math">
                    <m:r>
                      <a:rPr lang="en-US" altLang="zh-CN" i="1" dirty="0"/>
                      <m:t> </m:t>
                    </m:r>
                    <m:r>
                      <a:rPr lang="en-US" altLang="zh-CN" i="1" dirty="0"/>
                      <m:t>𝑦</m:t>
                    </m:r>
                    <m:r>
                      <a:rPr lang="en-US" altLang="zh-CN" i="1" dirty="0"/>
                      <m:t>=</m:t>
                    </m:r>
                    <m:func>
                      <m:funcPr>
                        <m:ctrlPr>
                          <a:rPr lang="en-US" altLang="zh-CN" b="0" i="1" dirty="0" smtClean="0"/>
                        </m:ctrlPr>
                      </m:funcPr>
                      <m:fName>
                        <m:r>
                          <m:rPr>
                            <m:sty m:val="p"/>
                          </m:rPr>
                          <a:rPr lang="en-US" altLang="zh-CN" b="0" i="0" dirty="0" smtClean="0"/>
                          <m:t>arctan</m:t>
                        </m:r>
                      </m:fName>
                      <m:e>
                        <m:r>
                          <a:rPr lang="en-US" altLang="zh-CN" b="0" i="1" dirty="0" smtClean="0"/>
                          <m:t>𝑥</m:t>
                        </m:r>
                      </m:e>
                    </m:func>
                    <m:r>
                      <a:rPr lang="en-US" altLang="zh-CN" i="1"/>
                      <m:t>,</m:t>
                    </m:r>
                    <m:r>
                      <a:rPr lang="en-US" altLang="zh-CN" i="1"/>
                      <m:t>𝐷</m:t>
                    </m:r>
                    <m:r>
                      <a:rPr lang="en-US" altLang="zh-CN" i="1"/>
                      <m:t>=</m:t>
                    </m:r>
                    <m:d>
                      <m:dPr>
                        <m:ctrlPr>
                          <a:rPr lang="en-US" altLang="zh-CN" b="0" i="1" smtClean="0"/>
                        </m:ctrlPr>
                      </m:dPr>
                      <m:e>
                        <m:r>
                          <a:rPr lang="en-US" altLang="zh-CN" b="0" i="1" smtClean="0"/>
                          <m:t>−∞,+∞</m:t>
                        </m:r>
                      </m:e>
                    </m:d>
                    <m:r>
                      <a:rPr lang="en-US" altLang="zh-CN" i="1"/>
                      <m:t>, </m:t>
                    </m:r>
                    <m:r>
                      <a:rPr lang="en-US" altLang="zh-CN" i="1"/>
                      <m:t>𝑌</m:t>
                    </m:r>
                    <m:r>
                      <a:rPr lang="en-US" altLang="zh-CN" b="0" i="1" smtClean="0"/>
                      <m:t>=</m:t>
                    </m:r>
                    <m:d>
                      <m:dPr>
                        <m:ctrlPr>
                          <a:rPr lang="en-US" altLang="zh-CN" b="0" i="1" smtClean="0"/>
                        </m:ctrlPr>
                      </m:dPr>
                      <m:e>
                        <m:r>
                          <a:rPr lang="en-US" altLang="zh-CN" i="1"/>
                          <m:t>−</m:t>
                        </m:r>
                        <m:f>
                          <m:fPr>
                            <m:ctrlPr>
                              <a:rPr lang="en-US" altLang="zh-CN" i="1"/>
                            </m:ctrlPr>
                          </m:fPr>
                          <m:num>
                            <m:r>
                              <a:rPr lang="en-US" altLang="zh-CN" i="1"/>
                              <m:t>𝜋</m:t>
                            </m:r>
                          </m:num>
                          <m:den>
                            <m:r>
                              <a:rPr lang="en-US" altLang="zh-CN" i="1"/>
                              <m:t>2</m:t>
                            </m:r>
                          </m:den>
                        </m:f>
                        <m:r>
                          <a:rPr lang="en-US" altLang="zh-CN" i="1"/>
                          <m:t>,</m:t>
                        </m:r>
                        <m:f>
                          <m:fPr>
                            <m:ctrlPr>
                              <a:rPr lang="en-US" altLang="zh-CN" i="1"/>
                            </m:ctrlPr>
                          </m:fPr>
                          <m:num>
                            <m:r>
                              <a:rPr lang="en-US" altLang="zh-CN" i="1"/>
                              <m:t>𝜋</m:t>
                            </m:r>
                          </m:num>
                          <m:den>
                            <m:r>
                              <a:rPr lang="en-US" altLang="zh-CN" i="1"/>
                              <m:t>2</m:t>
                            </m:r>
                          </m:den>
                        </m:f>
                      </m:e>
                    </m:d>
                  </m:oMath>
                </a14:m>
                <a:r>
                  <a:rPr lang="en-US" altLang="zh-CN" dirty="0"/>
                  <a:t>.</a:t>
                </a:r>
              </a:p>
              <a:p>
                <a:pPr marL="342900" indent="-342900">
                  <a:buFont typeface="Arial" panose="020B0604020202020204" pitchFamily="34" charset="0"/>
                  <a:buChar char="•"/>
                </a:pPr>
                <a:r>
                  <a:rPr lang="zh-CN" altLang="en-US" dirty="0" smtClean="0"/>
                  <a:t>有界</a:t>
                </a:r>
                <a:r>
                  <a:rPr lang="en-US" altLang="zh-CN" dirty="0" smtClean="0"/>
                  <a:t>, </a:t>
                </a:r>
                <a:r>
                  <a:rPr lang="zh-CN" altLang="en-US" dirty="0" smtClean="0"/>
                  <a:t>单调递增</a:t>
                </a:r>
                <a:r>
                  <a:rPr lang="en-US" altLang="zh-CN" dirty="0" smtClean="0"/>
                  <a:t>, </a:t>
                </a:r>
                <a:r>
                  <a:rPr lang="zh-CN" altLang="en-US" dirty="0" smtClean="0"/>
                  <a:t>奇函数</a:t>
                </a:r>
                <a:r>
                  <a:rPr lang="en-US" altLang="zh-CN" dirty="0" smtClean="0"/>
                  <a:t>.</a:t>
                </a:r>
              </a:p>
              <a:p>
                <a:pPr marL="342900" indent="-342900">
                  <a:buFont typeface="Arial" panose="020B0604020202020204" pitchFamily="34" charset="0"/>
                  <a:buChar char="•"/>
                </a:pPr>
                <a:r>
                  <a:rPr lang="zh-CN" altLang="en-US" dirty="0" smtClean="0"/>
                  <a:t>有两条渐近线</a:t>
                </a:r>
                <a14:m>
                  <m:oMath xmlns:m="http://schemas.openxmlformats.org/officeDocument/2006/math">
                    <m:r>
                      <a:rPr lang="en-US" altLang="zh-CN" b="0" i="1" smtClean="0"/>
                      <m:t> </m:t>
                    </m:r>
                    <m:r>
                      <a:rPr lang="en-US" altLang="zh-CN" b="0" i="1" smtClean="0"/>
                      <m:t>𝑦</m:t>
                    </m:r>
                    <m:r>
                      <a:rPr lang="en-US" altLang="zh-CN" b="0" i="1" smtClean="0"/>
                      <m:t>=−</m:t>
                    </m:r>
                    <m:f>
                      <m:fPr>
                        <m:ctrlPr>
                          <a:rPr lang="en-US" altLang="zh-CN" b="0" i="1" smtClean="0"/>
                        </m:ctrlPr>
                      </m:fPr>
                      <m:num>
                        <m:r>
                          <a:rPr lang="en-US" altLang="zh-CN" b="0" i="1" smtClean="0"/>
                          <m:t>𝜋</m:t>
                        </m:r>
                      </m:num>
                      <m:den>
                        <m:r>
                          <a:rPr lang="en-US" altLang="zh-CN" b="0" i="1" smtClean="0"/>
                          <m:t>2</m:t>
                        </m:r>
                      </m:den>
                    </m:f>
                    <m:r>
                      <a:rPr lang="en-US" altLang="zh-CN" b="0" i="1" smtClean="0"/>
                      <m:t>, </m:t>
                    </m:r>
                    <m:r>
                      <a:rPr lang="en-US" altLang="zh-CN" b="0" i="1" smtClean="0"/>
                      <m:t>𝑦</m:t>
                    </m:r>
                    <m:r>
                      <a:rPr lang="en-US" altLang="zh-CN" b="0" i="1" smtClean="0"/>
                      <m:t>=</m:t>
                    </m:r>
                    <m:f>
                      <m:fPr>
                        <m:ctrlPr>
                          <a:rPr lang="en-US" altLang="zh-CN" b="0" i="1" smtClean="0"/>
                        </m:ctrlPr>
                      </m:fPr>
                      <m:num>
                        <m:r>
                          <a:rPr lang="en-US" altLang="zh-CN" b="0" i="1" smtClean="0"/>
                          <m:t>𝜋</m:t>
                        </m:r>
                      </m:num>
                      <m:den>
                        <m:r>
                          <a:rPr lang="en-US" altLang="zh-CN" b="0" i="1" smtClean="0"/>
                          <m:t>2</m:t>
                        </m:r>
                      </m:den>
                    </m:f>
                  </m:oMath>
                </a14:m>
                <a:r>
                  <a:rPr lang="en-US" altLang="zh-CN" dirty="0" smtClean="0"/>
                  <a:t>.</a:t>
                </a:r>
              </a:p>
              <a:p>
                <a:pPr marL="342900" indent="-342900">
                  <a:buFont typeface="Arial" panose="020B0604020202020204" pitchFamily="34" charset="0"/>
                  <a:buChar char="•"/>
                </a:pPr>
                <a:r>
                  <a:rPr lang="zh-CN" altLang="en-US" dirty="0" smtClean="0"/>
                  <a:t>反余</a:t>
                </a:r>
                <a:r>
                  <a:rPr lang="zh-CN" altLang="en-US" dirty="0"/>
                  <a:t>切函数</a:t>
                </a:r>
                <a14:m>
                  <m:oMath xmlns:m="http://schemas.openxmlformats.org/officeDocument/2006/math">
                    <m:r>
                      <a:rPr lang="en-US" altLang="zh-CN" i="1" dirty="0"/>
                      <m:t> </m:t>
                    </m:r>
                    <m:r>
                      <a:rPr lang="en-US" altLang="zh-CN" i="1" dirty="0"/>
                      <m:t>𝑦</m:t>
                    </m:r>
                    <m:r>
                      <a:rPr lang="en-US" altLang="zh-CN" i="1" dirty="0"/>
                      <m:t>=</m:t>
                    </m:r>
                    <m:func>
                      <m:funcPr>
                        <m:ctrlPr>
                          <a:rPr lang="en-US" altLang="zh-CN" b="0" i="1" dirty="0" smtClean="0"/>
                        </m:ctrlPr>
                      </m:funcPr>
                      <m:fName>
                        <m:r>
                          <m:rPr>
                            <m:sty m:val="p"/>
                          </m:rPr>
                          <a:rPr lang="en-US" altLang="zh-CN" b="0" i="0" dirty="0" smtClean="0"/>
                          <m:t>arccot</m:t>
                        </m:r>
                      </m:fName>
                      <m:e>
                        <m:r>
                          <a:rPr lang="en-US" altLang="zh-CN" b="0" i="1" dirty="0" smtClean="0"/>
                          <m:t>𝑥</m:t>
                        </m:r>
                      </m:e>
                    </m:func>
                    <m:r>
                      <a:rPr lang="en-US" altLang="zh-CN" i="1"/>
                      <m:t>,</m:t>
                    </m:r>
                    <m:r>
                      <a:rPr lang="en-US" altLang="zh-CN" i="1"/>
                      <m:t>𝐷</m:t>
                    </m:r>
                    <m:r>
                      <a:rPr lang="en-US" altLang="zh-CN" i="1"/>
                      <m:t>=</m:t>
                    </m:r>
                    <m:d>
                      <m:dPr>
                        <m:ctrlPr>
                          <a:rPr lang="en-US" altLang="zh-CN" i="1"/>
                        </m:ctrlPr>
                      </m:dPr>
                      <m:e>
                        <m:r>
                          <a:rPr lang="en-US" altLang="zh-CN" i="1"/>
                          <m:t>−∞,+∞</m:t>
                        </m:r>
                      </m:e>
                    </m:d>
                    <m:r>
                      <a:rPr lang="en-US" altLang="zh-CN" i="1"/>
                      <m:t>, </m:t>
                    </m:r>
                    <m:r>
                      <a:rPr lang="en-US" altLang="zh-CN" i="1"/>
                      <m:t>𝑌</m:t>
                    </m:r>
                    <m:r>
                      <a:rPr lang="en-US" altLang="zh-CN" i="1"/>
                      <m:t>=</m:t>
                    </m:r>
                    <m:d>
                      <m:dPr>
                        <m:ctrlPr>
                          <a:rPr lang="en-US" altLang="zh-CN" i="1"/>
                        </m:ctrlPr>
                      </m:dPr>
                      <m:e>
                        <m:r>
                          <a:rPr lang="en-US" altLang="zh-CN" b="0" i="1" smtClean="0"/>
                          <m:t>0</m:t>
                        </m:r>
                        <m:r>
                          <a:rPr lang="en-US" altLang="zh-CN" i="1"/>
                          <m:t>,</m:t>
                        </m:r>
                        <m:r>
                          <a:rPr lang="en-US" altLang="zh-CN" i="1" smtClean="0"/>
                          <m:t>𝜋</m:t>
                        </m:r>
                      </m:e>
                    </m:d>
                  </m:oMath>
                </a14:m>
                <a:r>
                  <a:rPr lang="en-US" altLang="zh-CN" dirty="0" smtClean="0"/>
                  <a:t>.</a:t>
                </a:r>
                <a:endParaRPr lang="en-US" altLang="zh-CN" dirty="0"/>
              </a:p>
              <a:p>
                <a:pPr marL="342900" indent="-342900">
                  <a:buFont typeface="Arial" panose="020B0604020202020204" pitchFamily="34" charset="0"/>
                  <a:buChar char="•"/>
                </a:pPr>
                <a:r>
                  <a:rPr lang="zh-CN" altLang="en-US" dirty="0"/>
                  <a:t>有界</a:t>
                </a:r>
                <a:r>
                  <a:rPr lang="en-US" altLang="zh-CN" dirty="0"/>
                  <a:t>, </a:t>
                </a:r>
                <a:r>
                  <a:rPr lang="zh-CN" altLang="en-US" dirty="0"/>
                  <a:t>单调</a:t>
                </a:r>
                <a:r>
                  <a:rPr lang="zh-CN" altLang="en-US" dirty="0" smtClean="0"/>
                  <a:t>递减</a:t>
                </a:r>
                <a:r>
                  <a:rPr lang="en-US" altLang="zh-CN" dirty="0" smtClean="0"/>
                  <a:t>.</a:t>
                </a:r>
                <a:endParaRPr lang="en-US" altLang="zh-CN" dirty="0"/>
              </a:p>
              <a:p>
                <a:pPr marL="342900" indent="-342900">
                  <a:buFont typeface="Arial" panose="020B0604020202020204" pitchFamily="34" charset="0"/>
                  <a:buChar char="•"/>
                </a:pPr>
                <a:r>
                  <a:rPr lang="zh-CN" altLang="en-US" dirty="0"/>
                  <a:t>有两条渐近线</a:t>
                </a:r>
                <a14:m>
                  <m:oMath xmlns:m="http://schemas.openxmlformats.org/officeDocument/2006/math">
                    <m:r>
                      <a:rPr lang="en-US" altLang="zh-CN" i="1"/>
                      <m:t> </m:t>
                    </m:r>
                    <m:r>
                      <a:rPr lang="en-US" altLang="zh-CN" i="1"/>
                      <m:t>𝑦</m:t>
                    </m:r>
                    <m:r>
                      <a:rPr lang="en-US" altLang="zh-CN" i="1"/>
                      <m:t>=0, </m:t>
                    </m:r>
                    <m:r>
                      <a:rPr lang="en-US" altLang="zh-CN" i="1"/>
                      <m:t>𝑦</m:t>
                    </m:r>
                    <m:r>
                      <a:rPr lang="en-US" altLang="zh-CN" i="1"/>
                      <m:t>=</m:t>
                    </m:r>
                    <m:r>
                      <a:rPr lang="en-US" altLang="zh-CN" b="0" i="1" smtClean="0"/>
                      <m:t>𝜋</m:t>
                    </m:r>
                  </m:oMath>
                </a14:m>
                <a:r>
                  <a:rPr lang="en-US" altLang="zh-CN" dirty="0" smtClean="0"/>
                  <a:t>.</a:t>
                </a:r>
                <a:endParaRPr lang="en-US" altLang="zh-CN" dirty="0" smtClean="0">
                  <a:latin typeface="+mn-ea"/>
                  <a:ea typeface="+mn-ea"/>
                </a:endParaRP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grpSp>
        <p:nvGrpSpPr>
          <p:cNvPr id="10" name="组合 9"/>
          <p:cNvGrpSpPr/>
          <p:nvPr/>
        </p:nvGrpSpPr>
        <p:grpSpPr>
          <a:xfrm>
            <a:off x="8256640" y="908720"/>
            <a:ext cx="3600000" cy="4723655"/>
            <a:chOff x="8976320" y="-600640"/>
            <a:chExt cx="3600000" cy="4723655"/>
          </a:xfrm>
        </p:grpSpPr>
        <p:cxnSp>
          <p:nvCxnSpPr>
            <p:cNvPr id="11" name="直接箭头连接符 10"/>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651237" y="-196985"/>
              <a:ext cx="0" cy="432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237921" y="-60064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237921" y="-600640"/>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p:cNvGrpSpPr/>
          <p:nvPr/>
        </p:nvGrpSpPr>
        <p:grpSpPr>
          <a:xfrm>
            <a:off x="7908899" y="2852936"/>
            <a:ext cx="4038594" cy="2850545"/>
            <a:chOff x="7908899" y="2852936"/>
            <a:chExt cx="4038594" cy="2850545"/>
          </a:xfrm>
        </p:grpSpPr>
        <p:grpSp>
          <p:nvGrpSpPr>
            <p:cNvPr id="9" name="组合 8"/>
            <p:cNvGrpSpPr/>
            <p:nvPr/>
          </p:nvGrpSpPr>
          <p:grpSpPr>
            <a:xfrm rot="16200000" flipH="1">
              <a:off x="9078503" y="2636915"/>
              <a:ext cx="1698225" cy="3297704"/>
              <a:chOff x="5195960" y="3445855"/>
              <a:chExt cx="1698225" cy="3585736"/>
            </a:xfrm>
          </p:grpSpPr>
          <p:sp>
            <p:nvSpPr>
              <p:cNvPr id="7" name="任意多边形 6"/>
              <p:cNvSpPr/>
              <p:nvPr/>
            </p:nvSpPr>
            <p:spPr>
              <a:xfrm>
                <a:off x="6047064" y="3445855"/>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0800000">
                <a:off x="5195960" y="5240891"/>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9" name="文本框 28"/>
                <p:cNvSpPr txBox="1"/>
                <p:nvPr/>
              </p:nvSpPr>
              <p:spPr>
                <a:xfrm>
                  <a:off x="7908899" y="4725879"/>
                  <a:ext cx="12736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func>
                          <m:funcPr>
                            <m:ctrlPr>
                              <a:rPr lang="en-US" altLang="zh-CN" sz="1600" b="0" i="1" smtClean="0">
                                <a:solidFill>
                                  <a:srgbClr val="C00000"/>
                                </a:solidFill>
                                <a:latin typeface="Cambria Math" panose="02040503050406030204" pitchFamily="18" charset="0"/>
                              </a:rPr>
                            </m:ctrlPr>
                          </m:funcPr>
                          <m:fName>
                            <m:r>
                              <m:rPr>
                                <m:sty m:val="p"/>
                              </m:rPr>
                              <a:rPr lang="en-US" altLang="zh-CN" sz="1600" b="0" i="0" smtClean="0">
                                <a:solidFill>
                                  <a:srgbClr val="C00000"/>
                                </a:solidFill>
                                <a:latin typeface="Cambria Math" panose="02040503050406030204" pitchFamily="18" charset="0"/>
                              </a:rPr>
                              <m:t>arctan</m:t>
                            </m:r>
                          </m:fName>
                          <m:e>
                            <m:r>
                              <a:rPr lang="en-US" altLang="zh-CN" sz="1600" b="0" i="1" smtClean="0">
                                <a:solidFill>
                                  <a:srgbClr val="C00000"/>
                                </a:solidFill>
                                <a:latin typeface="Cambria Math" panose="02040503050406030204" pitchFamily="18" charset="0"/>
                              </a:rPr>
                              <m:t>𝑥</m:t>
                            </m:r>
                          </m:e>
                        </m:func>
                      </m:oMath>
                    </m:oMathPara>
                  </a14:m>
                  <a:endParaRPr lang="zh-CN" altLang="en-US" sz="1600"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908899" y="4725879"/>
                  <a:ext cx="1273614" cy="338554"/>
                </a:xfrm>
                <a:prstGeom prst="rect">
                  <a:avLst/>
                </a:prstGeom>
                <a:blipFill>
                  <a:blip r:embed="rId6"/>
                  <a:stretch>
                    <a:fillRect b="-5357"/>
                  </a:stretch>
                </a:blipFill>
              </p:spPr>
              <p:txBody>
                <a:bodyPr/>
                <a:lstStyle/>
                <a:p>
                  <a:r>
                    <a:rPr lang="zh-CN" altLang="en-US">
                      <a:noFill/>
                    </a:rPr>
                    <a:t> </a:t>
                  </a:r>
                </a:p>
              </p:txBody>
            </p:sp>
          </mc:Fallback>
        </mc:AlternateContent>
        <p:cxnSp>
          <p:nvCxnSpPr>
            <p:cNvPr id="28" name="直接连接符 27"/>
            <p:cNvCxnSpPr/>
            <p:nvPr/>
          </p:nvCxnSpPr>
          <p:spPr>
            <a:xfrm>
              <a:off x="8241543" y="5217125"/>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10723357" y="5192700"/>
                  <a:ext cx="1224136" cy="51078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oMath>
                    </m:oMathPara>
                  </a14:m>
                  <a:endParaRPr lang="zh-CN" altLang="en-US" sz="1600" dirty="0">
                    <a:solidFill>
                      <a:schemeClr val="accent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0723357" y="5192700"/>
                  <a:ext cx="1224136" cy="510781"/>
                </a:xfrm>
                <a:prstGeom prst="rect">
                  <a:avLst/>
                </a:prstGeom>
                <a:blipFill>
                  <a:blip r:embed="rId7"/>
                  <a:stretch>
                    <a:fillRect b="-3571"/>
                  </a:stretch>
                </a:blipFill>
                <a:ln>
                  <a:noFill/>
                </a:ln>
              </p:spPr>
              <p:txBody>
                <a:bodyPr/>
                <a:lstStyle/>
                <a:p>
                  <a:r>
                    <a:rPr lang="zh-CN" altLang="en-US">
                      <a:noFill/>
                    </a:rPr>
                    <a:t> </a:t>
                  </a:r>
                </a:p>
              </p:txBody>
            </p:sp>
          </mc:Fallback>
        </mc:AlternateContent>
        <p:cxnSp>
          <p:nvCxnSpPr>
            <p:cNvPr id="31" name="直接连接符 30"/>
            <p:cNvCxnSpPr/>
            <p:nvPr/>
          </p:nvCxnSpPr>
          <p:spPr>
            <a:xfrm>
              <a:off x="8241143" y="3352518"/>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10722957" y="2852936"/>
                  <a:ext cx="1224136" cy="5107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oMath>
                    </m:oMathPara>
                  </a14:m>
                  <a:endParaRPr lang="zh-CN" altLang="en-US" sz="1600"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10722957" y="2852936"/>
                  <a:ext cx="1224136" cy="510781"/>
                </a:xfrm>
                <a:prstGeom prst="rect">
                  <a:avLst/>
                </a:prstGeom>
                <a:blipFill>
                  <a:blip r:embed="rId8"/>
                  <a:stretch>
                    <a:fillRect b="-3571"/>
                  </a:stretch>
                </a:blipFill>
              </p:spPr>
              <p:txBody>
                <a:bodyPr/>
                <a:lstStyle/>
                <a:p>
                  <a:r>
                    <a:rPr lang="zh-CN" altLang="en-US">
                      <a:noFill/>
                    </a:rPr>
                    <a:t> </a:t>
                  </a:r>
                </a:p>
              </p:txBody>
            </p:sp>
          </mc:Fallback>
        </mc:AlternateContent>
      </p:grpSp>
      <p:grpSp>
        <p:nvGrpSpPr>
          <p:cNvPr id="2" name="组合 1"/>
          <p:cNvGrpSpPr/>
          <p:nvPr/>
        </p:nvGrpSpPr>
        <p:grpSpPr>
          <a:xfrm>
            <a:off x="8063486" y="2082334"/>
            <a:ext cx="3883607" cy="2139493"/>
            <a:chOff x="8063486" y="2082334"/>
            <a:chExt cx="3883607" cy="2139493"/>
          </a:xfrm>
        </p:grpSpPr>
        <p:grpSp>
          <p:nvGrpSpPr>
            <p:cNvPr id="25" name="组合 24"/>
            <p:cNvGrpSpPr/>
            <p:nvPr/>
          </p:nvGrpSpPr>
          <p:grpSpPr>
            <a:xfrm rot="16200000" flipH="1" flipV="1">
              <a:off x="9085993" y="1723865"/>
              <a:ext cx="1698223" cy="3297701"/>
              <a:chOff x="5195960" y="3409034"/>
              <a:chExt cx="1698223" cy="3585733"/>
            </a:xfrm>
          </p:grpSpPr>
          <p:sp>
            <p:nvSpPr>
              <p:cNvPr id="26" name="任意多边形 25"/>
              <p:cNvSpPr/>
              <p:nvPr/>
            </p:nvSpPr>
            <p:spPr>
              <a:xfrm>
                <a:off x="6047062" y="3409034"/>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0800000">
                <a:off x="5195960" y="5204067"/>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8" name="文本框 37"/>
                <p:cNvSpPr txBox="1"/>
                <p:nvPr/>
              </p:nvSpPr>
              <p:spPr>
                <a:xfrm>
                  <a:off x="8063486" y="2608606"/>
                  <a:ext cx="12736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func>
                          <m:funcPr>
                            <m:ctrlPr>
                              <a:rPr lang="en-US" altLang="zh-CN" sz="1600" b="0" i="1" smtClean="0">
                                <a:solidFill>
                                  <a:srgbClr val="009900"/>
                                </a:solidFill>
                                <a:latin typeface="Cambria Math" panose="02040503050406030204" pitchFamily="18" charset="0"/>
                              </a:rPr>
                            </m:ctrlPr>
                          </m:funcPr>
                          <m:fName>
                            <m:r>
                              <m:rPr>
                                <m:sty m:val="p"/>
                              </m:rPr>
                              <a:rPr lang="en-US" altLang="zh-CN" sz="1600" b="0" i="0" smtClean="0">
                                <a:solidFill>
                                  <a:srgbClr val="009900"/>
                                </a:solidFill>
                                <a:latin typeface="Cambria Math" panose="02040503050406030204" pitchFamily="18" charset="0"/>
                              </a:rPr>
                              <m:t>arccot</m:t>
                            </m:r>
                          </m:fName>
                          <m:e>
                            <m:r>
                              <a:rPr lang="en-US" altLang="zh-CN" sz="1600" b="0" i="1" smtClean="0">
                                <a:solidFill>
                                  <a:srgbClr val="009900"/>
                                </a:solidFill>
                                <a:latin typeface="Cambria Math" panose="02040503050406030204" pitchFamily="18" charset="0"/>
                              </a:rPr>
                              <m:t>𝑥</m:t>
                            </m:r>
                          </m:e>
                        </m:func>
                      </m:oMath>
                    </m:oMathPara>
                  </a14:m>
                  <a:endParaRPr lang="zh-CN" altLang="en-US" sz="1600" dirty="0">
                    <a:solidFill>
                      <a:srgbClr val="009900"/>
                    </a:solidFill>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8063486" y="2608606"/>
                  <a:ext cx="1273614" cy="338554"/>
                </a:xfrm>
                <a:prstGeom prst="rect">
                  <a:avLst/>
                </a:prstGeom>
                <a:blipFill>
                  <a:blip r:embed="rId9"/>
                  <a:stretch>
                    <a:fillRect b="-5455"/>
                  </a:stretch>
                </a:blipFill>
              </p:spPr>
              <p:txBody>
                <a:bodyPr/>
                <a:lstStyle/>
                <a:p>
                  <a:r>
                    <a:rPr lang="zh-CN" altLang="en-US">
                      <a:noFill/>
                    </a:rPr>
                    <a:t> </a:t>
                  </a:r>
                </a:p>
              </p:txBody>
            </p:sp>
          </mc:Fallback>
        </mc:AlternateContent>
        <p:cxnSp>
          <p:nvCxnSpPr>
            <p:cNvPr id="39" name="直接连接符 38"/>
            <p:cNvCxnSpPr/>
            <p:nvPr/>
          </p:nvCxnSpPr>
          <p:spPr>
            <a:xfrm>
              <a:off x="8241143" y="2446048"/>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10722957" y="2082334"/>
                  <a:ext cx="12241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r>
                          <a:rPr lang="en-US" altLang="zh-CN" sz="1600" b="0" i="1" smtClean="0">
                            <a:solidFill>
                              <a:schemeClr val="accent1"/>
                            </a:solidFill>
                            <a:latin typeface="Cambria Math" panose="02040503050406030204" pitchFamily="18" charset="0"/>
                          </a:rPr>
                          <m:t>𝜋</m:t>
                        </m:r>
                      </m:oMath>
                    </m:oMathPara>
                  </a14:m>
                  <a:endParaRPr lang="zh-CN" altLang="en-US" sz="1600" dirty="0">
                    <a:solidFill>
                      <a:schemeClr val="accent1"/>
                    </a:solidFill>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10722957" y="2082334"/>
                  <a:ext cx="1224136" cy="338554"/>
                </a:xfrm>
                <a:prstGeom prst="rect">
                  <a:avLst/>
                </a:prstGeom>
                <a:blipFill>
                  <a:blip r:embed="rId10"/>
                  <a:stretch>
                    <a:fillRect b="-545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6620622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5" end="5"/>
                                            </p:txEl>
                                          </p:spTgt>
                                        </p:tgtEl>
                                        <p:attrNameLst>
                                          <p:attrName>style.visibility</p:attrName>
                                        </p:attrNameLst>
                                      </p:cBhvr>
                                      <p:to>
                                        <p:strVal val="visible"/>
                                      </p:to>
                                    </p:set>
                                    <p:animEffect transition="in" filter="fade">
                                      <p:cBhvr>
                                        <p:cTn id="4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B050"/>
                    </a:solidFill>
                  </a:rPr>
                  <a:t>初等函数</a:t>
                </a:r>
                <a:r>
                  <a:rPr lang="zh-CN" altLang="en-US" dirty="0" smtClean="0"/>
                  <a:t>是指由上述基本初等函数进行有限次的四则运算和有限次的复合运算所得到的</a:t>
                </a:r>
                <a:r>
                  <a:rPr lang="en-US" altLang="zh-CN" dirty="0" smtClean="0"/>
                  <a:t>, </a:t>
                </a:r>
                <a:r>
                  <a:rPr lang="zh-CN" altLang="en-US" dirty="0" smtClean="0"/>
                  <a:t>并可以用一个表达式表达的函数</a:t>
                </a:r>
                <a:r>
                  <a:rPr lang="en-US" altLang="zh-CN" dirty="0" smtClean="0"/>
                  <a:t>.</a:t>
                </a:r>
              </a:p>
              <a:p>
                <a:pPr marL="342900" indent="-342900">
                  <a:buFont typeface="Arial" panose="020B0604020202020204" pitchFamily="34" charset="0"/>
                  <a:buChar char="•"/>
                </a:pPr>
                <a:r>
                  <a:rPr lang="zh-CN" altLang="en-US" dirty="0" smtClean="0"/>
                  <a:t>例如 </a:t>
                </a:r>
                <a14:m>
                  <m:oMath xmlns:m="http://schemas.openxmlformats.org/officeDocument/2006/math">
                    <m:r>
                      <a:rPr lang="en-US" altLang="zh-CN" b="0" i="1" smtClean="0"/>
                      <m:t>𝑦</m:t>
                    </m:r>
                    <m:r>
                      <a:rPr lang="en-US" altLang="zh-CN" b="0" i="1" smtClean="0"/>
                      <m:t>=</m:t>
                    </m:r>
                    <m:f>
                      <m:fPr>
                        <m:ctrlPr>
                          <a:rPr lang="en-US" altLang="zh-CN" b="0" i="1" smtClean="0"/>
                        </m:ctrlPr>
                      </m:fPr>
                      <m:num>
                        <m:sSup>
                          <m:sSupPr>
                            <m:ctrlPr>
                              <a:rPr lang="en-US" altLang="zh-CN" b="0" i="1" smtClean="0"/>
                            </m:ctrlPr>
                          </m:sSupPr>
                          <m:e>
                            <m:r>
                              <a:rPr lang="en-US" altLang="zh-CN" b="0" i="1" smtClean="0"/>
                              <m:t>𝑥</m:t>
                            </m:r>
                          </m:e>
                          <m:sup>
                            <m:r>
                              <a:rPr lang="en-US" altLang="zh-CN" b="0" i="1" smtClean="0"/>
                              <m:t>2</m:t>
                            </m:r>
                          </m:sup>
                        </m:sSup>
                      </m:num>
                      <m:den>
                        <m:r>
                          <a:rPr lang="en-US" altLang="zh-CN" b="0" i="1" smtClean="0"/>
                          <m:t>𝑥</m:t>
                        </m:r>
                        <m:r>
                          <a:rPr lang="en-US" altLang="zh-CN" b="0" i="1" smtClean="0"/>
                          <m:t>−1</m:t>
                        </m:r>
                      </m:den>
                    </m:f>
                    <m:r>
                      <a:rPr lang="en-US" altLang="zh-CN" b="0" i="1" smtClean="0"/>
                      <m:t>, </m:t>
                    </m:r>
                    <m:r>
                      <a:rPr lang="en-US" altLang="zh-CN" b="0" i="1" smtClean="0"/>
                      <m:t>𝑦</m:t>
                    </m:r>
                    <m:r>
                      <a:rPr lang="en-US" altLang="zh-CN" b="0" i="1" smtClean="0"/>
                      <m:t>=</m:t>
                    </m:r>
                    <m:func>
                      <m:funcPr>
                        <m:ctrlPr>
                          <a:rPr lang="en-US" altLang="zh-CN" b="0" i="1" smtClean="0"/>
                        </m:ctrlPr>
                      </m:funcPr>
                      <m:fName>
                        <m:r>
                          <m:rPr>
                            <m:sty m:val="p"/>
                          </m:rPr>
                          <a:rPr lang="en-US" altLang="zh-CN" b="0" i="0" smtClean="0"/>
                          <m:t>sin</m:t>
                        </m:r>
                      </m:fName>
                      <m:e>
                        <m:d>
                          <m:dPr>
                            <m:ctrlPr>
                              <a:rPr lang="en-US" altLang="zh-CN" b="0" i="1" smtClean="0"/>
                            </m:ctrlPr>
                          </m:dPr>
                          <m:e>
                            <m:r>
                              <a:rPr lang="en-US" altLang="zh-CN" b="0" i="1" smtClean="0"/>
                              <m:t>2</m:t>
                            </m:r>
                            <m:r>
                              <a:rPr lang="en-US" altLang="zh-CN" b="0" i="1" smtClean="0"/>
                              <m:t>𝑥</m:t>
                            </m:r>
                            <m:r>
                              <a:rPr lang="en-US" altLang="zh-CN" b="0" i="1" smtClean="0"/>
                              <m:t>+1</m:t>
                            </m:r>
                          </m:e>
                        </m:d>
                      </m:e>
                    </m:func>
                    <m:r>
                      <a:rPr lang="en-US" altLang="zh-CN" b="0" i="1" smtClean="0"/>
                      <m:t>, </m:t>
                    </m:r>
                    <m:r>
                      <a:rPr lang="en-US" altLang="zh-CN" b="0" i="1" smtClean="0"/>
                      <m:t>𝑦</m:t>
                    </m:r>
                    <m:r>
                      <a:rPr lang="en-US" altLang="zh-CN" b="0" i="1" smtClean="0"/>
                      <m:t>=</m:t>
                    </m:r>
                    <m:d>
                      <m:dPr>
                        <m:begChr m:val="|"/>
                        <m:endChr m:val="|"/>
                        <m:ctrlPr>
                          <a:rPr lang="en-US" altLang="zh-CN" b="0" i="1" smtClean="0"/>
                        </m:ctrlPr>
                      </m:dPr>
                      <m:e>
                        <m:r>
                          <a:rPr lang="en-US" altLang="zh-CN" b="0" i="1" smtClean="0"/>
                          <m:t>𝑥</m:t>
                        </m:r>
                      </m:e>
                    </m:d>
                    <m:r>
                      <a:rPr lang="en-US" altLang="zh-CN" b="0" i="1" smtClean="0"/>
                      <m:t>=</m:t>
                    </m:r>
                    <m:rad>
                      <m:radPr>
                        <m:degHide m:val="on"/>
                        <m:ctrlPr>
                          <a:rPr lang="en-US" altLang="zh-CN" b="0" i="1" smtClean="0"/>
                        </m:ctrlPr>
                      </m:radPr>
                      <m:deg/>
                      <m:e>
                        <m:sSup>
                          <m:sSupPr>
                            <m:ctrlPr>
                              <a:rPr lang="en-US" altLang="zh-CN" b="0" i="1" smtClean="0"/>
                            </m:ctrlPr>
                          </m:sSupPr>
                          <m:e>
                            <m:r>
                              <a:rPr lang="en-US" altLang="zh-CN" b="0" i="1" smtClean="0"/>
                              <m:t>𝑥</m:t>
                            </m:r>
                          </m:e>
                          <m:sup>
                            <m:r>
                              <a:rPr lang="en-US" altLang="zh-CN" b="0" i="1" smtClean="0"/>
                              <m:t>2</m:t>
                            </m:r>
                          </m:sup>
                        </m:sSup>
                      </m:e>
                    </m:rad>
                  </m:oMath>
                </a14:m>
                <a:r>
                  <a:rPr lang="en-US" altLang="zh-CN" dirty="0" smtClean="0"/>
                  <a:t>.</a:t>
                </a:r>
              </a:p>
              <a:p>
                <a:pPr marL="342900" indent="-342900">
                  <a:buFont typeface="Arial" panose="020B0604020202020204" pitchFamily="34" charset="0"/>
                  <a:buChar char="•"/>
                </a:pPr>
                <a:r>
                  <a:rPr lang="zh-CN" altLang="en-US" dirty="0" smtClean="0"/>
                  <a:t>下面介绍两类在工程上常用的初等函数</a:t>
                </a:r>
                <a:r>
                  <a:rPr lang="en-US" altLang="zh-CN" dirty="0" smtClean="0"/>
                  <a:t>.</a:t>
                </a:r>
              </a:p>
              <a:p>
                <a:pPr marL="342900" indent="-342900">
                  <a:buFont typeface="Arial" panose="020B0604020202020204" pitchFamily="34" charset="0"/>
                  <a:buChar char="•"/>
                </a:pPr>
                <a:r>
                  <a:rPr lang="zh-CN" altLang="en-US" dirty="0" smtClean="0">
                    <a:solidFill>
                      <a:srgbClr val="0000FF"/>
                    </a:solidFill>
                  </a:rPr>
                  <a:t>双曲函数</a:t>
                </a:r>
                <a:endParaRPr lang="en-US" altLang="zh-CN" dirty="0"/>
              </a:p>
              <a:p>
                <a:pPr marL="342900" indent="-342900">
                  <a:buFont typeface="Arial" panose="020B0604020202020204" pitchFamily="34" charset="0"/>
                  <a:buChar char="•"/>
                </a:pPr>
                <a:r>
                  <a:rPr lang="zh-CN" altLang="en-US" dirty="0">
                    <a:solidFill>
                      <a:srgbClr val="0000FF"/>
                    </a:solidFill>
                  </a:rPr>
                  <a:t>例</a:t>
                </a:r>
                <a:r>
                  <a:rPr lang="zh-CN" altLang="en-US" dirty="0"/>
                  <a:t> 两端固定自然垂下的铁链的形状是双曲余弦函数</a:t>
                </a:r>
                <a:r>
                  <a:rPr lang="en-US" altLang="zh-CN" dirty="0"/>
                  <a:t>.</a:t>
                </a:r>
                <a:endParaRPr lang="en-US" altLang="zh-CN" dirty="0">
                  <a:solidFill>
                    <a:srgbClr val="0000FF"/>
                  </a:solidFill>
                </a:endParaRPr>
              </a:p>
              <a:p>
                <a:pPr marL="342900" indent="-342900">
                  <a:buFont typeface="Arial" panose="020B0604020202020204" pitchFamily="34" charset="0"/>
                  <a:buChar char="•"/>
                </a:pPr>
                <a:r>
                  <a:rPr lang="zh-CN" altLang="en-US" dirty="0"/>
                  <a:t>双曲正弦函数</a:t>
                </a:r>
                <a14:m>
                  <m:oMath xmlns:m="http://schemas.openxmlformats.org/officeDocument/2006/math">
                    <m:r>
                      <a:rPr lang="en-US" altLang="zh-CN" i="1"/>
                      <m:t> </m:t>
                    </m:r>
                    <m:r>
                      <a:rPr lang="en-US" altLang="zh-CN" i="1"/>
                      <m:t>𝑦</m:t>
                    </m:r>
                    <m:r>
                      <a:rPr lang="en-US" altLang="zh-CN" i="1"/>
                      <m:t>=</m:t>
                    </m:r>
                    <m:r>
                      <m:rPr>
                        <m:sty m:val="p"/>
                      </m:rPr>
                      <a:rPr lang="en-US" altLang="zh-CN"/>
                      <m:t>sh</m:t>
                    </m:r>
                    <m:r>
                      <a:rPr lang="en-US" altLang="zh-CN" i="1"/>
                      <m:t> </m:t>
                    </m:r>
                    <m:r>
                      <a:rPr lang="en-US" altLang="zh-CN" i="1"/>
                      <m:t>𝑥</m:t>
                    </m:r>
                    <m:r>
                      <a:rPr lang="en-US" altLang="zh-CN" i="1"/>
                      <m:t>=</m:t>
                    </m:r>
                    <m:f>
                      <m:fPr>
                        <m:ctrlPr>
                          <a:rPr lang="en-US" altLang="zh-CN" i="1"/>
                        </m:ctrlPr>
                      </m:fPr>
                      <m:num>
                        <m:sSup>
                          <m:sSupPr>
                            <m:ctrlPr>
                              <a:rPr lang="en-US" altLang="zh-CN" i="1"/>
                            </m:ctrlPr>
                          </m:sSupPr>
                          <m:e>
                            <m:r>
                              <m:rPr>
                                <m:sty m:val="p"/>
                              </m:rPr>
                              <a:rPr lang="en-US" altLang="zh-CN"/>
                              <m:t>e</m:t>
                            </m:r>
                          </m:e>
                          <m:sup>
                            <m:r>
                              <a:rPr lang="en-US" altLang="zh-CN" i="1"/>
                              <m:t>𝑥</m:t>
                            </m:r>
                          </m:sup>
                        </m:sSup>
                        <m:r>
                          <a:rPr lang="en-US" altLang="zh-CN" i="1"/>
                          <m:t>−</m:t>
                        </m:r>
                        <m:sSup>
                          <m:sSupPr>
                            <m:ctrlPr>
                              <a:rPr lang="en-US" altLang="zh-CN" i="1"/>
                            </m:ctrlPr>
                          </m:sSupPr>
                          <m:e>
                            <m:r>
                              <m:rPr>
                                <m:sty m:val="p"/>
                              </m:rPr>
                              <a:rPr lang="en-US" altLang="zh-CN"/>
                              <m:t>e</m:t>
                            </m:r>
                          </m:e>
                          <m:sup>
                            <m:r>
                              <a:rPr lang="en-US" altLang="zh-CN"/>
                              <m:t>−</m:t>
                            </m:r>
                            <m:r>
                              <m:rPr>
                                <m:sty m:val="p"/>
                              </m:rPr>
                              <a:rPr lang="en-US" altLang="zh-CN"/>
                              <m:t>x</m:t>
                            </m:r>
                          </m:sup>
                        </m:sSup>
                      </m:num>
                      <m:den>
                        <m:r>
                          <a:rPr lang="en-US" altLang="zh-CN" i="1"/>
                          <m:t>2</m:t>
                        </m:r>
                      </m:den>
                    </m:f>
                  </m:oMath>
                </a14:m>
                <a:endParaRPr lang="en-US" altLang="zh-CN" i="1" dirty="0"/>
              </a:p>
              <a:p>
                <a:pPr marL="342900" indent="-342900">
                  <a:buFont typeface="Arial" panose="020B0604020202020204" pitchFamily="34" charset="0"/>
                  <a:buChar char="•"/>
                </a:pPr>
                <a14:m>
                  <m:oMath xmlns:m="http://schemas.openxmlformats.org/officeDocument/2006/math">
                    <m:r>
                      <a:rPr lang="en-US" altLang="zh-CN" i="1"/>
                      <m:t>𝐷</m:t>
                    </m:r>
                    <m:r>
                      <a:rPr lang="en-US" altLang="zh-CN" i="1"/>
                      <m:t>=</m:t>
                    </m:r>
                    <m:d>
                      <m:dPr>
                        <m:ctrlPr>
                          <a:rPr lang="en-US" altLang="zh-CN" i="1"/>
                        </m:ctrlPr>
                      </m:dPr>
                      <m:e>
                        <m:r>
                          <a:rPr lang="en-US" altLang="zh-CN" i="1"/>
                          <m:t>−∞,+∞</m:t>
                        </m:r>
                      </m:e>
                    </m:d>
                    <m:r>
                      <a:rPr lang="en-US" altLang="zh-CN" i="1"/>
                      <m:t>, </m:t>
                    </m:r>
                    <m:r>
                      <a:rPr lang="en-US" altLang="zh-CN" i="1"/>
                      <m:t>𝑌</m:t>
                    </m:r>
                    <m:r>
                      <a:rPr lang="en-US" altLang="zh-CN" i="1"/>
                      <m:t>=</m:t>
                    </m:r>
                    <m:d>
                      <m:dPr>
                        <m:ctrlPr>
                          <a:rPr lang="en-US" altLang="zh-CN" i="1"/>
                        </m:ctrlPr>
                      </m:dPr>
                      <m:e>
                        <m:r>
                          <a:rPr lang="en-US" altLang="zh-CN" i="1"/>
                          <m:t>−∞,+∞</m:t>
                        </m:r>
                      </m:e>
                    </m:d>
                  </m:oMath>
                </a14:m>
                <a:r>
                  <a:rPr lang="en-US" altLang="zh-CN" dirty="0"/>
                  <a:t>, </a:t>
                </a:r>
                <a:r>
                  <a:rPr lang="zh-CN" altLang="en-US" dirty="0"/>
                  <a:t>奇函数</a:t>
                </a:r>
                <a:r>
                  <a:rPr lang="en-US" altLang="zh-CN" dirty="0"/>
                  <a:t>, </a:t>
                </a:r>
                <a:r>
                  <a:rPr lang="zh-CN" altLang="en-US" dirty="0"/>
                  <a:t>单调递增</a:t>
                </a:r>
                <a:r>
                  <a:rPr lang="en-US" altLang="zh-CN" dirty="0" smtClean="0"/>
                  <a:t>.</a:t>
                </a:r>
                <a:endParaRPr lang="en-US" altLang="zh-CN" sz="2000"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52810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双</a:t>
                </a:r>
                <a:r>
                  <a:rPr lang="zh-CN" altLang="en-US" dirty="0"/>
                  <a:t>曲余弦函数</a:t>
                </a:r>
                <a14:m>
                  <m:oMath xmlns:m="http://schemas.openxmlformats.org/officeDocument/2006/math">
                    <m:r>
                      <a:rPr lang="en-US" altLang="zh-CN" i="1"/>
                      <m:t> </m:t>
                    </m:r>
                    <m:r>
                      <a:rPr lang="en-US" altLang="zh-CN" i="1"/>
                      <m:t>𝑦</m:t>
                    </m:r>
                    <m:r>
                      <a:rPr lang="en-US" altLang="zh-CN" i="1"/>
                      <m:t>=</m:t>
                    </m:r>
                    <m:r>
                      <m:rPr>
                        <m:sty m:val="p"/>
                      </m:rPr>
                      <a:rPr lang="en-US" altLang="zh-CN" i="1"/>
                      <m:t>c</m:t>
                    </m:r>
                    <m:r>
                      <m:rPr>
                        <m:sty m:val="p"/>
                      </m:rPr>
                      <a:rPr lang="en-US" altLang="zh-CN"/>
                      <m:t>h</m:t>
                    </m:r>
                    <m:r>
                      <a:rPr lang="en-US" altLang="zh-CN" i="1"/>
                      <m:t> </m:t>
                    </m:r>
                    <m:r>
                      <a:rPr lang="en-US" altLang="zh-CN" i="1"/>
                      <m:t>𝑥</m:t>
                    </m:r>
                    <m:r>
                      <a:rPr lang="en-US" altLang="zh-CN" i="1"/>
                      <m:t>=</m:t>
                    </m:r>
                    <m:f>
                      <m:fPr>
                        <m:ctrlPr>
                          <a:rPr lang="en-US" altLang="zh-CN" i="1"/>
                        </m:ctrlPr>
                      </m:fPr>
                      <m:num>
                        <m:sSup>
                          <m:sSupPr>
                            <m:ctrlPr>
                              <a:rPr lang="en-US" altLang="zh-CN" i="1"/>
                            </m:ctrlPr>
                          </m:sSupPr>
                          <m:e>
                            <m:r>
                              <m:rPr>
                                <m:sty m:val="p"/>
                              </m:rPr>
                              <a:rPr lang="en-US" altLang="zh-CN" i="0"/>
                              <m:t>e</m:t>
                            </m:r>
                          </m:e>
                          <m:sup>
                            <m:r>
                              <a:rPr lang="en-US" altLang="zh-CN" i="1"/>
                              <m:t>𝑥</m:t>
                            </m:r>
                          </m:sup>
                        </m:sSup>
                        <m:r>
                          <a:rPr lang="en-US" altLang="zh-CN" i="1"/>
                          <m:t>+</m:t>
                        </m:r>
                        <m:sSup>
                          <m:sSupPr>
                            <m:ctrlPr>
                              <a:rPr lang="en-US" altLang="zh-CN" i="1"/>
                            </m:ctrlPr>
                          </m:sSupPr>
                          <m:e>
                            <m:r>
                              <m:rPr>
                                <m:sty m:val="p"/>
                              </m:rPr>
                              <a:rPr lang="en-US" altLang="zh-CN" i="0"/>
                              <m:t>e</m:t>
                            </m:r>
                          </m:e>
                          <m:sup>
                            <m:r>
                              <a:rPr lang="en-US" altLang="zh-CN" i="1"/>
                              <m:t>−</m:t>
                            </m:r>
                            <m:r>
                              <a:rPr lang="en-US" altLang="zh-CN" i="1"/>
                              <m:t>𝑥</m:t>
                            </m:r>
                          </m:sup>
                        </m:sSup>
                      </m:num>
                      <m:den>
                        <m:r>
                          <a:rPr lang="en-US" altLang="zh-CN" i="1"/>
                          <m:t>2</m:t>
                        </m:r>
                      </m:den>
                    </m:f>
                  </m:oMath>
                </a14:m>
                <a:endParaRPr lang="en-US" altLang="zh-CN" i="1" dirty="0"/>
              </a:p>
              <a:p>
                <a:pPr marL="342900" indent="-342900">
                  <a:buFont typeface="Arial" panose="020B0604020202020204" pitchFamily="34" charset="0"/>
                  <a:buChar char="•"/>
                </a:pPr>
                <a14:m>
                  <m:oMath xmlns:m="http://schemas.openxmlformats.org/officeDocument/2006/math">
                    <m:r>
                      <a:rPr lang="en-US" altLang="zh-CN" i="1"/>
                      <m:t>𝐷</m:t>
                    </m:r>
                    <m:r>
                      <a:rPr lang="en-US" altLang="zh-CN" i="1"/>
                      <m:t>=</m:t>
                    </m:r>
                    <m:d>
                      <m:dPr>
                        <m:ctrlPr>
                          <a:rPr lang="en-US" altLang="zh-CN" i="1"/>
                        </m:ctrlPr>
                      </m:dPr>
                      <m:e>
                        <m:r>
                          <a:rPr lang="en-US" altLang="zh-CN" i="1"/>
                          <m:t>−∞,+∞</m:t>
                        </m:r>
                      </m:e>
                    </m:d>
                    <m:r>
                      <a:rPr lang="en-US" altLang="zh-CN" i="1"/>
                      <m:t>, </m:t>
                    </m:r>
                    <m:r>
                      <a:rPr lang="en-US" altLang="zh-CN" i="1"/>
                      <m:t>𝑌</m:t>
                    </m:r>
                    <m:r>
                      <a:rPr lang="en-US" altLang="zh-CN" i="1"/>
                      <m:t>=</m:t>
                    </m:r>
                    <m:d>
                      <m:dPr>
                        <m:begChr m:val="["/>
                        <m:ctrlPr>
                          <a:rPr lang="en-US" altLang="zh-CN" b="0" i="1" smtClean="0"/>
                        </m:ctrlPr>
                      </m:dPr>
                      <m:e>
                        <m:r>
                          <a:rPr lang="en-US" altLang="zh-CN" i="1"/>
                          <m:t>1,+∞</m:t>
                        </m:r>
                      </m:e>
                    </m:d>
                  </m:oMath>
                </a14:m>
                <a:r>
                  <a:rPr lang="en-US" altLang="zh-CN" dirty="0" smtClean="0"/>
                  <a:t>, </a:t>
                </a:r>
                <a:r>
                  <a:rPr lang="zh-CN" altLang="en-US" dirty="0"/>
                  <a:t>偶函数</a:t>
                </a:r>
                <a:r>
                  <a:rPr lang="en-US" altLang="zh-CN" dirty="0"/>
                  <a:t>.</a:t>
                </a:r>
              </a:p>
              <a:p>
                <a:pPr marL="342900" indent="-342900">
                  <a:buFont typeface="Arial" panose="020B0604020202020204" pitchFamily="34" charset="0"/>
                  <a:buChar char="•"/>
                </a:pPr>
                <a:r>
                  <a:rPr lang="zh-CN" altLang="en-US" dirty="0" smtClean="0"/>
                  <a:t>在</a:t>
                </a:r>
                <a14:m>
                  <m:oMath xmlns:m="http://schemas.openxmlformats.org/officeDocument/2006/math">
                    <m:r>
                      <a:rPr lang="en-US" altLang="zh-CN" i="1"/>
                      <m:t> </m:t>
                    </m:r>
                    <m:d>
                      <m:dPr>
                        <m:begChr m:val="["/>
                        <m:ctrlPr>
                          <a:rPr lang="en-US" altLang="zh-CN" b="0" i="1" smtClean="0"/>
                        </m:ctrlPr>
                      </m:dPr>
                      <m:e>
                        <m:r>
                          <a:rPr lang="en-US" altLang="zh-CN" i="1"/>
                          <m:t>0,+∞</m:t>
                        </m:r>
                      </m:e>
                    </m:d>
                  </m:oMath>
                </a14:m>
                <a:r>
                  <a:rPr lang="zh-CN" altLang="en-US" dirty="0" smtClean="0"/>
                  <a:t> 上</a:t>
                </a:r>
                <a:r>
                  <a:rPr lang="zh-CN" altLang="en-US" dirty="0"/>
                  <a:t>单调递增</a:t>
                </a:r>
                <a:r>
                  <a:rPr lang="en-US" altLang="zh-CN" dirty="0"/>
                  <a:t>.</a:t>
                </a:r>
              </a:p>
              <a:p>
                <a:pPr marL="342900" indent="-342900">
                  <a:buFont typeface="Arial" panose="020B0604020202020204" pitchFamily="34" charset="0"/>
                  <a:buChar char="•"/>
                </a:pPr>
                <a:r>
                  <a:rPr lang="zh-CN" altLang="en-US" dirty="0"/>
                  <a:t>双</a:t>
                </a:r>
                <a:r>
                  <a:rPr lang="zh-CN" altLang="en-US" dirty="0" smtClean="0"/>
                  <a:t>曲正切</a:t>
                </a:r>
                <a:r>
                  <a:rPr lang="zh-CN" altLang="en-US" dirty="0"/>
                  <a:t>函数</a:t>
                </a:r>
                <a14:m>
                  <m:oMath xmlns:m="http://schemas.openxmlformats.org/officeDocument/2006/math">
                    <m:r>
                      <a:rPr lang="en-US" altLang="zh-CN" i="1"/>
                      <m:t> </m:t>
                    </m:r>
                    <m:r>
                      <a:rPr lang="en-US" altLang="zh-CN" i="1"/>
                      <m:t>𝑦</m:t>
                    </m:r>
                    <m:r>
                      <a:rPr lang="en-US" altLang="zh-CN" i="1"/>
                      <m:t>=</m:t>
                    </m:r>
                    <m:r>
                      <m:rPr>
                        <m:sty m:val="p"/>
                      </m:rPr>
                      <a:rPr lang="en-US" altLang="zh-CN" i="1"/>
                      <m:t>t</m:t>
                    </m:r>
                    <m:r>
                      <m:rPr>
                        <m:sty m:val="p"/>
                      </m:rPr>
                      <a:rPr lang="en-US" altLang="zh-CN"/>
                      <m:t>h</m:t>
                    </m:r>
                    <m:r>
                      <a:rPr lang="en-US" altLang="zh-CN" i="1"/>
                      <m:t> </m:t>
                    </m:r>
                    <m:r>
                      <a:rPr lang="en-US" altLang="zh-CN" i="1"/>
                      <m:t>𝑥</m:t>
                    </m:r>
                    <m:r>
                      <a:rPr lang="en-US" altLang="zh-CN" i="1"/>
                      <m:t>=</m:t>
                    </m:r>
                    <m:f>
                      <m:fPr>
                        <m:ctrlPr>
                          <a:rPr lang="en-US" altLang="zh-CN" b="0" i="1" smtClean="0"/>
                        </m:ctrlPr>
                      </m:fPr>
                      <m:num>
                        <m:r>
                          <m:rPr>
                            <m:sty m:val="p"/>
                          </m:rPr>
                          <a:rPr lang="en-US" altLang="zh-CN" b="0" i="0" smtClean="0"/>
                          <m:t>sh</m:t>
                        </m:r>
                        <m:r>
                          <a:rPr lang="en-US" altLang="zh-CN" b="0" i="1" smtClean="0"/>
                          <m:t> </m:t>
                        </m:r>
                        <m:r>
                          <a:rPr lang="en-US" altLang="zh-CN" b="0" i="1" smtClean="0"/>
                          <m:t>𝑥</m:t>
                        </m:r>
                      </m:num>
                      <m:den>
                        <m:r>
                          <m:rPr>
                            <m:sty m:val="p"/>
                          </m:rPr>
                          <a:rPr lang="en-US" altLang="zh-CN" b="0" i="0" smtClean="0"/>
                          <m:t>ch</m:t>
                        </m:r>
                        <m:r>
                          <a:rPr lang="en-US" altLang="zh-CN" b="0" i="1" smtClean="0"/>
                          <m:t> </m:t>
                        </m:r>
                        <m:r>
                          <a:rPr lang="en-US" altLang="zh-CN" b="0" i="1" smtClean="0"/>
                          <m:t>𝑥</m:t>
                        </m:r>
                      </m:den>
                    </m:f>
                    <m:r>
                      <a:rPr lang="en-US" altLang="zh-CN" b="0" i="1" smtClean="0"/>
                      <m:t>=</m:t>
                    </m:r>
                    <m:f>
                      <m:fPr>
                        <m:ctrlPr>
                          <a:rPr lang="en-US" altLang="zh-CN" i="1"/>
                        </m:ctrlPr>
                      </m:fPr>
                      <m:num>
                        <m:sSup>
                          <m:sSupPr>
                            <m:ctrlPr>
                              <a:rPr lang="en-US" altLang="zh-CN" i="1"/>
                            </m:ctrlPr>
                          </m:sSupPr>
                          <m:e>
                            <m:r>
                              <m:rPr>
                                <m:sty m:val="p"/>
                              </m:rPr>
                              <a:rPr lang="en-US" altLang="zh-CN" i="0"/>
                              <m:t>e</m:t>
                            </m:r>
                          </m:e>
                          <m:sup>
                            <m:r>
                              <a:rPr lang="en-US" altLang="zh-CN" i="1"/>
                              <m:t>𝑥</m:t>
                            </m:r>
                          </m:sup>
                        </m:sSup>
                        <m:r>
                          <a:rPr lang="en-US" altLang="zh-CN" b="0" i="1" smtClean="0"/>
                          <m:t>−</m:t>
                        </m:r>
                        <m:sSup>
                          <m:sSupPr>
                            <m:ctrlPr>
                              <a:rPr lang="en-US" altLang="zh-CN" i="1"/>
                            </m:ctrlPr>
                          </m:sSupPr>
                          <m:e>
                            <m:r>
                              <m:rPr>
                                <m:sty m:val="p"/>
                              </m:rPr>
                              <a:rPr lang="en-US" altLang="zh-CN" i="0"/>
                              <m:t>e</m:t>
                            </m:r>
                          </m:e>
                          <m:sup>
                            <m:r>
                              <a:rPr lang="en-US" altLang="zh-CN" i="1"/>
                              <m:t>−</m:t>
                            </m:r>
                            <m:r>
                              <a:rPr lang="en-US" altLang="zh-CN" i="1"/>
                              <m:t>𝑥</m:t>
                            </m:r>
                          </m:sup>
                        </m:sSup>
                      </m:num>
                      <m:den>
                        <m:sSup>
                          <m:sSupPr>
                            <m:ctrlPr>
                              <a:rPr lang="en-US" altLang="zh-CN" i="1"/>
                            </m:ctrlPr>
                          </m:sSupPr>
                          <m:e>
                            <m:r>
                              <m:rPr>
                                <m:sty m:val="p"/>
                              </m:rPr>
                              <a:rPr lang="en-US" altLang="zh-CN" i="0"/>
                              <m:t>e</m:t>
                            </m:r>
                          </m:e>
                          <m:sup>
                            <m:r>
                              <a:rPr lang="en-US" altLang="zh-CN" i="1"/>
                              <m:t>𝑥</m:t>
                            </m:r>
                          </m:sup>
                        </m:sSup>
                        <m:r>
                          <a:rPr lang="en-US" altLang="zh-CN" i="1"/>
                          <m:t>+</m:t>
                        </m:r>
                        <m:sSup>
                          <m:sSupPr>
                            <m:ctrlPr>
                              <a:rPr lang="en-US" altLang="zh-CN" i="1"/>
                            </m:ctrlPr>
                          </m:sSupPr>
                          <m:e>
                            <m:r>
                              <m:rPr>
                                <m:sty m:val="p"/>
                              </m:rPr>
                              <a:rPr lang="en-US" altLang="zh-CN" i="0"/>
                              <m:t>e</m:t>
                            </m:r>
                          </m:e>
                          <m:sup>
                            <m:r>
                              <a:rPr lang="en-US" altLang="zh-CN" i="1"/>
                              <m:t>−</m:t>
                            </m:r>
                            <m:r>
                              <a:rPr lang="en-US" altLang="zh-CN" i="1"/>
                              <m:t>𝑥</m:t>
                            </m:r>
                          </m:sup>
                        </m:sSup>
                      </m:den>
                    </m:f>
                  </m:oMath>
                </a14:m>
                <a:endParaRPr lang="en-US" altLang="zh-CN" i="1" dirty="0"/>
              </a:p>
              <a:p>
                <a:pPr marL="342900" indent="-342900">
                  <a:buFont typeface="Arial" panose="020B0604020202020204" pitchFamily="34" charset="0"/>
                  <a:buChar char="•"/>
                </a:pPr>
                <a14:m>
                  <m:oMath xmlns:m="http://schemas.openxmlformats.org/officeDocument/2006/math">
                    <m:r>
                      <a:rPr lang="en-US" altLang="zh-CN" i="1"/>
                      <m:t>𝐷</m:t>
                    </m:r>
                    <m:r>
                      <a:rPr lang="en-US" altLang="zh-CN" i="1"/>
                      <m:t>=</m:t>
                    </m:r>
                    <m:d>
                      <m:dPr>
                        <m:ctrlPr>
                          <a:rPr lang="en-US" altLang="zh-CN" i="1"/>
                        </m:ctrlPr>
                      </m:dPr>
                      <m:e>
                        <m:r>
                          <a:rPr lang="en-US" altLang="zh-CN" i="1"/>
                          <m:t>−∞,+∞</m:t>
                        </m:r>
                      </m:e>
                    </m:d>
                    <m:r>
                      <a:rPr lang="en-US" altLang="zh-CN" i="1"/>
                      <m:t>, </m:t>
                    </m:r>
                    <m:r>
                      <a:rPr lang="en-US" altLang="zh-CN" i="1"/>
                      <m:t>𝑌</m:t>
                    </m:r>
                    <m:r>
                      <a:rPr lang="en-US" altLang="zh-CN" i="1"/>
                      <m:t>=(−1,1)</m:t>
                    </m:r>
                  </m:oMath>
                </a14:m>
                <a:r>
                  <a:rPr lang="en-US" altLang="zh-CN" dirty="0"/>
                  <a:t>,</a:t>
                </a:r>
                <a:r>
                  <a:rPr lang="en-US" altLang="zh-CN" dirty="0" smtClean="0"/>
                  <a:t> </a:t>
                </a:r>
                <a:r>
                  <a:rPr lang="zh-CN" altLang="en-US" dirty="0"/>
                  <a:t>奇函数</a:t>
                </a:r>
                <a:r>
                  <a:rPr lang="en-US" altLang="zh-CN" dirty="0" smtClean="0"/>
                  <a:t>, </a:t>
                </a:r>
                <a:r>
                  <a:rPr lang="zh-CN" altLang="en-US" dirty="0" smtClean="0"/>
                  <a:t>单调</a:t>
                </a:r>
                <a:r>
                  <a:rPr lang="zh-CN" altLang="en-US" dirty="0"/>
                  <a:t>递增</a:t>
                </a:r>
                <a:r>
                  <a:rPr lang="en-US" altLang="zh-CN" dirty="0" smtClean="0"/>
                  <a:t>.</a:t>
                </a:r>
                <a:endParaRPr lang="en-US" altLang="zh-CN" dirty="0"/>
              </a:p>
              <a:p>
                <a:pPr marL="342900" indent="-342900">
                  <a:buFont typeface="Arial" panose="020B0604020202020204" pitchFamily="34" charset="0"/>
                  <a:buChar char="•"/>
                </a:pPr>
                <a:r>
                  <a:rPr lang="zh-CN" altLang="en-US" dirty="0" smtClean="0"/>
                  <a:t>有两条渐近线</a:t>
                </a:r>
                <a14:m>
                  <m:oMath xmlns:m="http://schemas.openxmlformats.org/officeDocument/2006/math">
                    <m:r>
                      <a:rPr lang="en-US" altLang="zh-CN" b="0" i="1" smtClean="0"/>
                      <m:t> </m:t>
                    </m:r>
                    <m:r>
                      <a:rPr lang="en-US" altLang="zh-CN" b="0" i="1" smtClean="0"/>
                      <m:t>𝑦</m:t>
                    </m:r>
                    <m:r>
                      <a:rPr lang="en-US" altLang="zh-CN" b="0" i="1" smtClean="0"/>
                      <m:t>=±1</m:t>
                    </m:r>
                  </m:oMath>
                </a14:m>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grpSp>
        <p:nvGrpSpPr>
          <p:cNvPr id="19" name="组合 18"/>
          <p:cNvGrpSpPr/>
          <p:nvPr/>
        </p:nvGrpSpPr>
        <p:grpSpPr>
          <a:xfrm>
            <a:off x="8256240" y="577633"/>
            <a:ext cx="3600000" cy="5443655"/>
            <a:chOff x="8976320" y="-211647"/>
            <a:chExt cx="3600000" cy="5443655"/>
          </a:xfrm>
        </p:grpSpPr>
        <p:cxnSp>
          <p:nvCxnSpPr>
            <p:cNvPr id="20" name="直接箭头连接符 19"/>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10651237" y="192008"/>
              <a:ext cx="0" cy="504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0237921" y="-21164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0237921" y="-211647"/>
                  <a:ext cx="826631"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45" name="组合 44"/>
          <p:cNvGrpSpPr/>
          <p:nvPr/>
        </p:nvGrpSpPr>
        <p:grpSpPr>
          <a:xfrm>
            <a:off x="8580206" y="1332302"/>
            <a:ext cx="4107268" cy="4498968"/>
            <a:chOff x="8580206" y="1332302"/>
            <a:chExt cx="4107268" cy="4498968"/>
          </a:xfrm>
        </p:grpSpPr>
        <p:sp>
          <p:nvSpPr>
            <p:cNvPr id="17" name="任意多边形 16"/>
            <p:cNvSpPr/>
            <p:nvPr/>
          </p:nvSpPr>
          <p:spPr>
            <a:xfrm>
              <a:off x="9908232" y="1332302"/>
              <a:ext cx="1371600" cy="2261376"/>
            </a:xfrm>
            <a:custGeom>
              <a:avLst/>
              <a:gdLst>
                <a:gd name="connsiteX0" fmla="*/ 0 w 1371600"/>
                <a:gd name="connsiteY0" fmla="*/ 2882900 h 2882900"/>
                <a:gd name="connsiteX1" fmla="*/ 829733 w 1371600"/>
                <a:gd name="connsiteY1" fmla="*/ 1892300 h 2882900"/>
                <a:gd name="connsiteX2" fmla="*/ 1147233 w 1371600"/>
                <a:gd name="connsiteY2" fmla="*/ 1071034 h 2882900"/>
                <a:gd name="connsiteX3" fmla="*/ 1371600 w 1371600"/>
                <a:gd name="connsiteY3" fmla="*/ 0 h 2882900"/>
              </a:gdLst>
              <a:ahLst/>
              <a:cxnLst>
                <a:cxn ang="0">
                  <a:pos x="connsiteX0" y="connsiteY0"/>
                </a:cxn>
                <a:cxn ang="0">
                  <a:pos x="connsiteX1" y="connsiteY1"/>
                </a:cxn>
                <a:cxn ang="0">
                  <a:pos x="connsiteX2" y="connsiteY2"/>
                </a:cxn>
                <a:cxn ang="0">
                  <a:pos x="connsiteX3" y="connsiteY3"/>
                </a:cxn>
              </a:cxnLst>
              <a:rect l="l" t="t" r="r" b="b"/>
              <a:pathLst>
                <a:path w="1371600" h="2882900">
                  <a:moveTo>
                    <a:pt x="0" y="2882900"/>
                  </a:moveTo>
                  <a:cubicBezTo>
                    <a:pt x="319264" y="2538589"/>
                    <a:pt x="638528" y="2194278"/>
                    <a:pt x="829733" y="1892300"/>
                  </a:cubicBezTo>
                  <a:cubicBezTo>
                    <a:pt x="1020938" y="1590322"/>
                    <a:pt x="1056922" y="1386417"/>
                    <a:pt x="1147233" y="1071034"/>
                  </a:cubicBezTo>
                  <a:cubicBezTo>
                    <a:pt x="1237544" y="755651"/>
                    <a:pt x="1304572" y="377825"/>
                    <a:pt x="1371600"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800000">
              <a:off x="8580206" y="3559225"/>
              <a:ext cx="1371600" cy="2272045"/>
            </a:xfrm>
            <a:custGeom>
              <a:avLst/>
              <a:gdLst>
                <a:gd name="connsiteX0" fmla="*/ 0 w 1371600"/>
                <a:gd name="connsiteY0" fmla="*/ 2882900 h 2882900"/>
                <a:gd name="connsiteX1" fmla="*/ 829733 w 1371600"/>
                <a:gd name="connsiteY1" fmla="*/ 1892300 h 2882900"/>
                <a:gd name="connsiteX2" fmla="*/ 1147233 w 1371600"/>
                <a:gd name="connsiteY2" fmla="*/ 1071034 h 2882900"/>
                <a:gd name="connsiteX3" fmla="*/ 1371600 w 1371600"/>
                <a:gd name="connsiteY3" fmla="*/ 0 h 2882900"/>
              </a:gdLst>
              <a:ahLst/>
              <a:cxnLst>
                <a:cxn ang="0">
                  <a:pos x="connsiteX0" y="connsiteY0"/>
                </a:cxn>
                <a:cxn ang="0">
                  <a:pos x="connsiteX1" y="connsiteY1"/>
                </a:cxn>
                <a:cxn ang="0">
                  <a:pos x="connsiteX2" y="connsiteY2"/>
                </a:cxn>
                <a:cxn ang="0">
                  <a:pos x="connsiteX3" y="connsiteY3"/>
                </a:cxn>
              </a:cxnLst>
              <a:rect l="l" t="t" r="r" b="b"/>
              <a:pathLst>
                <a:path w="1371600" h="2882900">
                  <a:moveTo>
                    <a:pt x="0" y="2882900"/>
                  </a:moveTo>
                  <a:cubicBezTo>
                    <a:pt x="319264" y="2538589"/>
                    <a:pt x="638528" y="2194278"/>
                    <a:pt x="829733" y="1892300"/>
                  </a:cubicBezTo>
                  <a:cubicBezTo>
                    <a:pt x="1020938" y="1590322"/>
                    <a:pt x="1056922" y="1386417"/>
                    <a:pt x="1147233" y="1071034"/>
                  </a:cubicBezTo>
                  <a:cubicBezTo>
                    <a:pt x="1237544" y="755651"/>
                    <a:pt x="1304572" y="377825"/>
                    <a:pt x="1371600"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10599242" y="1637562"/>
                  <a:ext cx="20882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m:rPr>
                            <m:sty m:val="p"/>
                          </m:rPr>
                          <a:rPr lang="en-US" altLang="zh-CN" b="0" i="0" smtClean="0">
                            <a:solidFill>
                              <a:srgbClr val="C00000"/>
                            </a:solidFill>
                            <a:latin typeface="Cambria Math" panose="02040503050406030204" pitchFamily="18" charset="0"/>
                          </a:rPr>
                          <m:t>sh</m:t>
                        </m:r>
                        <m:r>
                          <a:rPr lang="en-US" altLang="zh-CN" b="0" i="1" smtClean="0">
                            <a:solidFill>
                              <a:srgbClr val="C00000"/>
                            </a:solidFill>
                            <a:latin typeface="Cambria Math" panose="02040503050406030204" pitchFamily="18" charset="0"/>
                          </a:rPr>
                          <m:t> </m:t>
                        </m:r>
                        <m:r>
                          <a:rPr lang="en-US" altLang="zh-CN" b="0" i="1" smtClean="0">
                            <a:solidFill>
                              <a:srgbClr val="C00000"/>
                            </a:solidFill>
                            <a:latin typeface="Cambria Math" panose="02040503050406030204" pitchFamily="18" charset="0"/>
                          </a:rPr>
                          <m:t>𝑥</m:t>
                        </m:r>
                      </m:oMath>
                    </m:oMathPara>
                  </a14:m>
                  <a:endParaRPr lang="zh-CN" altLang="en-US" dirty="0">
                    <a:solidFill>
                      <a:srgbClr val="C00000"/>
                    </a:solidFill>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10599242" y="1637562"/>
                  <a:ext cx="2088232" cy="369332"/>
                </a:xfrm>
                <a:prstGeom prst="rect">
                  <a:avLst/>
                </a:prstGeom>
                <a:blipFill>
                  <a:blip r:embed="rId6"/>
                  <a:stretch>
                    <a:fillRect b="-8333"/>
                  </a:stretch>
                </a:blipFill>
              </p:spPr>
              <p:txBody>
                <a:bodyPr/>
                <a:lstStyle/>
                <a:p>
                  <a:r>
                    <a:rPr lang="zh-CN" altLang="en-US">
                      <a:noFill/>
                    </a:rPr>
                    <a:t> </a:t>
                  </a:r>
                </a:p>
              </p:txBody>
            </p:sp>
          </mc:Fallback>
        </mc:AlternateContent>
      </p:grpSp>
      <p:grpSp>
        <p:nvGrpSpPr>
          <p:cNvPr id="43" name="组合 42"/>
          <p:cNvGrpSpPr/>
          <p:nvPr/>
        </p:nvGrpSpPr>
        <p:grpSpPr>
          <a:xfrm>
            <a:off x="8122956" y="256415"/>
            <a:ext cx="3242331" cy="2563389"/>
            <a:chOff x="8122956" y="256415"/>
            <a:chExt cx="3242331" cy="2563389"/>
          </a:xfrm>
        </p:grpSpPr>
        <p:grpSp>
          <p:nvGrpSpPr>
            <p:cNvPr id="29" name="组合 28"/>
            <p:cNvGrpSpPr/>
            <p:nvPr/>
          </p:nvGrpSpPr>
          <p:grpSpPr>
            <a:xfrm>
              <a:off x="8476499" y="256415"/>
              <a:ext cx="2888788" cy="2563389"/>
              <a:chOff x="8797554" y="-324330"/>
              <a:chExt cx="2283808" cy="3336313"/>
            </a:xfrm>
          </p:grpSpPr>
          <p:sp>
            <p:nvSpPr>
              <p:cNvPr id="26" name="任意多边形 25"/>
              <p:cNvSpPr/>
              <p:nvPr/>
            </p:nvSpPr>
            <p:spPr>
              <a:xfrm>
                <a:off x="9938694" y="-315418"/>
                <a:ext cx="1142668" cy="3327401"/>
              </a:xfrm>
              <a:custGeom>
                <a:avLst/>
                <a:gdLst>
                  <a:gd name="connsiteX0" fmla="*/ 0 w 1706033"/>
                  <a:gd name="connsiteY0" fmla="*/ 3327400 h 3327400"/>
                  <a:gd name="connsiteX1" fmla="*/ 770467 w 1706033"/>
                  <a:gd name="connsiteY1" fmla="*/ 3132667 h 3327400"/>
                  <a:gd name="connsiteX2" fmla="*/ 1219200 w 1706033"/>
                  <a:gd name="connsiteY2" fmla="*/ 2683933 h 3327400"/>
                  <a:gd name="connsiteX3" fmla="*/ 1524000 w 1706033"/>
                  <a:gd name="connsiteY3" fmla="*/ 1646767 h 3327400"/>
                  <a:gd name="connsiteX4" fmla="*/ 1706033 w 1706033"/>
                  <a:gd name="connsiteY4" fmla="*/ 0 h 332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033" h="3327400">
                    <a:moveTo>
                      <a:pt x="0" y="3327400"/>
                    </a:moveTo>
                    <a:cubicBezTo>
                      <a:pt x="283633" y="3283655"/>
                      <a:pt x="567267" y="3239911"/>
                      <a:pt x="770467" y="3132667"/>
                    </a:cubicBezTo>
                    <a:cubicBezTo>
                      <a:pt x="973667" y="3025423"/>
                      <a:pt x="1093611" y="2931583"/>
                      <a:pt x="1219200" y="2683933"/>
                    </a:cubicBezTo>
                    <a:cubicBezTo>
                      <a:pt x="1344789" y="2436283"/>
                      <a:pt x="1442861" y="2094089"/>
                      <a:pt x="1524000" y="1646767"/>
                    </a:cubicBezTo>
                    <a:cubicBezTo>
                      <a:pt x="1605139" y="1199445"/>
                      <a:pt x="1655586" y="599722"/>
                      <a:pt x="1706033"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flipH="1">
                <a:off x="8797554" y="-324330"/>
                <a:ext cx="1142668" cy="3327401"/>
              </a:xfrm>
              <a:custGeom>
                <a:avLst/>
                <a:gdLst>
                  <a:gd name="connsiteX0" fmla="*/ 0 w 1706033"/>
                  <a:gd name="connsiteY0" fmla="*/ 3327400 h 3327400"/>
                  <a:gd name="connsiteX1" fmla="*/ 770467 w 1706033"/>
                  <a:gd name="connsiteY1" fmla="*/ 3132667 h 3327400"/>
                  <a:gd name="connsiteX2" fmla="*/ 1219200 w 1706033"/>
                  <a:gd name="connsiteY2" fmla="*/ 2683933 h 3327400"/>
                  <a:gd name="connsiteX3" fmla="*/ 1524000 w 1706033"/>
                  <a:gd name="connsiteY3" fmla="*/ 1646767 h 3327400"/>
                  <a:gd name="connsiteX4" fmla="*/ 1706033 w 1706033"/>
                  <a:gd name="connsiteY4" fmla="*/ 0 h 332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033" h="3327400">
                    <a:moveTo>
                      <a:pt x="0" y="3327400"/>
                    </a:moveTo>
                    <a:cubicBezTo>
                      <a:pt x="283633" y="3283655"/>
                      <a:pt x="567267" y="3239911"/>
                      <a:pt x="770467" y="3132667"/>
                    </a:cubicBezTo>
                    <a:cubicBezTo>
                      <a:pt x="973667" y="3025423"/>
                      <a:pt x="1093611" y="2931583"/>
                      <a:pt x="1219200" y="2683933"/>
                    </a:cubicBezTo>
                    <a:cubicBezTo>
                      <a:pt x="1344789" y="2436283"/>
                      <a:pt x="1442861" y="2094089"/>
                      <a:pt x="1524000" y="1646767"/>
                    </a:cubicBezTo>
                    <a:cubicBezTo>
                      <a:pt x="1605139" y="1199445"/>
                      <a:pt x="1655586" y="599722"/>
                      <a:pt x="1706033"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0" name="文本框 29"/>
                <p:cNvSpPr txBox="1"/>
                <p:nvPr/>
              </p:nvSpPr>
              <p:spPr>
                <a:xfrm>
                  <a:off x="8122956" y="1557746"/>
                  <a:ext cx="20882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9900"/>
                            </a:solidFill>
                            <a:latin typeface="Cambria Math" panose="02040503050406030204" pitchFamily="18" charset="0"/>
                          </a:rPr>
                          <m:t>𝑦</m:t>
                        </m:r>
                        <m:r>
                          <a:rPr lang="en-US" altLang="zh-CN" b="0" i="1" smtClean="0">
                            <a:solidFill>
                              <a:srgbClr val="009900"/>
                            </a:solidFill>
                            <a:latin typeface="Cambria Math" panose="02040503050406030204" pitchFamily="18" charset="0"/>
                          </a:rPr>
                          <m:t>=</m:t>
                        </m:r>
                        <m:r>
                          <m:rPr>
                            <m:sty m:val="p"/>
                          </m:rPr>
                          <a:rPr lang="en-US" altLang="zh-CN" b="0" i="0" smtClean="0">
                            <a:solidFill>
                              <a:srgbClr val="009900"/>
                            </a:solidFill>
                            <a:latin typeface="Cambria Math" panose="02040503050406030204" pitchFamily="18" charset="0"/>
                          </a:rPr>
                          <m:t>ch</m:t>
                        </m:r>
                        <m:r>
                          <a:rPr lang="en-US" altLang="zh-CN" b="0" i="1" smtClean="0">
                            <a:solidFill>
                              <a:srgbClr val="009900"/>
                            </a:solidFill>
                            <a:latin typeface="Cambria Math" panose="02040503050406030204" pitchFamily="18" charset="0"/>
                          </a:rPr>
                          <m:t> </m:t>
                        </m:r>
                        <m:r>
                          <a:rPr lang="en-US" altLang="zh-CN" b="0" i="1" smtClean="0">
                            <a:solidFill>
                              <a:srgbClr val="009900"/>
                            </a:solidFill>
                            <a:latin typeface="Cambria Math" panose="02040503050406030204" pitchFamily="18" charset="0"/>
                          </a:rPr>
                          <m:t>𝑥</m:t>
                        </m:r>
                      </m:oMath>
                    </m:oMathPara>
                  </a14:m>
                  <a:endParaRPr lang="zh-CN" altLang="en-US" dirty="0">
                    <a:solidFill>
                      <a:srgbClr val="009900"/>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8122956" y="1557746"/>
                  <a:ext cx="2088232" cy="369332"/>
                </a:xfrm>
                <a:prstGeom prst="rect">
                  <a:avLst/>
                </a:prstGeom>
                <a:blipFill>
                  <a:blip r:embed="rId7"/>
                  <a:stretch>
                    <a:fillRect b="-8333"/>
                  </a:stretch>
                </a:blipFill>
              </p:spPr>
              <p:txBody>
                <a:bodyPr/>
                <a:lstStyle/>
                <a:p>
                  <a:r>
                    <a:rPr lang="zh-CN" altLang="en-US">
                      <a:noFill/>
                    </a:rPr>
                    <a:t> </a:t>
                  </a:r>
                </a:p>
              </p:txBody>
            </p:sp>
          </mc:Fallback>
        </mc:AlternateContent>
      </p:grpSp>
      <p:grpSp>
        <p:nvGrpSpPr>
          <p:cNvPr id="49" name="组合 48"/>
          <p:cNvGrpSpPr/>
          <p:nvPr/>
        </p:nvGrpSpPr>
        <p:grpSpPr>
          <a:xfrm>
            <a:off x="8241543" y="2492896"/>
            <a:ext cx="3711518" cy="2160240"/>
            <a:chOff x="8241543" y="2492896"/>
            <a:chExt cx="3711518" cy="2160240"/>
          </a:xfrm>
        </p:grpSpPr>
        <p:grpSp>
          <p:nvGrpSpPr>
            <p:cNvPr id="48" name="组合 47"/>
            <p:cNvGrpSpPr/>
            <p:nvPr/>
          </p:nvGrpSpPr>
          <p:grpSpPr>
            <a:xfrm>
              <a:off x="8241543" y="4314582"/>
              <a:ext cx="3705950" cy="338554"/>
              <a:chOff x="8241543" y="4314582"/>
              <a:chExt cx="3705950" cy="338554"/>
            </a:xfrm>
          </p:grpSpPr>
          <p:cxnSp>
            <p:nvCxnSpPr>
              <p:cNvPr id="33" name="直接连接符 32"/>
              <p:cNvCxnSpPr/>
              <p:nvPr/>
            </p:nvCxnSpPr>
            <p:spPr>
              <a:xfrm>
                <a:off x="8241543" y="4339007"/>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10723357" y="4314582"/>
                    <a:ext cx="1224136" cy="338554"/>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=−1</m:t>
                          </m:r>
                        </m:oMath>
                      </m:oMathPara>
                    </a14:m>
                    <a:endParaRPr lang="zh-CN" altLang="en-US" sz="1600" dirty="0">
                      <a:solidFill>
                        <a:schemeClr val="accent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10723357" y="4314582"/>
                    <a:ext cx="1224136" cy="338554"/>
                  </a:xfrm>
                  <a:prstGeom prst="rect">
                    <a:avLst/>
                  </a:prstGeom>
                  <a:blipFill>
                    <a:blip r:embed="rId8"/>
                    <a:stretch>
                      <a:fillRect b="-5455"/>
                    </a:stretch>
                  </a:blipFill>
                  <a:ln>
                    <a:noFill/>
                  </a:ln>
                </p:spPr>
                <p:txBody>
                  <a:bodyPr/>
                  <a:lstStyle/>
                  <a:p>
                    <a:r>
                      <a:rPr lang="zh-CN" altLang="en-US">
                        <a:noFill/>
                      </a:rPr>
                      <a:t> </a:t>
                    </a:r>
                  </a:p>
                </p:txBody>
              </p:sp>
            </mc:Fallback>
          </mc:AlternateContent>
        </p:grpSp>
        <p:grpSp>
          <p:nvGrpSpPr>
            <p:cNvPr id="47" name="组合 46"/>
            <p:cNvGrpSpPr/>
            <p:nvPr/>
          </p:nvGrpSpPr>
          <p:grpSpPr>
            <a:xfrm>
              <a:off x="8247111" y="2492896"/>
              <a:ext cx="3705950" cy="338554"/>
              <a:chOff x="8247111" y="2492896"/>
              <a:chExt cx="3705950" cy="338554"/>
            </a:xfrm>
          </p:grpSpPr>
          <p:cxnSp>
            <p:nvCxnSpPr>
              <p:cNvPr id="35" name="直接连接符 34"/>
              <p:cNvCxnSpPr/>
              <p:nvPr/>
            </p:nvCxnSpPr>
            <p:spPr>
              <a:xfrm>
                <a:off x="8247111" y="2816597"/>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p:cNvSpPr txBox="1"/>
                  <p:nvPr/>
                </p:nvSpPr>
                <p:spPr>
                  <a:xfrm>
                    <a:off x="10728925" y="2492896"/>
                    <a:ext cx="1224136" cy="338554"/>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=1</m:t>
                          </m:r>
                        </m:oMath>
                      </m:oMathPara>
                    </a14:m>
                    <a:endParaRPr lang="zh-CN" altLang="en-US" sz="1600" dirty="0">
                      <a:solidFill>
                        <a:schemeClr val="accent1"/>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0728925" y="2492896"/>
                    <a:ext cx="1224136" cy="338554"/>
                  </a:xfrm>
                  <a:prstGeom prst="rect">
                    <a:avLst/>
                  </a:prstGeom>
                  <a:blipFill>
                    <a:blip r:embed="rId9"/>
                    <a:stretch>
                      <a:fillRect b="-5455"/>
                    </a:stretch>
                  </a:blipFill>
                  <a:ln>
                    <a:noFill/>
                  </a:ln>
                </p:spPr>
                <p:txBody>
                  <a:bodyPr/>
                  <a:lstStyle/>
                  <a:p>
                    <a:r>
                      <a:rPr lang="zh-CN" altLang="en-US">
                        <a:noFill/>
                      </a:rPr>
                      <a:t> </a:t>
                    </a:r>
                  </a:p>
                </p:txBody>
              </p:sp>
            </mc:Fallback>
          </mc:AlternateContent>
        </p:grpSp>
      </p:grpSp>
      <p:grpSp>
        <p:nvGrpSpPr>
          <p:cNvPr id="46" name="组合 45"/>
          <p:cNvGrpSpPr/>
          <p:nvPr/>
        </p:nvGrpSpPr>
        <p:grpSpPr>
          <a:xfrm>
            <a:off x="7124507" y="2925316"/>
            <a:ext cx="4682260" cy="1295771"/>
            <a:chOff x="7124507" y="2925316"/>
            <a:chExt cx="4682260" cy="1295771"/>
          </a:xfrm>
        </p:grpSpPr>
        <p:sp>
          <p:nvSpPr>
            <p:cNvPr id="39" name="任意多边形 38"/>
            <p:cNvSpPr/>
            <p:nvPr/>
          </p:nvSpPr>
          <p:spPr>
            <a:xfrm>
              <a:off x="9931400" y="2925316"/>
              <a:ext cx="1875367" cy="647700"/>
            </a:xfrm>
            <a:custGeom>
              <a:avLst/>
              <a:gdLst>
                <a:gd name="connsiteX0" fmla="*/ 0 w 1875367"/>
                <a:gd name="connsiteY0" fmla="*/ 647700 h 647700"/>
                <a:gd name="connsiteX1" fmla="*/ 440267 w 1875367"/>
                <a:gd name="connsiteY1" fmla="*/ 397933 h 647700"/>
                <a:gd name="connsiteX2" fmla="*/ 956733 w 1875367"/>
                <a:gd name="connsiteY2" fmla="*/ 194733 h 647700"/>
                <a:gd name="connsiteX3" fmla="*/ 1274233 w 1875367"/>
                <a:gd name="connsiteY3" fmla="*/ 114300 h 647700"/>
                <a:gd name="connsiteX4" fmla="*/ 1875367 w 1875367"/>
                <a:gd name="connsiteY4" fmla="*/ 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367" h="647700">
                  <a:moveTo>
                    <a:pt x="0" y="647700"/>
                  </a:moveTo>
                  <a:cubicBezTo>
                    <a:pt x="140406" y="560563"/>
                    <a:pt x="280812" y="473427"/>
                    <a:pt x="440267" y="397933"/>
                  </a:cubicBezTo>
                  <a:cubicBezTo>
                    <a:pt x="599722" y="322439"/>
                    <a:pt x="817739" y="242005"/>
                    <a:pt x="956733" y="194733"/>
                  </a:cubicBezTo>
                  <a:cubicBezTo>
                    <a:pt x="1095727" y="147461"/>
                    <a:pt x="1121127" y="146756"/>
                    <a:pt x="1274233" y="114300"/>
                  </a:cubicBezTo>
                  <a:cubicBezTo>
                    <a:pt x="1427339" y="81844"/>
                    <a:pt x="1651353" y="40922"/>
                    <a:pt x="1875367"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0" name="任意多边形 39"/>
            <p:cNvSpPr/>
            <p:nvPr/>
          </p:nvSpPr>
          <p:spPr>
            <a:xfrm rot="10800000">
              <a:off x="8040216" y="3573387"/>
              <a:ext cx="1875367" cy="647700"/>
            </a:xfrm>
            <a:custGeom>
              <a:avLst/>
              <a:gdLst>
                <a:gd name="connsiteX0" fmla="*/ 0 w 1875367"/>
                <a:gd name="connsiteY0" fmla="*/ 647700 h 647700"/>
                <a:gd name="connsiteX1" fmla="*/ 440267 w 1875367"/>
                <a:gd name="connsiteY1" fmla="*/ 397933 h 647700"/>
                <a:gd name="connsiteX2" fmla="*/ 956733 w 1875367"/>
                <a:gd name="connsiteY2" fmla="*/ 194733 h 647700"/>
                <a:gd name="connsiteX3" fmla="*/ 1274233 w 1875367"/>
                <a:gd name="connsiteY3" fmla="*/ 114300 h 647700"/>
                <a:gd name="connsiteX4" fmla="*/ 1875367 w 1875367"/>
                <a:gd name="connsiteY4" fmla="*/ 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367" h="647700">
                  <a:moveTo>
                    <a:pt x="0" y="647700"/>
                  </a:moveTo>
                  <a:cubicBezTo>
                    <a:pt x="140406" y="560563"/>
                    <a:pt x="280812" y="473427"/>
                    <a:pt x="440267" y="397933"/>
                  </a:cubicBezTo>
                  <a:cubicBezTo>
                    <a:pt x="599722" y="322439"/>
                    <a:pt x="817739" y="242005"/>
                    <a:pt x="956733" y="194733"/>
                  </a:cubicBezTo>
                  <a:cubicBezTo>
                    <a:pt x="1095727" y="147461"/>
                    <a:pt x="1121127" y="146756"/>
                    <a:pt x="1274233" y="114300"/>
                  </a:cubicBezTo>
                  <a:cubicBezTo>
                    <a:pt x="1427339" y="81844"/>
                    <a:pt x="1651353" y="40922"/>
                    <a:pt x="1875367"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mc:AlternateContent xmlns:mc="http://schemas.openxmlformats.org/markup-compatibility/2006" xmlns:a14="http://schemas.microsoft.com/office/drawing/2010/main">
          <mc:Choice Requires="a14">
            <p:sp>
              <p:nvSpPr>
                <p:cNvPr id="41" name="文本框 40"/>
                <p:cNvSpPr txBox="1"/>
                <p:nvPr/>
              </p:nvSpPr>
              <p:spPr>
                <a:xfrm>
                  <a:off x="7124507" y="3795027"/>
                  <a:ext cx="20882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7030A0"/>
                            </a:solidFill>
                            <a:latin typeface="Cambria Math" panose="02040503050406030204" pitchFamily="18" charset="0"/>
                          </a:rPr>
                          <m:t>𝑦</m:t>
                        </m:r>
                        <m:r>
                          <a:rPr lang="en-US" altLang="zh-CN" b="0" i="1" smtClean="0">
                            <a:solidFill>
                              <a:srgbClr val="7030A0"/>
                            </a:solidFill>
                            <a:latin typeface="Cambria Math" panose="02040503050406030204" pitchFamily="18" charset="0"/>
                          </a:rPr>
                          <m:t>=</m:t>
                        </m:r>
                        <m:r>
                          <m:rPr>
                            <m:sty m:val="p"/>
                          </m:rPr>
                          <a:rPr lang="en-US" altLang="zh-CN" b="0" i="0" smtClean="0">
                            <a:solidFill>
                              <a:srgbClr val="7030A0"/>
                            </a:solidFill>
                            <a:latin typeface="Cambria Math" panose="02040503050406030204" pitchFamily="18" charset="0"/>
                          </a:rPr>
                          <m:t>th</m:t>
                        </m:r>
                        <m:r>
                          <a:rPr lang="en-US" altLang="zh-CN" b="0" i="1" smtClean="0">
                            <a:solidFill>
                              <a:srgbClr val="7030A0"/>
                            </a:solidFill>
                            <a:latin typeface="Cambria Math" panose="02040503050406030204" pitchFamily="18" charset="0"/>
                          </a:rPr>
                          <m:t> </m:t>
                        </m:r>
                        <m:r>
                          <a:rPr lang="en-US" altLang="zh-CN" b="0" i="1" smtClean="0">
                            <a:solidFill>
                              <a:srgbClr val="7030A0"/>
                            </a:solidFill>
                            <a:latin typeface="Cambria Math" panose="02040503050406030204" pitchFamily="18" charset="0"/>
                          </a:rPr>
                          <m:t>𝑥</m:t>
                        </m:r>
                      </m:oMath>
                    </m:oMathPara>
                  </a14:m>
                  <a:endParaRPr lang="zh-CN" altLang="en-US" dirty="0">
                    <a:solidFill>
                      <a:srgbClr val="7030A0"/>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7124507" y="3795027"/>
                  <a:ext cx="2088232" cy="369332"/>
                </a:xfrm>
                <a:prstGeom prst="rect">
                  <a:avLst/>
                </a:prstGeom>
                <a:blipFill>
                  <a:blip r:embed="rId10"/>
                  <a:stretch>
                    <a:fillRect b="-8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872144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1000"/>
                                        <p:tgtEl>
                                          <p:spTgt spid="45"/>
                                        </p:tgtEl>
                                      </p:cBhvr>
                                    </p:animEffect>
                                    <p:anim calcmode="lin" valueType="num">
                                      <p:cBhvr>
                                        <p:cTn id="12" dur="1000" fill="hold"/>
                                        <p:tgtEl>
                                          <p:spTgt spid="45"/>
                                        </p:tgtEl>
                                        <p:attrNameLst>
                                          <p:attrName>ppt_x</p:attrName>
                                        </p:attrNameLst>
                                      </p:cBhvr>
                                      <p:tavLst>
                                        <p:tav tm="0">
                                          <p:val>
                                            <p:strVal val="#ppt_x"/>
                                          </p:val>
                                        </p:tav>
                                        <p:tav tm="100000">
                                          <p:val>
                                            <p:strVal val="#ppt_x"/>
                                          </p:val>
                                        </p:tav>
                                      </p:tavLst>
                                    </p:anim>
                                    <p:anim calcmode="lin" valueType="num">
                                      <p:cBhvr>
                                        <p:cTn id="1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fade">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fade">
                                      <p:cBhvr>
                                        <p:cTn id="39" dur="500"/>
                                        <p:tgtEl>
                                          <p:spTgt spid="4">
                                            <p:txEl>
                                              <p:pRg st="3" end="3"/>
                                            </p:txEl>
                                          </p:spTgt>
                                        </p:tgtEl>
                                      </p:cBhvr>
                                    </p:animEffect>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1000" fill="hold"/>
                                        <p:tgtEl>
                                          <p:spTgt spid="46"/>
                                        </p:tgtEl>
                                        <p:attrNameLst>
                                          <p:attrName>ppt_y</p:attrName>
                                        </p:attrNameLst>
                                      </p:cBhvr>
                                      <p:tavLst>
                                        <p:tav tm="0">
                                          <p:val>
                                            <p:strVal val="#ppt_y+.1"/>
                                          </p:val>
                                        </p:tav>
                                        <p:tav tm="100000">
                                          <p:val>
                                            <p:strVal val="#ppt_y"/>
                                          </p:val>
                                        </p:tav>
                                      </p:tavLst>
                                    </p:anim>
                                  </p:childTnLst>
                                </p:cTn>
                              </p:par>
                            </p:childTnLst>
                          </p:cTn>
                        </p:par>
                        <p:par>
                          <p:cTn id="46" fill="hold">
                            <p:stCondLst>
                              <p:cond delay="1500"/>
                            </p:stCondLst>
                            <p:childTnLst>
                              <p:par>
                                <p:cTn id="47" presetID="42" presetClass="entr" presetSubtype="0" fill="hold"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1000"/>
                                        <p:tgtEl>
                                          <p:spTgt spid="49"/>
                                        </p:tgtEl>
                                      </p:cBhvr>
                                    </p:animEffect>
                                    <p:anim calcmode="lin" valueType="num">
                                      <p:cBhvr>
                                        <p:cTn id="50" dur="1000" fill="hold"/>
                                        <p:tgtEl>
                                          <p:spTgt spid="49"/>
                                        </p:tgtEl>
                                        <p:attrNameLst>
                                          <p:attrName>ppt_x</p:attrName>
                                        </p:attrNameLst>
                                      </p:cBhvr>
                                      <p:tavLst>
                                        <p:tav tm="0">
                                          <p:val>
                                            <p:strVal val="#ppt_x"/>
                                          </p:val>
                                        </p:tav>
                                        <p:tav tm="100000">
                                          <p:val>
                                            <p:strVal val="#ppt_x"/>
                                          </p:val>
                                        </p:tav>
                                      </p:tavLst>
                                    </p:anim>
                                    <p:anim calcmode="lin" valueType="num">
                                      <p:cBhvr>
                                        <p:cTn id="5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xEl>
                                              <p:pRg st="4" end="4"/>
                                            </p:txEl>
                                          </p:spTgt>
                                        </p:tgtEl>
                                        <p:attrNameLst>
                                          <p:attrName>style.visibility</p:attrName>
                                        </p:attrNameLst>
                                      </p:cBhvr>
                                      <p:to>
                                        <p:strVal val="visible"/>
                                      </p:to>
                                    </p:set>
                                    <p:animEffect transition="in" filter="fade">
                                      <p:cBhvr>
                                        <p:cTn id="56" dur="500"/>
                                        <p:tgtEl>
                                          <p:spTgt spid="4">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xEl>
                                              <p:pRg st="5" end="5"/>
                                            </p:txEl>
                                          </p:spTgt>
                                        </p:tgtEl>
                                        <p:attrNameLst>
                                          <p:attrName>style.visibility</p:attrName>
                                        </p:attrNameLst>
                                      </p:cBhvr>
                                      <p:to>
                                        <p:strVal val="visible"/>
                                      </p:to>
                                    </p:set>
                                    <p:animEffect transition="in" filter="fade">
                                      <p:cBhvr>
                                        <p:cTn id="6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反双曲函数</a:t>
                </a:r>
                <a:endParaRPr lang="en-US" altLang="zh-CN" dirty="0" smtClean="0">
                  <a:solidFill>
                    <a:srgbClr val="0000FF"/>
                  </a:solidFill>
                </a:endParaRPr>
              </a:p>
              <a:p>
                <a:pPr marL="342900" indent="-342900">
                  <a:buFont typeface="Arial" panose="020B0604020202020204" pitchFamily="34" charset="0"/>
                  <a:buChar char="•"/>
                </a:pPr>
                <a:r>
                  <a:rPr lang="zh-CN" altLang="en-US" dirty="0" smtClean="0"/>
                  <a:t>反双</a:t>
                </a:r>
                <a:r>
                  <a:rPr lang="zh-CN" altLang="en-US" dirty="0"/>
                  <a:t>曲正弦函数</a:t>
                </a:r>
                <a14:m>
                  <m:oMath xmlns:m="http://schemas.openxmlformats.org/officeDocument/2006/math">
                    <m:r>
                      <a:rPr lang="en-US" altLang="zh-CN" i="1"/>
                      <m:t> </m:t>
                    </m:r>
                    <m:r>
                      <a:rPr lang="en-US" altLang="zh-CN" i="1"/>
                      <m:t>𝑦</m:t>
                    </m:r>
                    <m:r>
                      <a:rPr lang="en-US" altLang="zh-CN" i="1"/>
                      <m:t>=</m:t>
                    </m:r>
                    <m:r>
                      <m:rPr>
                        <m:sty m:val="p"/>
                      </m:rPr>
                      <a:rPr lang="en-US" altLang="zh-CN" b="0" i="0" smtClean="0"/>
                      <m:t>ar</m:t>
                    </m:r>
                    <m:r>
                      <m:rPr>
                        <m:sty m:val="p"/>
                      </m:rPr>
                      <a:rPr lang="en-US" altLang="zh-CN"/>
                      <m:t>sh</m:t>
                    </m:r>
                    <m:r>
                      <a:rPr lang="en-US" altLang="zh-CN" i="1"/>
                      <m:t> </m:t>
                    </m:r>
                    <m:r>
                      <a:rPr lang="en-US" altLang="zh-CN" i="1"/>
                      <m:t>𝑥</m:t>
                    </m:r>
                    <m:r>
                      <a:rPr lang="en-US" altLang="zh-CN" i="1"/>
                      <m:t>=</m:t>
                    </m:r>
                    <m:func>
                      <m:funcPr>
                        <m:ctrlPr>
                          <a:rPr lang="en-US" altLang="zh-CN" b="0" i="1" smtClean="0"/>
                        </m:ctrlPr>
                      </m:funcPr>
                      <m:fName>
                        <m:r>
                          <m:rPr>
                            <m:sty m:val="p"/>
                          </m:rPr>
                          <a:rPr lang="en-US" altLang="zh-CN" b="0" i="0" smtClean="0"/>
                          <m:t>ln</m:t>
                        </m:r>
                      </m:fName>
                      <m:e>
                        <m:d>
                          <m:dPr>
                            <m:ctrlPr>
                              <a:rPr lang="en-US" altLang="zh-CN" b="0" i="1" smtClean="0"/>
                            </m:ctrlPr>
                          </m:dPr>
                          <m:e>
                            <m:r>
                              <a:rPr lang="en-US" altLang="zh-CN" b="0" i="1" smtClean="0"/>
                              <m:t>𝑥</m:t>
                            </m:r>
                            <m:r>
                              <a:rPr lang="en-US" altLang="zh-CN" b="0" i="1" smtClean="0"/>
                              <m:t>+</m:t>
                            </m:r>
                            <m:rad>
                              <m:radPr>
                                <m:degHide m:val="on"/>
                                <m:ctrlPr>
                                  <a:rPr lang="en-US" altLang="zh-CN" b="0" i="1" smtClean="0"/>
                                </m:ctrlPr>
                              </m:radPr>
                              <m:deg/>
                              <m:e>
                                <m:sSup>
                                  <m:sSupPr>
                                    <m:ctrlPr>
                                      <a:rPr lang="en-US" altLang="zh-CN" b="0" i="1" smtClean="0"/>
                                    </m:ctrlPr>
                                  </m:sSupPr>
                                  <m:e>
                                    <m:r>
                                      <a:rPr lang="en-US" altLang="zh-CN" b="0" i="1" smtClean="0"/>
                                      <m:t>𝑥</m:t>
                                    </m:r>
                                  </m:e>
                                  <m:sup>
                                    <m:r>
                                      <a:rPr lang="en-US" altLang="zh-CN" b="0" i="1" smtClean="0"/>
                                      <m:t>2</m:t>
                                    </m:r>
                                  </m:sup>
                                </m:sSup>
                                <m:r>
                                  <a:rPr lang="en-US" altLang="zh-CN" b="0" i="1" smtClean="0"/>
                                  <m:t>+1</m:t>
                                </m:r>
                              </m:e>
                            </m:rad>
                          </m:e>
                        </m:d>
                      </m:e>
                    </m:func>
                  </m:oMath>
                </a14:m>
                <a:endParaRPr lang="en-US" altLang="zh-CN" i="1" dirty="0" smtClean="0"/>
              </a:p>
              <a:p>
                <a:pPr marL="800100" lvl="1" indent="-342900">
                  <a:buFont typeface="Arial" panose="020B0604020202020204" pitchFamily="34" charset="0"/>
                  <a:buChar char="•"/>
                </a:pPr>
                <a14:m>
                  <m:oMath xmlns:m="http://schemas.openxmlformats.org/officeDocument/2006/math">
                    <m:r>
                      <a:rPr lang="en-US" altLang="zh-CN" i="1">
                        <a:latin typeface="+mn-ea"/>
                        <a:ea typeface="+mn-ea"/>
                      </a:rPr>
                      <m:t>𝐷</m:t>
                    </m:r>
                    <m:r>
                      <a:rPr lang="en-US" altLang="zh-CN" i="1">
                        <a:latin typeface="+mn-ea"/>
                        <a:ea typeface="+mn-ea"/>
                      </a:rPr>
                      <m:t>=</m:t>
                    </m:r>
                    <m:d>
                      <m:dPr>
                        <m:ctrlPr>
                          <a:rPr lang="en-US" altLang="zh-CN" i="1">
                            <a:latin typeface="+mn-ea"/>
                            <a:ea typeface="+mn-ea"/>
                          </a:rPr>
                        </m:ctrlPr>
                      </m:dPr>
                      <m:e>
                        <m:r>
                          <a:rPr lang="en-US" altLang="zh-CN" i="1">
                            <a:latin typeface="+mn-ea"/>
                            <a:ea typeface="+mn-ea"/>
                          </a:rPr>
                          <m:t>−∞,+∞</m:t>
                        </m:r>
                      </m:e>
                    </m:d>
                    <m:r>
                      <a:rPr lang="en-US" altLang="zh-CN" i="1">
                        <a:latin typeface="+mn-ea"/>
                        <a:ea typeface="+mn-ea"/>
                      </a:rPr>
                      <m:t>, </m:t>
                    </m:r>
                    <m:r>
                      <a:rPr lang="en-US" altLang="zh-CN" i="1">
                        <a:latin typeface="+mn-ea"/>
                        <a:ea typeface="+mn-ea"/>
                      </a:rPr>
                      <m:t>𝑌</m:t>
                    </m:r>
                    <m:r>
                      <a:rPr lang="en-US" altLang="zh-CN" i="1">
                        <a:latin typeface="+mn-ea"/>
                        <a:ea typeface="+mn-ea"/>
                      </a:rPr>
                      <m:t>=</m:t>
                    </m:r>
                    <m:d>
                      <m:dPr>
                        <m:ctrlPr>
                          <a:rPr lang="en-US" altLang="zh-CN" i="1">
                            <a:latin typeface="+mn-ea"/>
                            <a:ea typeface="+mn-ea"/>
                          </a:rPr>
                        </m:ctrlPr>
                      </m:dPr>
                      <m:e>
                        <m:r>
                          <a:rPr lang="en-US" altLang="zh-CN" i="1">
                            <a:latin typeface="+mn-ea"/>
                            <a:ea typeface="+mn-ea"/>
                          </a:rPr>
                          <m:t>−∞,+∞</m:t>
                        </m:r>
                      </m:e>
                    </m:d>
                  </m:oMath>
                </a14:m>
                <a:r>
                  <a:rPr lang="en-US" altLang="zh-CN" dirty="0">
                    <a:latin typeface="+mn-ea"/>
                    <a:ea typeface="+mn-ea"/>
                  </a:rPr>
                  <a:t>, </a:t>
                </a:r>
                <a:r>
                  <a:rPr lang="zh-CN" altLang="en-US" dirty="0" smtClean="0">
                    <a:latin typeface="+mn-ea"/>
                    <a:ea typeface="+mn-ea"/>
                  </a:rPr>
                  <a:t>奇函数</a:t>
                </a:r>
                <a:r>
                  <a:rPr lang="en-US" altLang="zh-CN" dirty="0" smtClean="0">
                    <a:latin typeface="+mn-ea"/>
                    <a:ea typeface="+mn-ea"/>
                  </a:rPr>
                  <a:t>, </a:t>
                </a:r>
                <a:r>
                  <a:rPr lang="zh-CN" altLang="en-US" dirty="0" smtClean="0">
                    <a:latin typeface="+mn-ea"/>
                    <a:ea typeface="+mn-ea"/>
                  </a:rPr>
                  <a:t>单调递增</a:t>
                </a:r>
                <a:r>
                  <a:rPr lang="en-US" altLang="zh-CN" dirty="0" smtClean="0">
                    <a:latin typeface="+mn-ea"/>
                    <a:ea typeface="+mn-ea"/>
                  </a:rPr>
                  <a:t>.</a:t>
                </a:r>
              </a:p>
              <a:p>
                <a:pPr marL="342900" indent="-342900">
                  <a:buFont typeface="Arial" panose="020B0604020202020204" pitchFamily="34" charset="0"/>
                  <a:buChar char="•"/>
                </a:pPr>
                <a:r>
                  <a:rPr lang="zh-CN" altLang="en-US" dirty="0"/>
                  <a:t>反</a:t>
                </a:r>
                <a:r>
                  <a:rPr lang="zh-CN" altLang="en-US" dirty="0" smtClean="0"/>
                  <a:t>双</a:t>
                </a:r>
                <a:r>
                  <a:rPr lang="zh-CN" altLang="en-US" dirty="0"/>
                  <a:t>曲余弦函数</a:t>
                </a:r>
                <a14:m>
                  <m:oMath xmlns:m="http://schemas.openxmlformats.org/officeDocument/2006/math">
                    <m:r>
                      <a:rPr lang="en-US" altLang="zh-CN" i="1"/>
                      <m:t> </m:t>
                    </m:r>
                    <m:r>
                      <a:rPr lang="en-US" altLang="zh-CN" i="1"/>
                      <m:t>𝑦</m:t>
                    </m:r>
                    <m:r>
                      <a:rPr lang="en-US" altLang="zh-CN" i="1"/>
                      <m:t>=</m:t>
                    </m:r>
                    <m:r>
                      <m:rPr>
                        <m:sty m:val="p"/>
                      </m:rPr>
                      <a:rPr lang="en-US" altLang="zh-CN"/>
                      <m:t>ar</m:t>
                    </m:r>
                    <m:r>
                      <m:rPr>
                        <m:sty m:val="p"/>
                      </m:rPr>
                      <a:rPr lang="en-US" altLang="zh-CN" i="1"/>
                      <m:t>c</m:t>
                    </m:r>
                    <m:r>
                      <m:rPr>
                        <m:sty m:val="p"/>
                      </m:rPr>
                      <a:rPr lang="en-US" altLang="zh-CN"/>
                      <m:t>h</m:t>
                    </m:r>
                    <m:r>
                      <a:rPr lang="en-US" altLang="zh-CN" i="1"/>
                      <m:t> </m:t>
                    </m:r>
                    <m:r>
                      <a:rPr lang="en-US" altLang="zh-CN" i="1"/>
                      <m:t>𝑥</m:t>
                    </m:r>
                    <m:r>
                      <a:rPr lang="en-US" altLang="zh-CN" i="1"/>
                      <m:t>=</m:t>
                    </m:r>
                    <m:func>
                      <m:funcPr>
                        <m:ctrlPr>
                          <a:rPr lang="en-US" altLang="zh-CN" i="1"/>
                        </m:ctrlPr>
                      </m:funcPr>
                      <m:fName>
                        <m:r>
                          <m:rPr>
                            <m:sty m:val="p"/>
                          </m:rPr>
                          <a:rPr lang="en-US" altLang="zh-CN"/>
                          <m:t>ln</m:t>
                        </m:r>
                      </m:fName>
                      <m:e>
                        <m:d>
                          <m:dPr>
                            <m:ctrlPr>
                              <a:rPr lang="en-US" altLang="zh-CN" i="1"/>
                            </m:ctrlPr>
                          </m:dPr>
                          <m:e>
                            <m:r>
                              <a:rPr lang="en-US" altLang="zh-CN" i="1"/>
                              <m:t>𝑥</m:t>
                            </m:r>
                            <m:r>
                              <a:rPr lang="en-US" altLang="zh-CN" i="1"/>
                              <m:t>+</m:t>
                            </m:r>
                            <m:rad>
                              <m:radPr>
                                <m:degHide m:val="on"/>
                                <m:ctrlPr>
                                  <a:rPr lang="en-US" altLang="zh-CN" i="1"/>
                                </m:ctrlPr>
                              </m:radPr>
                              <m:deg/>
                              <m:e>
                                <m:sSup>
                                  <m:sSupPr>
                                    <m:ctrlPr>
                                      <a:rPr lang="en-US" altLang="zh-CN" i="1"/>
                                    </m:ctrlPr>
                                  </m:sSupPr>
                                  <m:e>
                                    <m:r>
                                      <a:rPr lang="en-US" altLang="zh-CN" i="1"/>
                                      <m:t>𝑥</m:t>
                                    </m:r>
                                  </m:e>
                                  <m:sup>
                                    <m:r>
                                      <a:rPr lang="en-US" altLang="zh-CN" i="1"/>
                                      <m:t>2</m:t>
                                    </m:r>
                                  </m:sup>
                                </m:sSup>
                                <m:r>
                                  <a:rPr lang="en-US" altLang="zh-CN" b="0" i="1" smtClean="0"/>
                                  <m:t>−</m:t>
                                </m:r>
                                <m:r>
                                  <a:rPr lang="en-US" altLang="zh-CN" i="1"/>
                                  <m:t>1</m:t>
                                </m:r>
                              </m:e>
                            </m:rad>
                          </m:e>
                        </m:d>
                      </m:e>
                    </m:func>
                  </m:oMath>
                </a14:m>
                <a:endParaRPr lang="en-US" altLang="zh-CN" i="1" dirty="0"/>
              </a:p>
              <a:p>
                <a:pPr marL="800100" lvl="1" indent="-342900">
                  <a:buFont typeface="Arial" panose="020B0604020202020204" pitchFamily="34" charset="0"/>
                  <a:buChar char="•"/>
                </a:pPr>
                <a14:m>
                  <m:oMath xmlns:m="http://schemas.openxmlformats.org/officeDocument/2006/math">
                    <m:r>
                      <a:rPr lang="en-US" altLang="zh-CN" i="1">
                        <a:latin typeface="+mn-ea"/>
                        <a:ea typeface="+mn-ea"/>
                      </a:rPr>
                      <m:t>𝐷</m:t>
                    </m:r>
                    <m:r>
                      <a:rPr lang="en-US" altLang="zh-CN" i="1">
                        <a:latin typeface="+mn-ea"/>
                        <a:ea typeface="+mn-ea"/>
                      </a:rPr>
                      <m:t>=</m:t>
                    </m:r>
                    <m:d>
                      <m:dPr>
                        <m:begChr m:val="["/>
                        <m:ctrlPr>
                          <a:rPr lang="en-US" altLang="zh-CN" i="1">
                            <a:latin typeface="+mn-ea"/>
                            <a:ea typeface="+mn-ea"/>
                          </a:rPr>
                        </m:ctrlPr>
                      </m:dPr>
                      <m:e>
                        <m:r>
                          <a:rPr lang="en-US" altLang="zh-CN" i="1">
                            <a:latin typeface="+mn-ea"/>
                            <a:ea typeface="+mn-ea"/>
                          </a:rPr>
                          <m:t>1,+∞</m:t>
                        </m:r>
                      </m:e>
                    </m:d>
                    <m:r>
                      <a:rPr lang="en-US" altLang="zh-CN" i="1">
                        <a:latin typeface="+mn-ea"/>
                        <a:ea typeface="+mn-ea"/>
                      </a:rPr>
                      <m:t>, </m:t>
                    </m:r>
                    <m:r>
                      <a:rPr lang="en-US" altLang="zh-CN" i="1">
                        <a:latin typeface="+mn-ea"/>
                        <a:ea typeface="+mn-ea"/>
                      </a:rPr>
                      <m:t>𝑌</m:t>
                    </m:r>
                    <m:r>
                      <a:rPr lang="en-US" altLang="zh-CN" i="1">
                        <a:latin typeface="+mn-ea"/>
                        <a:ea typeface="+mn-ea"/>
                      </a:rPr>
                      <m:t>=</m:t>
                    </m:r>
                    <m:d>
                      <m:dPr>
                        <m:begChr m:val="["/>
                        <m:ctrlPr>
                          <a:rPr lang="en-US" altLang="zh-CN" b="0" i="1" smtClean="0">
                            <a:latin typeface="+mn-ea"/>
                            <a:ea typeface="+mn-ea"/>
                          </a:rPr>
                        </m:ctrlPr>
                      </m:dPr>
                      <m:e>
                        <m:r>
                          <a:rPr lang="en-US" altLang="zh-CN" i="1">
                            <a:latin typeface="+mn-ea"/>
                            <a:ea typeface="+mn-ea"/>
                          </a:rPr>
                          <m:t>0,+∞</m:t>
                        </m:r>
                      </m:e>
                    </m:d>
                  </m:oMath>
                </a14:m>
                <a:r>
                  <a:rPr lang="en-US" altLang="zh-CN" dirty="0" smtClean="0">
                    <a:latin typeface="+mn-ea"/>
                    <a:ea typeface="+mn-ea"/>
                  </a:rPr>
                  <a:t>, </a:t>
                </a:r>
                <a:r>
                  <a:rPr lang="zh-CN" altLang="en-US" dirty="0" smtClean="0">
                    <a:latin typeface="+mn-ea"/>
                    <a:ea typeface="+mn-ea"/>
                  </a:rPr>
                  <a:t>单调</a:t>
                </a:r>
                <a:r>
                  <a:rPr lang="zh-CN" altLang="en-US" dirty="0">
                    <a:latin typeface="+mn-ea"/>
                    <a:ea typeface="+mn-ea"/>
                  </a:rPr>
                  <a:t>递增</a:t>
                </a:r>
                <a:r>
                  <a:rPr lang="en-US" altLang="zh-CN" dirty="0">
                    <a:latin typeface="+mn-ea"/>
                    <a:ea typeface="+mn-ea"/>
                  </a:rPr>
                  <a:t>.</a:t>
                </a:r>
              </a:p>
              <a:p>
                <a:pPr marL="342900" indent="-342900">
                  <a:buFont typeface="Arial" panose="020B0604020202020204" pitchFamily="34" charset="0"/>
                  <a:buChar char="•"/>
                </a:pPr>
                <a:r>
                  <a:rPr lang="zh-CN" altLang="en-US" dirty="0"/>
                  <a:t>反</a:t>
                </a:r>
                <a:r>
                  <a:rPr lang="zh-CN" altLang="en-US" dirty="0" smtClean="0"/>
                  <a:t>双曲正切</a:t>
                </a:r>
                <a:r>
                  <a:rPr lang="zh-CN" altLang="en-US" dirty="0"/>
                  <a:t>函数</a:t>
                </a:r>
                <a14:m>
                  <m:oMath xmlns:m="http://schemas.openxmlformats.org/officeDocument/2006/math">
                    <m:r>
                      <a:rPr lang="en-US" altLang="zh-CN" i="1"/>
                      <m:t> </m:t>
                    </m:r>
                    <m:r>
                      <a:rPr lang="en-US" altLang="zh-CN" i="1"/>
                      <m:t>𝑦</m:t>
                    </m:r>
                    <m:r>
                      <a:rPr lang="en-US" altLang="zh-CN" i="1"/>
                      <m:t>=</m:t>
                    </m:r>
                    <m:r>
                      <m:rPr>
                        <m:sty m:val="p"/>
                      </m:rPr>
                      <a:rPr lang="en-US" altLang="zh-CN"/>
                      <m:t>ar</m:t>
                    </m:r>
                    <m:r>
                      <m:rPr>
                        <m:sty m:val="p"/>
                      </m:rPr>
                      <a:rPr lang="en-US" altLang="zh-CN" i="1"/>
                      <m:t>t</m:t>
                    </m:r>
                    <m:r>
                      <m:rPr>
                        <m:sty m:val="p"/>
                      </m:rPr>
                      <a:rPr lang="en-US" altLang="zh-CN"/>
                      <m:t>h</m:t>
                    </m:r>
                    <m:r>
                      <a:rPr lang="en-US" altLang="zh-CN" i="1"/>
                      <m:t> </m:t>
                    </m:r>
                    <m:r>
                      <a:rPr lang="en-US" altLang="zh-CN" i="1"/>
                      <m:t>𝑥</m:t>
                    </m:r>
                    <m:r>
                      <a:rPr lang="en-US" altLang="zh-CN" b="0" i="1" smtClean="0"/>
                      <m:t>=</m:t>
                    </m:r>
                    <m:f>
                      <m:fPr>
                        <m:ctrlPr>
                          <a:rPr lang="en-US" altLang="zh-CN" b="0" i="1" smtClean="0"/>
                        </m:ctrlPr>
                      </m:fPr>
                      <m:num>
                        <m:r>
                          <a:rPr lang="en-US" altLang="zh-CN" b="0" i="1" smtClean="0"/>
                          <m:t>1</m:t>
                        </m:r>
                      </m:num>
                      <m:den>
                        <m:r>
                          <a:rPr lang="en-US" altLang="zh-CN" b="0" i="1" smtClean="0"/>
                          <m:t>2</m:t>
                        </m:r>
                      </m:den>
                    </m:f>
                    <m:func>
                      <m:funcPr>
                        <m:ctrlPr>
                          <a:rPr lang="en-US" altLang="zh-CN" b="0" i="1" smtClean="0"/>
                        </m:ctrlPr>
                      </m:funcPr>
                      <m:fName>
                        <m:r>
                          <m:rPr>
                            <m:sty m:val="p"/>
                          </m:rPr>
                          <a:rPr lang="en-US" altLang="zh-CN" b="0" i="0" smtClean="0"/>
                          <m:t>ln</m:t>
                        </m:r>
                      </m:fName>
                      <m:e>
                        <m:f>
                          <m:fPr>
                            <m:ctrlPr>
                              <a:rPr lang="en-US" altLang="zh-CN" b="0" i="1" smtClean="0"/>
                            </m:ctrlPr>
                          </m:fPr>
                          <m:num>
                            <m:r>
                              <a:rPr lang="en-US" altLang="zh-CN" b="0" i="1" smtClean="0"/>
                              <m:t>1+</m:t>
                            </m:r>
                            <m:r>
                              <a:rPr lang="en-US" altLang="zh-CN" b="0" i="1" smtClean="0"/>
                              <m:t>𝑥</m:t>
                            </m:r>
                          </m:num>
                          <m:den>
                            <m:r>
                              <a:rPr lang="en-US" altLang="zh-CN" b="0" i="1" smtClean="0"/>
                              <m:t>1−</m:t>
                            </m:r>
                            <m:r>
                              <a:rPr lang="en-US" altLang="zh-CN" b="0" i="1" smtClean="0"/>
                              <m:t>𝑥</m:t>
                            </m:r>
                          </m:den>
                        </m:f>
                      </m:e>
                    </m:func>
                  </m:oMath>
                </a14:m>
                <a:endParaRPr lang="en-US" altLang="zh-CN" i="1" dirty="0"/>
              </a:p>
              <a:p>
                <a:pPr marL="800100" lvl="1" indent="-342900">
                  <a:buFont typeface="Arial" panose="020B0604020202020204" pitchFamily="34" charset="0"/>
                  <a:buChar char="•"/>
                </a:pPr>
                <a14:m>
                  <m:oMath xmlns:m="http://schemas.openxmlformats.org/officeDocument/2006/math">
                    <m:r>
                      <a:rPr lang="en-US" altLang="zh-CN" i="1">
                        <a:latin typeface="+mn-ea"/>
                        <a:ea typeface="+mn-ea"/>
                      </a:rPr>
                      <m:t>𝐷</m:t>
                    </m:r>
                    <m:r>
                      <a:rPr lang="en-US" altLang="zh-CN" i="1">
                        <a:latin typeface="+mn-ea"/>
                        <a:ea typeface="+mn-ea"/>
                      </a:rPr>
                      <m:t>=</m:t>
                    </m:r>
                    <m:d>
                      <m:dPr>
                        <m:ctrlPr>
                          <a:rPr lang="en-US" altLang="zh-CN" i="1">
                            <a:latin typeface="+mn-ea"/>
                            <a:ea typeface="+mn-ea"/>
                          </a:rPr>
                        </m:ctrlPr>
                      </m:dPr>
                      <m:e>
                        <m:r>
                          <a:rPr lang="en-US" altLang="zh-CN" b="0" i="1" smtClean="0">
                            <a:latin typeface="+mn-ea"/>
                            <a:ea typeface="+mn-ea"/>
                          </a:rPr>
                          <m:t>−1,1</m:t>
                        </m:r>
                      </m:e>
                    </m:d>
                    <m:r>
                      <a:rPr lang="en-US" altLang="zh-CN" i="1">
                        <a:latin typeface="+mn-ea"/>
                        <a:ea typeface="+mn-ea"/>
                      </a:rPr>
                      <m:t>, </m:t>
                    </m:r>
                    <m:r>
                      <a:rPr lang="en-US" altLang="zh-CN" i="1">
                        <a:latin typeface="+mn-ea"/>
                        <a:ea typeface="+mn-ea"/>
                      </a:rPr>
                      <m:t>𝑌</m:t>
                    </m:r>
                    <m:r>
                      <a:rPr lang="en-US" altLang="zh-CN" i="1">
                        <a:latin typeface="+mn-ea"/>
                        <a:ea typeface="+mn-ea"/>
                      </a:rPr>
                      <m:t>=</m:t>
                    </m:r>
                    <m:d>
                      <m:dPr>
                        <m:ctrlPr>
                          <a:rPr lang="en-US" altLang="zh-CN" b="0" i="1" smtClean="0">
                            <a:latin typeface="+mn-ea"/>
                            <a:ea typeface="+mn-ea"/>
                          </a:rPr>
                        </m:ctrlPr>
                      </m:dPr>
                      <m:e>
                        <m:r>
                          <a:rPr lang="en-US" altLang="zh-CN" b="0" i="1" smtClean="0">
                            <a:latin typeface="+mn-ea"/>
                            <a:ea typeface="+mn-ea"/>
                          </a:rPr>
                          <m:t>−∞,+∞</m:t>
                        </m:r>
                      </m:e>
                    </m:d>
                  </m:oMath>
                </a14:m>
                <a:r>
                  <a:rPr lang="en-US" altLang="zh-CN" dirty="0" smtClean="0">
                    <a:latin typeface="+mn-ea"/>
                    <a:ea typeface="+mn-ea"/>
                  </a:rPr>
                  <a:t>, </a:t>
                </a:r>
                <a:r>
                  <a:rPr lang="zh-CN" altLang="en-US" dirty="0" smtClean="0">
                    <a:latin typeface="+mn-ea"/>
                    <a:ea typeface="+mn-ea"/>
                  </a:rPr>
                  <a:t>奇函数</a:t>
                </a:r>
                <a:r>
                  <a:rPr lang="en-US" altLang="zh-CN" dirty="0" smtClean="0">
                    <a:latin typeface="+mn-ea"/>
                    <a:ea typeface="+mn-ea"/>
                  </a:rPr>
                  <a:t>, </a:t>
                </a:r>
                <a:r>
                  <a:rPr lang="zh-CN" altLang="en-US" dirty="0" smtClean="0">
                    <a:latin typeface="+mn-ea"/>
                    <a:ea typeface="+mn-ea"/>
                  </a:rPr>
                  <a:t>单调</a:t>
                </a:r>
                <a:r>
                  <a:rPr lang="zh-CN" altLang="en-US" dirty="0">
                    <a:latin typeface="+mn-ea"/>
                    <a:ea typeface="+mn-ea"/>
                  </a:rPr>
                  <a:t>递增</a:t>
                </a:r>
                <a:r>
                  <a:rPr lang="en-US" altLang="zh-CN" dirty="0" smtClean="0">
                    <a:latin typeface="+mn-ea"/>
                    <a:ea typeface="+mn-ea"/>
                  </a:rPr>
                  <a:t>.</a:t>
                </a:r>
                <a:endParaRPr lang="en-US" altLang="zh-CN" dirty="0">
                  <a:latin typeface="+mn-ea"/>
                  <a:ea typeface="+mn-ea"/>
                </a:endParaRPr>
              </a:p>
              <a:p>
                <a:pPr marL="800100" lvl="1" indent="-342900">
                  <a:buFont typeface="Arial" panose="020B0604020202020204" pitchFamily="34" charset="0"/>
                  <a:buChar char="•"/>
                </a:pPr>
                <a:r>
                  <a:rPr lang="zh-CN" altLang="en-US" dirty="0" smtClean="0">
                    <a:latin typeface="+mn-ea"/>
                    <a:ea typeface="+mn-ea"/>
                  </a:rPr>
                  <a:t>有两条渐近线</a:t>
                </a:r>
                <a14:m>
                  <m:oMath xmlns:m="http://schemas.openxmlformats.org/officeDocument/2006/math">
                    <m:r>
                      <a:rPr lang="en-US" altLang="zh-CN" b="0" i="1" smtClean="0">
                        <a:latin typeface="+mn-ea"/>
                        <a:ea typeface="+mn-ea"/>
                      </a:rPr>
                      <m:t> </m:t>
                    </m:r>
                    <m:r>
                      <a:rPr lang="en-US" altLang="zh-CN" b="0" i="1" smtClean="0">
                        <a:latin typeface="+mn-ea"/>
                        <a:ea typeface="+mn-ea"/>
                      </a:rPr>
                      <m:t>𝑥</m:t>
                    </m:r>
                    <m:r>
                      <a:rPr lang="en-US" altLang="zh-CN" b="0" i="1" smtClean="0">
                        <a:latin typeface="+mn-ea"/>
                        <a:ea typeface="+mn-ea"/>
                      </a:rPr>
                      <m:t>=±1</m:t>
                    </m:r>
                  </m:oMath>
                </a14:m>
                <a:r>
                  <a:rPr lang="en-US" altLang="zh-CN" dirty="0" smtClean="0">
                    <a:latin typeface="+mn-ea"/>
                    <a:ea typeface="+mn-ea"/>
                  </a:rPr>
                  <a:t>.</a:t>
                </a:r>
                <a:endParaRPr lang="en-US" altLang="zh-CN" dirty="0">
                  <a:latin typeface="+mn-ea"/>
                  <a:ea typeface="+mn-ea"/>
                </a:endParaRP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5838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双曲函数有着类似三角函数的性质</a:t>
                </a:r>
                <a:r>
                  <a:rPr lang="en-US" altLang="zh-CN" dirty="0" smtClean="0"/>
                  <a:t>.</a:t>
                </a:r>
              </a:p>
              <a:p>
                <a:pPr marL="342900" indent="-342900">
                  <a:buFont typeface="Arial" panose="020B0604020202020204" pitchFamily="34" charset="0"/>
                  <a:buChar char="•"/>
                </a:pPr>
                <a14:m>
                  <m:oMath xmlns:m="http://schemas.openxmlformats.org/officeDocument/2006/math">
                    <m:sSup>
                      <m:sSupPr>
                        <m:ctrlPr>
                          <a:rPr lang="en-US" altLang="zh-CN" i="1"/>
                        </m:ctrlPr>
                      </m:sSupPr>
                      <m:e>
                        <m:r>
                          <m:rPr>
                            <m:sty m:val="p"/>
                          </m:rPr>
                          <a:rPr lang="en-US" altLang="zh-CN"/>
                          <m:t>ch</m:t>
                        </m:r>
                      </m:e>
                      <m:sup>
                        <m:r>
                          <a:rPr lang="en-US" altLang="zh-CN"/>
                          <m:t>2</m:t>
                        </m:r>
                      </m:sup>
                    </m:sSup>
                    <m:r>
                      <a:rPr lang="en-US" altLang="zh-CN" i="1"/>
                      <m:t>𝑥</m:t>
                    </m:r>
                    <m:r>
                      <a:rPr lang="en-US" altLang="zh-CN" b="0" i="1" smtClean="0"/>
                      <m:t>−</m:t>
                    </m:r>
                    <m:sSup>
                      <m:sSupPr>
                        <m:ctrlPr>
                          <a:rPr lang="en-US" altLang="zh-CN" i="1"/>
                        </m:ctrlPr>
                      </m:sSupPr>
                      <m:e>
                        <m:r>
                          <m:rPr>
                            <m:sty m:val="p"/>
                          </m:rPr>
                          <a:rPr lang="en-US" altLang="zh-CN" b="0" i="0" smtClean="0"/>
                          <m:t>s</m:t>
                        </m:r>
                        <m:r>
                          <m:rPr>
                            <m:sty m:val="p"/>
                          </m:rPr>
                          <a:rPr lang="en-US" altLang="zh-CN"/>
                          <m:t>h</m:t>
                        </m:r>
                      </m:e>
                      <m:sup>
                        <m:r>
                          <a:rPr lang="en-US" altLang="zh-CN"/>
                          <m:t>2</m:t>
                        </m:r>
                      </m:sup>
                    </m:sSup>
                    <m:r>
                      <a:rPr lang="en-US" altLang="zh-CN" i="1"/>
                      <m:t>𝑥</m:t>
                    </m:r>
                    <m:r>
                      <a:rPr lang="en-US" altLang="zh-CN" i="1"/>
                      <m:t>=1</m:t>
                    </m:r>
                  </m:oMath>
                </a14:m>
                <a:endParaRPr lang="en-US" altLang="zh-CN" dirty="0" smtClean="0"/>
              </a:p>
              <a:p>
                <a:pPr marL="342900" indent="-342900">
                  <a:buFont typeface="Arial" panose="020B0604020202020204" pitchFamily="34" charset="0"/>
                  <a:buChar char="•"/>
                </a:pPr>
                <a14:m>
                  <m:oMath xmlns:m="http://schemas.openxmlformats.org/officeDocument/2006/math">
                    <m:r>
                      <m:rPr>
                        <m:sty m:val="p"/>
                      </m:rPr>
                      <a:rPr lang="en-US" altLang="zh-CN" b="0" i="0" smtClean="0"/>
                      <m:t>sh</m:t>
                    </m:r>
                    <m:r>
                      <a:rPr lang="en-US" altLang="zh-CN" b="0" i="0" smtClean="0"/>
                      <m:t> 2</m:t>
                    </m:r>
                    <m:r>
                      <a:rPr lang="en-US" altLang="zh-CN" b="0" i="1" smtClean="0"/>
                      <m:t>𝑥</m:t>
                    </m:r>
                    <m:r>
                      <a:rPr lang="en-US" altLang="zh-CN" b="0" i="1" smtClean="0"/>
                      <m:t>=2</m:t>
                    </m:r>
                    <m:r>
                      <m:rPr>
                        <m:sty m:val="p"/>
                      </m:rPr>
                      <a:rPr lang="en-US" altLang="zh-CN" b="0" i="0" smtClean="0"/>
                      <m:t>sh</m:t>
                    </m:r>
                    <m:r>
                      <a:rPr lang="en-US" altLang="zh-CN" b="0" i="1" smtClean="0"/>
                      <m:t> </m:t>
                    </m:r>
                    <m:r>
                      <a:rPr lang="en-US" altLang="zh-CN" b="0" i="1" smtClean="0"/>
                      <m:t>𝑥</m:t>
                    </m:r>
                    <m:r>
                      <a:rPr lang="en-US" altLang="zh-CN" b="0" i="1" smtClean="0"/>
                      <m:t> </m:t>
                    </m:r>
                    <m:r>
                      <m:rPr>
                        <m:sty m:val="p"/>
                      </m:rPr>
                      <a:rPr lang="en-US" altLang="zh-CN" b="0" i="0" smtClean="0"/>
                      <m:t>ch</m:t>
                    </m:r>
                    <m:r>
                      <a:rPr lang="en-US" altLang="zh-CN" b="0" i="1" smtClean="0"/>
                      <m:t> </m:t>
                    </m:r>
                    <m:r>
                      <a:rPr lang="en-US" altLang="zh-CN" b="0" i="1" smtClean="0"/>
                      <m:t>𝑥</m:t>
                    </m:r>
                  </m:oMath>
                </a14:m>
                <a:r>
                  <a:rPr lang="en-US" altLang="zh-CN" dirty="0" smtClean="0"/>
                  <a:t>, </a:t>
                </a:r>
                <a14:m>
                  <m:oMath xmlns:m="http://schemas.openxmlformats.org/officeDocument/2006/math">
                    <m:r>
                      <m:rPr>
                        <m:sty m:val="p"/>
                      </m:rPr>
                      <a:rPr lang="en-US" altLang="zh-CN"/>
                      <m:t>ch</m:t>
                    </m:r>
                    <m:r>
                      <a:rPr lang="en-US" altLang="zh-CN" i="1"/>
                      <m:t> 2</m:t>
                    </m:r>
                    <m:r>
                      <a:rPr lang="en-US" altLang="zh-CN" i="1"/>
                      <m:t>𝑥</m:t>
                    </m:r>
                    <m:r>
                      <a:rPr lang="en-US" altLang="zh-CN" i="1"/>
                      <m:t>=</m:t>
                    </m:r>
                    <m:sSup>
                      <m:sSupPr>
                        <m:ctrlPr>
                          <a:rPr lang="en-US" altLang="zh-CN" i="1"/>
                        </m:ctrlPr>
                      </m:sSupPr>
                      <m:e>
                        <m:r>
                          <m:rPr>
                            <m:sty m:val="p"/>
                          </m:rPr>
                          <a:rPr lang="en-US" altLang="zh-CN"/>
                          <m:t>ch</m:t>
                        </m:r>
                      </m:e>
                      <m:sup>
                        <m:r>
                          <a:rPr lang="en-US" altLang="zh-CN"/>
                          <m:t>2</m:t>
                        </m:r>
                      </m:sup>
                    </m:sSup>
                    <m:r>
                      <a:rPr lang="en-US" altLang="zh-CN" i="1"/>
                      <m:t>𝑥</m:t>
                    </m:r>
                    <m:r>
                      <a:rPr lang="en-US" altLang="zh-CN" i="1"/>
                      <m:t>+</m:t>
                    </m:r>
                    <m:sSup>
                      <m:sSupPr>
                        <m:ctrlPr>
                          <a:rPr lang="en-US" altLang="zh-CN" i="1"/>
                        </m:ctrlPr>
                      </m:sSupPr>
                      <m:e>
                        <m:r>
                          <m:rPr>
                            <m:sty m:val="p"/>
                          </m:rPr>
                          <a:rPr lang="en-US" altLang="zh-CN"/>
                          <m:t>sh</m:t>
                        </m:r>
                      </m:e>
                      <m:sup>
                        <m:r>
                          <a:rPr lang="en-US" altLang="zh-CN"/>
                          <m:t>2</m:t>
                        </m:r>
                      </m:sup>
                    </m:sSup>
                    <m:r>
                      <a:rPr lang="en-US" altLang="zh-CN" i="1"/>
                      <m:t>𝑥</m:t>
                    </m:r>
                  </m:oMath>
                </a14:m>
                <a:endParaRPr lang="en-US" altLang="zh-CN" dirty="0" smtClean="0"/>
              </a:p>
              <a:p>
                <a:pPr marL="342900" indent="-342900">
                  <a:buFont typeface="Arial" panose="020B0604020202020204" pitchFamily="34" charset="0"/>
                  <a:buChar char="•"/>
                </a:pPr>
                <a14:m>
                  <m:oMath xmlns:m="http://schemas.openxmlformats.org/officeDocument/2006/math">
                    <m:r>
                      <m:rPr>
                        <m:sty m:val="p"/>
                      </m:rPr>
                      <a:rPr lang="en-US" altLang="zh-CN" i="0"/>
                      <m:t>sh</m:t>
                    </m:r>
                    <m:d>
                      <m:dPr>
                        <m:ctrlPr>
                          <a:rPr lang="en-US" altLang="zh-CN" i="1"/>
                        </m:ctrlPr>
                      </m:dPr>
                      <m:e>
                        <m:r>
                          <a:rPr lang="en-US" altLang="zh-CN" i="1"/>
                          <m:t>𝑥</m:t>
                        </m:r>
                        <m:r>
                          <a:rPr lang="en-US" altLang="zh-CN" i="1"/>
                          <m:t>±</m:t>
                        </m:r>
                        <m:r>
                          <a:rPr lang="en-US" altLang="zh-CN" i="1"/>
                          <m:t>𝑦</m:t>
                        </m:r>
                      </m:e>
                    </m:d>
                    <m:r>
                      <a:rPr lang="en-US" altLang="zh-CN" i="1"/>
                      <m:t>=</m:t>
                    </m:r>
                    <m:r>
                      <m:rPr>
                        <m:sty m:val="p"/>
                      </m:rPr>
                      <a:rPr lang="en-US" altLang="zh-CN" i="0"/>
                      <m:t>sh</m:t>
                    </m:r>
                    <m:r>
                      <a:rPr lang="en-US" altLang="zh-CN" i="1"/>
                      <m:t> </m:t>
                    </m:r>
                    <m:r>
                      <a:rPr lang="en-US" altLang="zh-CN" i="1"/>
                      <m:t>𝑥</m:t>
                    </m:r>
                    <m:r>
                      <a:rPr lang="en-US" altLang="zh-CN" i="1"/>
                      <m:t> </m:t>
                    </m:r>
                    <m:r>
                      <m:rPr>
                        <m:sty m:val="p"/>
                      </m:rPr>
                      <a:rPr lang="en-US" altLang="zh-CN" i="0"/>
                      <m:t>ch</m:t>
                    </m:r>
                    <m:r>
                      <a:rPr lang="en-US" altLang="zh-CN" i="1"/>
                      <m:t> </m:t>
                    </m:r>
                    <m:r>
                      <a:rPr lang="en-US" altLang="zh-CN" i="1"/>
                      <m:t>𝑦</m:t>
                    </m:r>
                    <m:r>
                      <a:rPr lang="en-US" altLang="zh-CN" i="1"/>
                      <m:t>±</m:t>
                    </m:r>
                    <m:r>
                      <m:rPr>
                        <m:sty m:val="p"/>
                      </m:rPr>
                      <a:rPr lang="en-US" altLang="zh-CN" i="0"/>
                      <m:t>ch</m:t>
                    </m:r>
                    <m:r>
                      <a:rPr lang="en-US" altLang="zh-CN" i="1"/>
                      <m:t> </m:t>
                    </m:r>
                    <m:r>
                      <a:rPr lang="en-US" altLang="zh-CN" i="1"/>
                      <m:t>𝑥</m:t>
                    </m:r>
                    <m:r>
                      <a:rPr lang="en-US" altLang="zh-CN" i="1"/>
                      <m:t> </m:t>
                    </m:r>
                    <m:r>
                      <m:rPr>
                        <m:sty m:val="p"/>
                      </m:rPr>
                      <a:rPr lang="en-US" altLang="zh-CN" i="0"/>
                      <m:t>sh</m:t>
                    </m:r>
                    <m:r>
                      <a:rPr lang="en-US" altLang="zh-CN" i="1"/>
                      <m:t> </m:t>
                    </m:r>
                    <m:r>
                      <a:rPr lang="en-US" altLang="zh-CN" i="1"/>
                      <m:t>𝑦</m:t>
                    </m:r>
                  </m:oMath>
                </a14:m>
                <a:endParaRPr lang="zh-CN" altLang="en-US" dirty="0" smtClean="0"/>
              </a:p>
              <a:p>
                <a:pPr marL="342900" indent="-342900">
                  <a:buFont typeface="Arial" panose="020B0604020202020204" pitchFamily="34" charset="0"/>
                  <a:buChar char="•"/>
                </a:pPr>
                <a14:m>
                  <m:oMath xmlns:m="http://schemas.openxmlformats.org/officeDocument/2006/math">
                    <m:r>
                      <m:rPr>
                        <m:sty m:val="p"/>
                      </m:rPr>
                      <a:rPr lang="en-US" altLang="zh-CN" b="0" i="0" smtClean="0"/>
                      <m:t>c</m:t>
                    </m:r>
                    <m:r>
                      <m:rPr>
                        <m:sty m:val="p"/>
                      </m:rPr>
                      <a:rPr lang="en-US" altLang="zh-CN" i="0"/>
                      <m:t>h</m:t>
                    </m:r>
                    <m:d>
                      <m:dPr>
                        <m:ctrlPr>
                          <a:rPr lang="en-US" altLang="zh-CN" i="1"/>
                        </m:ctrlPr>
                      </m:dPr>
                      <m:e>
                        <m:r>
                          <a:rPr lang="en-US" altLang="zh-CN" i="1"/>
                          <m:t>𝑥</m:t>
                        </m:r>
                        <m:r>
                          <a:rPr lang="en-US" altLang="zh-CN" i="1"/>
                          <m:t>±</m:t>
                        </m:r>
                        <m:r>
                          <a:rPr lang="en-US" altLang="zh-CN" i="1"/>
                          <m:t>𝑦</m:t>
                        </m:r>
                      </m:e>
                    </m:d>
                    <m:r>
                      <a:rPr lang="en-US" altLang="zh-CN" i="1"/>
                      <m:t>=</m:t>
                    </m:r>
                    <m:r>
                      <m:rPr>
                        <m:sty m:val="p"/>
                      </m:rPr>
                      <a:rPr lang="en-US" altLang="zh-CN" b="0" i="0" smtClean="0"/>
                      <m:t>c</m:t>
                    </m:r>
                    <m:r>
                      <m:rPr>
                        <m:sty m:val="p"/>
                      </m:rPr>
                      <a:rPr lang="en-US" altLang="zh-CN" i="0"/>
                      <m:t>h</m:t>
                    </m:r>
                    <m:r>
                      <a:rPr lang="en-US" altLang="zh-CN" i="1"/>
                      <m:t> </m:t>
                    </m:r>
                    <m:r>
                      <a:rPr lang="en-US" altLang="zh-CN" i="1"/>
                      <m:t>𝑥</m:t>
                    </m:r>
                    <m:r>
                      <a:rPr lang="en-US" altLang="zh-CN" i="1"/>
                      <m:t> </m:t>
                    </m:r>
                    <m:r>
                      <m:rPr>
                        <m:sty m:val="p"/>
                      </m:rPr>
                      <a:rPr lang="en-US" altLang="zh-CN" i="0"/>
                      <m:t>ch</m:t>
                    </m:r>
                    <m:r>
                      <a:rPr lang="en-US" altLang="zh-CN" i="1"/>
                      <m:t> </m:t>
                    </m:r>
                    <m:r>
                      <a:rPr lang="en-US" altLang="zh-CN" i="1"/>
                      <m:t>𝑦</m:t>
                    </m:r>
                    <m:r>
                      <a:rPr lang="en-US" altLang="zh-CN" i="1"/>
                      <m:t>±</m:t>
                    </m:r>
                    <m:r>
                      <m:rPr>
                        <m:sty m:val="p"/>
                      </m:rPr>
                      <a:rPr lang="en-US" altLang="zh-CN" b="0" i="0" smtClean="0"/>
                      <m:t>s</m:t>
                    </m:r>
                    <m:r>
                      <m:rPr>
                        <m:sty m:val="p"/>
                      </m:rPr>
                      <a:rPr lang="en-US" altLang="zh-CN" i="0"/>
                      <m:t>h</m:t>
                    </m:r>
                    <m:r>
                      <a:rPr lang="en-US" altLang="zh-CN" i="1"/>
                      <m:t> </m:t>
                    </m:r>
                    <m:r>
                      <a:rPr lang="en-US" altLang="zh-CN" i="1"/>
                      <m:t>𝑥</m:t>
                    </m:r>
                    <m:r>
                      <a:rPr lang="en-US" altLang="zh-CN" i="1"/>
                      <m:t> </m:t>
                    </m:r>
                    <m:r>
                      <m:rPr>
                        <m:sty m:val="p"/>
                      </m:rPr>
                      <a:rPr lang="en-US" altLang="zh-CN" i="0"/>
                      <m:t>sh</m:t>
                    </m:r>
                    <m:r>
                      <a:rPr lang="en-US" altLang="zh-CN" i="1"/>
                      <m:t> </m:t>
                    </m:r>
                    <m:r>
                      <a:rPr lang="en-US" altLang="zh-CN" i="1"/>
                      <m:t>𝑦</m:t>
                    </m:r>
                  </m:oMath>
                </a14:m>
                <a:endParaRPr lang="en-US" altLang="zh-CN" dirty="0" smtClean="0"/>
              </a:p>
              <a:p>
                <a:pPr marL="342900" indent="-342900">
                  <a:buFont typeface="Arial" panose="020B0604020202020204" pitchFamily="34" charset="0"/>
                  <a:buChar char="•"/>
                </a:pPr>
                <a14:m>
                  <m:oMath xmlns:m="http://schemas.openxmlformats.org/officeDocument/2006/math">
                    <m:r>
                      <m:rPr>
                        <m:sty m:val="p"/>
                      </m:rPr>
                      <a:rPr lang="en-US" altLang="zh-CN" b="0" i="0" smtClean="0"/>
                      <m:t>th</m:t>
                    </m:r>
                    <m:d>
                      <m:dPr>
                        <m:ctrlPr>
                          <a:rPr lang="en-US" altLang="zh-CN" b="0" i="1" smtClean="0"/>
                        </m:ctrlPr>
                      </m:dPr>
                      <m:e>
                        <m:r>
                          <a:rPr lang="en-US" altLang="zh-CN" b="0" i="1" smtClean="0"/>
                          <m:t>𝑥</m:t>
                        </m:r>
                        <m:r>
                          <a:rPr lang="en-US" altLang="zh-CN" b="0" i="1" smtClean="0"/>
                          <m:t>±</m:t>
                        </m:r>
                        <m:r>
                          <a:rPr lang="en-US" altLang="zh-CN" b="0" i="1" smtClean="0"/>
                          <m:t>𝑦</m:t>
                        </m:r>
                      </m:e>
                    </m:d>
                    <m:r>
                      <a:rPr lang="en-US" altLang="zh-CN" b="0" i="1" smtClean="0"/>
                      <m:t>=</m:t>
                    </m:r>
                    <m:f>
                      <m:fPr>
                        <m:ctrlPr>
                          <a:rPr lang="en-US" altLang="zh-CN" b="0" i="1" smtClean="0"/>
                        </m:ctrlPr>
                      </m:fPr>
                      <m:num>
                        <m:r>
                          <m:rPr>
                            <m:sty m:val="p"/>
                          </m:rPr>
                          <a:rPr lang="en-US" altLang="zh-CN" b="0" i="0" smtClean="0"/>
                          <m:t>th</m:t>
                        </m:r>
                        <m:r>
                          <a:rPr lang="en-US" altLang="zh-CN" b="0" i="1" smtClean="0"/>
                          <m:t> </m:t>
                        </m:r>
                        <m:r>
                          <a:rPr lang="en-US" altLang="zh-CN" b="0" i="1" smtClean="0"/>
                          <m:t>𝑥</m:t>
                        </m:r>
                        <m:r>
                          <a:rPr lang="en-US" altLang="zh-CN" b="0" i="1" smtClean="0"/>
                          <m:t>±</m:t>
                        </m:r>
                        <m:r>
                          <m:rPr>
                            <m:sty m:val="p"/>
                          </m:rPr>
                          <a:rPr lang="en-US" altLang="zh-CN" b="0" i="0" smtClean="0"/>
                          <m:t>th</m:t>
                        </m:r>
                        <m:r>
                          <a:rPr lang="en-US" altLang="zh-CN" b="0" i="1" smtClean="0"/>
                          <m:t> </m:t>
                        </m:r>
                        <m:r>
                          <a:rPr lang="en-US" altLang="zh-CN" b="0" i="1" smtClean="0"/>
                          <m:t>𝑦</m:t>
                        </m:r>
                      </m:num>
                      <m:den>
                        <m:r>
                          <a:rPr lang="en-US" altLang="zh-CN" b="0" i="1" smtClean="0"/>
                          <m:t>1±</m:t>
                        </m:r>
                        <m:r>
                          <m:rPr>
                            <m:sty m:val="p"/>
                          </m:rPr>
                          <a:rPr lang="en-US" altLang="zh-CN" b="0" i="0" smtClean="0"/>
                          <m:t>th</m:t>
                        </m:r>
                        <m:r>
                          <a:rPr lang="en-US" altLang="zh-CN" b="0" i="1" smtClean="0"/>
                          <m:t> </m:t>
                        </m:r>
                        <m:r>
                          <a:rPr lang="en-US" altLang="zh-CN" b="0" i="1" smtClean="0"/>
                          <m:t>𝑥</m:t>
                        </m:r>
                        <m:r>
                          <a:rPr lang="en-US" altLang="zh-CN" b="0" i="1" smtClean="0"/>
                          <m:t> </m:t>
                        </m:r>
                        <m:r>
                          <m:rPr>
                            <m:sty m:val="p"/>
                          </m:rPr>
                          <a:rPr lang="en-US" altLang="zh-CN" b="0" i="0" smtClean="0"/>
                          <m:t>th</m:t>
                        </m:r>
                        <m:r>
                          <a:rPr lang="en-US" altLang="zh-CN" b="0" i="1" smtClean="0"/>
                          <m:t> </m:t>
                        </m:r>
                        <m:r>
                          <a:rPr lang="en-US" altLang="zh-CN" b="0" i="1" smtClean="0"/>
                          <m:t>𝑦</m:t>
                        </m:r>
                      </m:den>
                    </m:f>
                  </m:oMath>
                </a14:m>
                <a:endParaRPr lang="en-US" altLang="zh-CN" dirty="0" smtClean="0"/>
              </a:p>
              <a:p>
                <a:pPr marL="342900" indent="-342900">
                  <a:buFont typeface="Arial" panose="020B0604020202020204" pitchFamily="34" charset="0"/>
                  <a:buChar char="•"/>
                </a:pPr>
                <a:r>
                  <a:rPr lang="zh-CN" altLang="en-US" dirty="0"/>
                  <a:t>究其</a:t>
                </a:r>
                <a:r>
                  <a:rPr lang="zh-CN" altLang="en-US" dirty="0" smtClean="0"/>
                  <a:t>原因</a:t>
                </a:r>
                <a:r>
                  <a:rPr lang="en-US" altLang="zh-CN" dirty="0" smtClean="0"/>
                  <a:t>, </a:t>
                </a:r>
                <a:r>
                  <a:rPr lang="zh-CN" altLang="en-US" dirty="0" smtClean="0"/>
                  <a:t>在复数域上通过欧拉公式 </a:t>
                </a:r>
                <a14:m>
                  <m:oMath xmlns:m="http://schemas.openxmlformats.org/officeDocument/2006/math">
                    <m:sSup>
                      <m:sSupPr>
                        <m:ctrlPr>
                          <a:rPr lang="en-US" altLang="zh-CN" b="0" i="1" smtClean="0"/>
                        </m:ctrlPr>
                      </m:sSupPr>
                      <m:e>
                        <m:r>
                          <m:rPr>
                            <m:sty m:val="p"/>
                          </m:rPr>
                          <a:rPr lang="en-US" altLang="zh-CN" b="0" i="0" smtClean="0"/>
                          <m:t>e</m:t>
                        </m:r>
                      </m:e>
                      <m:sup>
                        <m:r>
                          <m:rPr>
                            <m:sty m:val="p"/>
                          </m:rPr>
                          <a:rPr lang="en-US" altLang="zh-CN" b="0" i="0" smtClean="0"/>
                          <m:t>i</m:t>
                        </m:r>
                        <m:r>
                          <a:rPr lang="en-US" altLang="zh-CN" b="0" i="1" smtClean="0"/>
                          <m:t>𝑥</m:t>
                        </m:r>
                      </m:sup>
                    </m:sSup>
                    <m:r>
                      <a:rPr lang="en-US" altLang="zh-CN" b="0" i="1" smtClean="0"/>
                      <m:t>=</m:t>
                    </m:r>
                    <m:func>
                      <m:funcPr>
                        <m:ctrlPr>
                          <a:rPr lang="en-US" altLang="zh-CN" b="0" i="1" smtClean="0"/>
                        </m:ctrlPr>
                      </m:funcPr>
                      <m:fName>
                        <m:r>
                          <m:rPr>
                            <m:sty m:val="p"/>
                          </m:rPr>
                          <a:rPr lang="en-US" altLang="zh-CN" b="0" i="0" smtClean="0"/>
                          <m:t>cos</m:t>
                        </m:r>
                      </m:fName>
                      <m:e>
                        <m:r>
                          <a:rPr lang="en-US" altLang="zh-CN" b="0" i="1" smtClean="0"/>
                          <m:t>𝑥</m:t>
                        </m:r>
                      </m:e>
                    </m:func>
                    <m:r>
                      <a:rPr lang="en-US" altLang="zh-CN" b="0" i="1" smtClean="0"/>
                      <m:t>+</m:t>
                    </m:r>
                    <m:r>
                      <m:rPr>
                        <m:sty m:val="p"/>
                      </m:rPr>
                      <a:rPr lang="en-US" altLang="zh-CN" b="0" i="0" smtClean="0"/>
                      <m:t>i</m:t>
                    </m:r>
                    <m:func>
                      <m:funcPr>
                        <m:ctrlPr>
                          <a:rPr lang="en-US" altLang="zh-CN" b="0" i="1" smtClean="0"/>
                        </m:ctrlPr>
                      </m:funcPr>
                      <m:fName>
                        <m:r>
                          <m:rPr>
                            <m:sty m:val="p"/>
                          </m:rPr>
                          <a:rPr lang="en-US" altLang="zh-CN" b="0" i="0" smtClean="0"/>
                          <m:t>sin</m:t>
                        </m:r>
                      </m:fName>
                      <m:e>
                        <m:r>
                          <a:rPr lang="en-US" altLang="zh-CN" b="0" i="1" smtClean="0"/>
                          <m:t>𝑥</m:t>
                        </m:r>
                      </m:e>
                    </m:func>
                  </m:oMath>
                </a14:m>
                <a:r>
                  <a:rPr lang="en-US" altLang="zh-CN" dirty="0" smtClean="0"/>
                  <a:t>, </a:t>
                </a:r>
                <a:r>
                  <a:rPr lang="zh-CN" altLang="en-US" dirty="0" smtClean="0"/>
                  <a:t>我们可以得到</a:t>
                </a:r>
                <a:endParaRPr lang="en-US" altLang="zh-CN" dirty="0" smtClean="0"/>
              </a:p>
              <a:p>
                <a:pPr/>
                <a14:m>
                  <m:oMathPara xmlns:m="http://schemas.openxmlformats.org/officeDocument/2006/math">
                    <m:oMathParaPr>
                      <m:jc m:val="centerGroup"/>
                    </m:oMathParaPr>
                    <m:oMath xmlns:m="http://schemas.openxmlformats.org/officeDocument/2006/math">
                      <m:r>
                        <m:rPr>
                          <m:sty m:val="p"/>
                        </m:rPr>
                        <a:rPr lang="en-US" altLang="zh-CN" b="0" i="0" smtClean="0"/>
                        <m:t>ch</m:t>
                      </m:r>
                      <m:r>
                        <a:rPr lang="en-US" altLang="zh-CN" b="0" i="1" smtClean="0"/>
                        <m:t> </m:t>
                      </m:r>
                      <m:r>
                        <m:rPr>
                          <m:sty m:val="p"/>
                        </m:rPr>
                        <a:rPr lang="en-US" altLang="zh-CN" b="0" i="0" smtClean="0"/>
                        <m:t>i</m:t>
                      </m:r>
                      <m:r>
                        <a:rPr lang="en-US" altLang="zh-CN" b="0" i="1" smtClean="0"/>
                        <m:t>𝑥</m:t>
                      </m:r>
                      <m:r>
                        <a:rPr lang="en-US" altLang="zh-CN" b="0" i="1" smtClean="0"/>
                        <m:t>=</m:t>
                      </m:r>
                      <m:func>
                        <m:funcPr>
                          <m:ctrlPr>
                            <a:rPr lang="en-US" altLang="zh-CN" b="0" i="1" smtClean="0"/>
                          </m:ctrlPr>
                        </m:funcPr>
                        <m:fName>
                          <m:r>
                            <m:rPr>
                              <m:sty m:val="p"/>
                            </m:rPr>
                            <a:rPr lang="en-US" altLang="zh-CN" b="0" i="0" smtClean="0"/>
                            <m:t>cos</m:t>
                          </m:r>
                        </m:fName>
                        <m:e>
                          <m:r>
                            <a:rPr lang="en-US" altLang="zh-CN" b="0" i="1" smtClean="0"/>
                            <m:t>𝑥</m:t>
                          </m:r>
                        </m:e>
                      </m:func>
                      <m:r>
                        <a:rPr lang="en-US" altLang="zh-CN" b="0" i="1" smtClean="0"/>
                        <m:t>,  </m:t>
                      </m:r>
                      <m:r>
                        <m:rPr>
                          <m:sty m:val="p"/>
                        </m:rPr>
                        <a:rPr lang="en-US" altLang="zh-CN" b="0" i="0" smtClean="0"/>
                        <m:t>sh</m:t>
                      </m:r>
                      <m:r>
                        <a:rPr lang="en-US" altLang="zh-CN" b="0" i="1" smtClean="0"/>
                        <m:t> </m:t>
                      </m:r>
                      <m:r>
                        <m:rPr>
                          <m:sty m:val="p"/>
                        </m:rPr>
                        <a:rPr lang="en-US" altLang="zh-CN" b="0" i="0" smtClean="0"/>
                        <m:t>i</m:t>
                      </m:r>
                      <m:r>
                        <a:rPr lang="en-US" altLang="zh-CN" b="0" i="1" smtClean="0"/>
                        <m:t>𝑥</m:t>
                      </m:r>
                      <m:r>
                        <a:rPr lang="en-US" altLang="zh-CN" b="0" i="1" smtClean="0"/>
                        <m:t>=</m:t>
                      </m:r>
                      <m:r>
                        <m:rPr>
                          <m:sty m:val="p"/>
                        </m:rPr>
                        <a:rPr lang="en-US" altLang="zh-CN" b="0" i="0" smtClean="0"/>
                        <m:t>i</m:t>
                      </m:r>
                      <m:func>
                        <m:funcPr>
                          <m:ctrlPr>
                            <a:rPr lang="en-US" altLang="zh-CN" b="0" i="1" smtClean="0"/>
                          </m:ctrlPr>
                        </m:funcPr>
                        <m:fName>
                          <m:r>
                            <m:rPr>
                              <m:sty m:val="p"/>
                            </m:rPr>
                            <a:rPr lang="en-US" altLang="zh-CN" b="0" i="0" smtClean="0"/>
                            <m:t>sin</m:t>
                          </m:r>
                        </m:fName>
                        <m:e>
                          <m:r>
                            <a:rPr lang="en-US" altLang="zh-CN" b="0" i="1" smtClean="0"/>
                            <m:t>𝑥</m:t>
                          </m:r>
                        </m:e>
                      </m:func>
                      <m:r>
                        <a:rPr lang="en-US" altLang="zh-CN" b="0" i="1" smtClean="0"/>
                        <m:t>.</m:t>
                      </m:r>
                    </m:oMath>
                  </m:oMathPara>
                </a14:m>
                <a:endParaRPr lang="zh-CN" altLang="en-US" dirty="0" smtClean="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63964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1.4 </a:t>
            </a:r>
            <a:r>
              <a:rPr lang="zh-CN" altLang="en-US" dirty="0" smtClean="0">
                <a:solidFill>
                  <a:srgbClr val="00B050"/>
                </a:solidFill>
              </a:rPr>
              <a:t>一些</a:t>
            </a:r>
            <a:r>
              <a:rPr lang="zh-CN" altLang="en-US" dirty="0">
                <a:solidFill>
                  <a:srgbClr val="00B050"/>
                </a:solidFill>
              </a:rPr>
              <a:t>常用不等式和</a:t>
            </a:r>
            <a:r>
              <a:rPr lang="zh-CN" altLang="en-US" dirty="0" smtClean="0">
                <a:solidFill>
                  <a:srgbClr val="00B050"/>
                </a:solidFill>
              </a:rPr>
              <a:t>等式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a:xfrm>
                <a:off x="696000" y="1422398"/>
                <a:ext cx="8573364" cy="4680000"/>
              </a:xfrm>
            </p:spPr>
            <p:txBody>
              <a:bodyPr/>
              <a:lstStyle/>
              <a:p>
                <a:r>
                  <a:rPr lang="zh-CN" altLang="en-US" dirty="0" smtClean="0">
                    <a:solidFill>
                      <a:srgbClr val="00B050"/>
                    </a:solidFill>
                  </a:rPr>
                  <a:t>三角函数的基本不等式</a:t>
                </a:r>
                <a:endParaRPr lang="en-US" altLang="zh-CN" dirty="0" smtClean="0"/>
              </a:p>
              <a:p>
                <a:r>
                  <a:rPr lang="zh-CN" altLang="en-US" dirty="0" smtClean="0">
                    <a:solidFill>
                      <a:srgbClr val="0000FF"/>
                    </a:solidFill>
                  </a:rPr>
                  <a:t>结论</a:t>
                </a:r>
                <a:r>
                  <a:rPr lang="zh-CN" altLang="en-US" dirty="0" smtClean="0"/>
                  <a:t> 当</a:t>
                </a:r>
                <a14:m>
                  <m:oMath xmlns:m="http://schemas.openxmlformats.org/officeDocument/2006/math">
                    <m:r>
                      <a:rPr lang="en-US" altLang="zh-CN" b="0" i="1" smtClean="0"/>
                      <m:t> </m:t>
                    </m:r>
                    <m:r>
                      <a:rPr lang="en-US" altLang="zh-CN" b="0" i="1" smtClean="0"/>
                      <m:t>𝑥</m:t>
                    </m:r>
                    <m:r>
                      <a:rPr lang="en-US" altLang="zh-CN" b="0" i="1" smtClean="0"/>
                      <m:t>∈</m:t>
                    </m:r>
                    <m:d>
                      <m:dPr>
                        <m:ctrlPr>
                          <a:rPr lang="en-US" altLang="zh-CN" b="0" i="1" smtClean="0"/>
                        </m:ctrlPr>
                      </m:dPr>
                      <m:e>
                        <m:r>
                          <a:rPr lang="en-US" altLang="zh-CN" b="0" i="1" smtClean="0"/>
                          <m:t>0,</m:t>
                        </m:r>
                        <m:f>
                          <m:fPr>
                            <m:ctrlPr>
                              <a:rPr lang="en-US" altLang="zh-CN" b="0" i="1" smtClean="0"/>
                            </m:ctrlPr>
                          </m:fPr>
                          <m:num>
                            <m:r>
                              <a:rPr lang="en-US" altLang="zh-CN" b="0" i="1" smtClean="0"/>
                              <m:t>𝜋</m:t>
                            </m:r>
                          </m:num>
                          <m:den>
                            <m:r>
                              <a:rPr lang="en-US" altLang="zh-CN" b="0" i="1" smtClean="0"/>
                              <m:t>2</m:t>
                            </m:r>
                          </m:den>
                        </m:f>
                      </m:e>
                    </m:d>
                    <m:r>
                      <a:rPr lang="en-US" altLang="zh-CN" b="0" i="0" smtClean="0"/>
                      <m:t> </m:t>
                    </m:r>
                  </m:oMath>
                </a14:m>
                <a:r>
                  <a:rPr lang="zh-CN" altLang="en-US" dirty="0" smtClean="0"/>
                  <a:t>时</a:t>
                </a:r>
                <a:r>
                  <a:rPr lang="en-US" altLang="zh-CN" dirty="0" smtClean="0"/>
                  <a:t>, </a:t>
                </a:r>
                <a:r>
                  <a:rPr lang="zh-CN" altLang="en-US" dirty="0" smtClean="0"/>
                  <a:t>有</a:t>
                </a:r>
                <a14:m>
                  <m:oMath xmlns:m="http://schemas.openxmlformats.org/officeDocument/2006/math">
                    <m:r>
                      <a:rPr lang="en-US" altLang="zh-CN" b="0" i="0" smtClean="0"/>
                      <m:t> </m:t>
                    </m:r>
                    <m:func>
                      <m:funcPr>
                        <m:ctrlPr>
                          <a:rPr lang="en-US" altLang="zh-CN" b="0" i="1" smtClean="0"/>
                        </m:ctrlPr>
                      </m:funcPr>
                      <m:fName>
                        <m:r>
                          <m:rPr>
                            <m:sty m:val="p"/>
                          </m:rPr>
                          <a:rPr lang="en-US" altLang="zh-CN" b="0" i="0" smtClean="0"/>
                          <m:t>sin</m:t>
                        </m:r>
                      </m:fName>
                      <m:e>
                        <m:r>
                          <a:rPr lang="en-US" altLang="zh-CN" b="0" i="1" smtClean="0"/>
                          <m:t>𝑥</m:t>
                        </m:r>
                      </m:e>
                    </m:func>
                    <m:r>
                      <a:rPr lang="en-US" altLang="zh-CN" b="0" i="1" smtClean="0"/>
                      <m:t>&lt;</m:t>
                    </m:r>
                    <m:r>
                      <a:rPr lang="en-US" altLang="zh-CN" b="0" i="1" smtClean="0"/>
                      <m:t>𝑥</m:t>
                    </m:r>
                    <m:r>
                      <a:rPr lang="en-US" altLang="zh-CN" b="0" i="1" smtClean="0"/>
                      <m:t>&lt;</m:t>
                    </m:r>
                    <m:func>
                      <m:funcPr>
                        <m:ctrlPr>
                          <a:rPr lang="en-US" altLang="zh-CN" b="0" i="1" smtClean="0"/>
                        </m:ctrlPr>
                      </m:funcPr>
                      <m:fName>
                        <m:r>
                          <m:rPr>
                            <m:sty m:val="p"/>
                          </m:rPr>
                          <a:rPr lang="en-US" altLang="zh-CN" b="0" i="0" smtClean="0"/>
                          <m:t>tan</m:t>
                        </m:r>
                      </m:fName>
                      <m:e>
                        <m:r>
                          <a:rPr lang="en-US" altLang="zh-CN" b="0" i="1" smtClean="0"/>
                          <m:t>𝑥</m:t>
                        </m:r>
                      </m:e>
                    </m:func>
                  </m:oMath>
                </a14:m>
                <a:r>
                  <a:rPr lang="en-US" altLang="zh-CN" dirty="0" smtClean="0"/>
                  <a:t>.</a:t>
                </a:r>
                <a:r>
                  <a:rPr lang="zh-CN" altLang="en-US" dirty="0" smtClean="0"/>
                  <a:t> </a:t>
                </a:r>
                <a:r>
                  <a:rPr lang="en-US" altLang="zh-CN" dirty="0" smtClean="0"/>
                  <a:t>	</a:t>
                </a:r>
              </a:p>
              <a:p>
                <a:r>
                  <a:rPr lang="zh-CN" altLang="en-US" dirty="0" smtClean="0">
                    <a:solidFill>
                      <a:srgbClr val="0000FF"/>
                    </a:solidFill>
                  </a:rPr>
                  <a:t>证明</a:t>
                </a:r>
                <a:r>
                  <a:rPr lang="zh-CN" altLang="en-US" dirty="0" smtClean="0"/>
                  <a:t> 作半径为</a:t>
                </a:r>
                <a14:m>
                  <m:oMath xmlns:m="http://schemas.openxmlformats.org/officeDocument/2006/math">
                    <m:r>
                      <a:rPr lang="en-US" altLang="zh-CN" b="0" i="0" dirty="0" smtClean="0"/>
                      <m:t> </m:t>
                    </m:r>
                    <m:r>
                      <a:rPr lang="en-US" altLang="zh-CN" i="1" dirty="0" smtClean="0"/>
                      <m:t>1</m:t>
                    </m:r>
                    <m:r>
                      <a:rPr lang="en-US" altLang="zh-CN" b="0" i="1" dirty="0" smtClean="0"/>
                      <m:t> </m:t>
                    </m:r>
                  </m:oMath>
                </a14:m>
                <a:r>
                  <a:rPr lang="zh-CN" altLang="en-US" dirty="0" smtClean="0"/>
                  <a:t>的圆</a:t>
                </a:r>
                <a:r>
                  <a:rPr lang="en-US" altLang="zh-CN" dirty="0" smtClean="0"/>
                  <a:t>, </a:t>
                </a:r>
                <a:r>
                  <a:rPr lang="zh-CN" altLang="en-US" dirty="0" smtClean="0"/>
                  <a:t>如图所示</a:t>
                </a:r>
                <a:r>
                  <a:rPr lang="en-US" altLang="zh-CN" dirty="0" smtClean="0"/>
                  <a:t>. </a:t>
                </a:r>
                <a:r>
                  <a:rPr lang="zh-CN" altLang="en-US" dirty="0" smtClean="0"/>
                  <a:t>由</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zh-CN" altLang="en-US" i="1" dirty="0" smtClean="0"/>
                        <m:t>△</m:t>
                      </m:r>
                      <m:r>
                        <a:rPr lang="en-US" altLang="zh-CN" i="1" dirty="0" smtClean="0"/>
                        <m:t>𝑂𝐴𝐵</m:t>
                      </m:r>
                      <m:r>
                        <a:rPr lang="zh-CN" altLang="en-US" i="1" dirty="0" smtClean="0"/>
                        <m:t>的面积</m:t>
                      </m:r>
                      <m:r>
                        <a:rPr lang="en-US" altLang="zh-CN" i="1" dirty="0" smtClean="0"/>
                        <m:t>&lt;</m:t>
                      </m:r>
                      <m:r>
                        <a:rPr lang="zh-CN" altLang="en-US" i="1" dirty="0" smtClean="0"/>
                        <m:t>扇形</m:t>
                      </m:r>
                      <m:r>
                        <a:rPr lang="en-US" altLang="zh-CN" i="1" dirty="0" smtClean="0"/>
                        <m:t>𝑂𝐴𝐵</m:t>
                      </m:r>
                      <m:r>
                        <a:rPr lang="zh-CN" altLang="en-US" i="1" dirty="0" smtClean="0"/>
                        <m:t>的面积</m:t>
                      </m:r>
                      <m:r>
                        <a:rPr lang="en-US" altLang="zh-CN" i="1" dirty="0" smtClean="0"/>
                        <m:t>&lt;</m:t>
                      </m:r>
                      <m:r>
                        <m:rPr>
                          <m:sty m:val="p"/>
                        </m:rPr>
                        <a:rPr lang="en-US" altLang="zh-CN" i="0" dirty="0" err="1" smtClean="0"/>
                        <m:t>Rt</m:t>
                      </m:r>
                      <m:r>
                        <a:rPr lang="zh-CN" altLang="en-US" i="1" dirty="0" smtClean="0"/>
                        <m:t>△</m:t>
                      </m:r>
                      <m:r>
                        <a:rPr lang="en-US" altLang="zh-CN" i="1" dirty="0" smtClean="0"/>
                        <m:t>𝑂𝐴𝐶</m:t>
                      </m:r>
                      <m:r>
                        <a:rPr lang="zh-CN" altLang="en-US" i="1" dirty="0" smtClean="0"/>
                        <m:t>的面积</m:t>
                      </m:r>
                    </m:oMath>
                  </m:oMathPara>
                </a14:m>
                <a:endParaRPr lang="en-US" altLang="zh-CN" dirty="0" smtClean="0"/>
              </a:p>
              <a:p>
                <a:pPr marL="0" indent="0">
                  <a:buNone/>
                </a:pPr>
                <a:r>
                  <a:rPr lang="zh-CN" altLang="en-US" dirty="0" smtClean="0"/>
                  <a:t>可知</a:t>
                </a:r>
                <a:endParaRPr lang="en-US" altLang="zh-CN" dirty="0" smtClean="0"/>
              </a:p>
              <a:p>
                <a:pPr marL="0" indent="0">
                  <a:buNone/>
                </a:pPr>
                <a14:m>
                  <m:oMathPara xmlns:m="http://schemas.openxmlformats.org/officeDocument/2006/math">
                    <m:oMathParaPr>
                      <m:jc m:val="centerGroup"/>
                    </m:oMathParaPr>
                    <m:oMath xmlns:m="http://schemas.openxmlformats.org/officeDocument/2006/math">
                      <m:f>
                        <m:fPr>
                          <m:ctrlPr>
                            <a:rPr lang="en-US" altLang="zh-CN" i="1" dirty="0" smtClean="0"/>
                          </m:ctrlPr>
                        </m:fPr>
                        <m:num>
                          <m:r>
                            <a:rPr lang="en-US" altLang="zh-CN" i="1" dirty="0" smtClean="0"/>
                            <m:t>1</m:t>
                          </m:r>
                        </m:num>
                        <m:den>
                          <m:r>
                            <a:rPr lang="en-US" altLang="zh-CN" i="1" dirty="0" smtClean="0"/>
                            <m:t>2</m:t>
                          </m:r>
                        </m:den>
                      </m:f>
                      <m:func>
                        <m:funcPr>
                          <m:ctrlPr>
                            <a:rPr lang="en-US" altLang="zh-CN" b="0" i="1" dirty="0" smtClean="0"/>
                          </m:ctrlPr>
                        </m:funcPr>
                        <m:fName>
                          <m:r>
                            <m:rPr>
                              <m:sty m:val="p"/>
                            </m:rPr>
                            <a:rPr lang="en-US" altLang="zh-CN" b="0" i="0" dirty="0" smtClean="0"/>
                            <m:t>sin</m:t>
                          </m:r>
                        </m:fName>
                        <m:e>
                          <m:r>
                            <a:rPr lang="en-US" altLang="zh-CN" b="0" i="1" dirty="0" smtClean="0"/>
                            <m:t>𝑥</m:t>
                          </m:r>
                        </m:e>
                      </m:func>
                      <m:r>
                        <a:rPr lang="en-US" altLang="zh-CN" b="0" i="1" dirty="0" smtClean="0"/>
                        <m:t>&lt;</m:t>
                      </m:r>
                      <m:f>
                        <m:fPr>
                          <m:ctrlPr>
                            <a:rPr lang="en-US" altLang="zh-CN" b="0" i="1" dirty="0" smtClean="0"/>
                          </m:ctrlPr>
                        </m:fPr>
                        <m:num>
                          <m:r>
                            <a:rPr lang="en-US" altLang="zh-CN" b="0" i="1" dirty="0" smtClean="0"/>
                            <m:t>1</m:t>
                          </m:r>
                        </m:num>
                        <m:den>
                          <m:r>
                            <a:rPr lang="en-US" altLang="zh-CN" b="0" i="1" dirty="0" smtClean="0"/>
                            <m:t>2</m:t>
                          </m:r>
                        </m:den>
                      </m:f>
                      <m:r>
                        <a:rPr lang="en-US" altLang="zh-CN" b="0" i="1" dirty="0" smtClean="0"/>
                        <m:t>𝑥</m:t>
                      </m:r>
                      <m:r>
                        <a:rPr lang="en-US" altLang="zh-CN" b="0" i="1" dirty="0" smtClean="0"/>
                        <m:t>&lt;</m:t>
                      </m:r>
                      <m:f>
                        <m:fPr>
                          <m:ctrlPr>
                            <a:rPr lang="en-US" altLang="zh-CN" b="0" i="1" dirty="0" smtClean="0"/>
                          </m:ctrlPr>
                        </m:fPr>
                        <m:num>
                          <m:r>
                            <a:rPr lang="en-US" altLang="zh-CN" b="0" i="1" dirty="0" smtClean="0"/>
                            <m:t>1</m:t>
                          </m:r>
                        </m:num>
                        <m:den>
                          <m:r>
                            <a:rPr lang="en-US" altLang="zh-CN" b="0" i="1" dirty="0" smtClean="0"/>
                            <m:t>2</m:t>
                          </m:r>
                        </m:den>
                      </m:f>
                      <m:func>
                        <m:funcPr>
                          <m:ctrlPr>
                            <a:rPr lang="en-US" altLang="zh-CN" b="0" i="1" dirty="0" smtClean="0"/>
                          </m:ctrlPr>
                        </m:funcPr>
                        <m:fName>
                          <m:r>
                            <m:rPr>
                              <m:sty m:val="p"/>
                            </m:rPr>
                            <a:rPr lang="en-US" altLang="zh-CN" b="0" i="0" dirty="0" smtClean="0"/>
                            <m:t>tan</m:t>
                          </m:r>
                        </m:fName>
                        <m:e>
                          <m:r>
                            <a:rPr lang="en-US" altLang="zh-CN" b="0" i="1" dirty="0" smtClean="0"/>
                            <m:t>𝑥</m:t>
                          </m:r>
                        </m:e>
                      </m:func>
                      <m:r>
                        <a:rPr lang="en-US" altLang="zh-CN" b="0" i="1" dirty="0" smtClean="0"/>
                        <m:t>,</m:t>
                      </m:r>
                    </m:oMath>
                  </m:oMathPara>
                </a14:m>
                <a:endParaRPr lang="en-US" altLang="zh-CN" dirty="0" smtClean="0"/>
              </a:p>
              <a:p>
                <a:pPr marL="0" indent="0">
                  <a:buNone/>
                </a:pPr>
                <a:r>
                  <a:rPr lang="zh-CN" altLang="en-US" dirty="0" smtClean="0"/>
                  <a:t>命题得证</a:t>
                </a:r>
                <a:r>
                  <a:rPr lang="en-US" altLang="zh-CN" dirty="0" smtClean="0"/>
                  <a:t>.</a:t>
                </a:r>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xfrm>
                <a:off x="696000" y="1422398"/>
                <a:ext cx="8573364" cy="4680000"/>
              </a:xfrm>
              <a:blipFill>
                <a:blip r:embed="rId2"/>
                <a:stretch>
                  <a:fillRect l="-1066"/>
                </a:stretch>
              </a:blipFill>
            </p:spPr>
            <p:txBody>
              <a:bodyPr/>
              <a:lstStyle/>
              <a:p>
                <a:r>
                  <a:rPr lang="zh-CN" altLang="en-US">
                    <a:noFill/>
                  </a:rPr>
                  <a:t> </a:t>
                </a:r>
              </a:p>
            </p:txBody>
          </p:sp>
        </mc:Fallback>
      </mc:AlternateContent>
      <p:grpSp>
        <p:nvGrpSpPr>
          <p:cNvPr id="33" name="组合 32"/>
          <p:cNvGrpSpPr/>
          <p:nvPr/>
        </p:nvGrpSpPr>
        <p:grpSpPr>
          <a:xfrm>
            <a:off x="8976320" y="3411721"/>
            <a:ext cx="1978815" cy="2465551"/>
            <a:chOff x="8656932" y="2934449"/>
            <a:chExt cx="1978815" cy="2465551"/>
          </a:xfrm>
        </p:grpSpPr>
        <p:sp>
          <p:nvSpPr>
            <p:cNvPr id="5" name="椭圆 4"/>
            <p:cNvSpPr/>
            <p:nvPr/>
          </p:nvSpPr>
          <p:spPr>
            <a:xfrm>
              <a:off x="8656932" y="3600000"/>
              <a:ext cx="1800000" cy="18000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3" name="直角三角形 12"/>
            <p:cNvSpPr/>
            <p:nvPr/>
          </p:nvSpPr>
          <p:spPr>
            <a:xfrm flipH="1">
              <a:off x="9556932" y="3240000"/>
              <a:ext cx="900000" cy="1260000"/>
            </a:xfrm>
            <a:prstGeom prst="rtTriangl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cxnSp>
          <p:nvCxnSpPr>
            <p:cNvPr id="16" name="直接连接符 15"/>
            <p:cNvCxnSpPr>
              <a:stCxn id="13" idx="2"/>
            </p:cNvCxnSpPr>
            <p:nvPr/>
          </p:nvCxnSpPr>
          <p:spPr>
            <a:xfrm flipH="1" flipV="1">
              <a:off x="10078137" y="3768142"/>
              <a:ext cx="378795" cy="73185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弧形 23"/>
            <p:cNvSpPr/>
            <p:nvPr/>
          </p:nvSpPr>
          <p:spPr>
            <a:xfrm>
              <a:off x="9579799" y="4359386"/>
              <a:ext cx="156400" cy="288032"/>
            </a:xfrm>
            <a:prstGeom prst="arc">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mc:AlternateContent xmlns:mc="http://schemas.openxmlformats.org/markup-compatibility/2006" xmlns:a14="http://schemas.microsoft.com/office/drawing/2010/main">
          <mc:Choice Requires="a14">
            <p:sp>
              <p:nvSpPr>
                <p:cNvPr id="27" name="文本框 26"/>
                <p:cNvSpPr txBox="1"/>
                <p:nvPr/>
              </p:nvSpPr>
              <p:spPr>
                <a:xfrm>
                  <a:off x="9862916" y="4462752"/>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9862916" y="4462752"/>
                  <a:ext cx="288032" cy="369332"/>
                </a:xfrm>
                <a:prstGeom prst="rect">
                  <a:avLst/>
                </a:prstGeom>
                <a:blipFill>
                  <a:blip r:embed="rId3"/>
                  <a:stretch>
                    <a:fillRect r="-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9291914" y="4400897"/>
                  <a:ext cx="3362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9291914" y="4400897"/>
                  <a:ext cx="33622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9593904" y="4148781"/>
                  <a:ext cx="4957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593904" y="4148781"/>
                  <a:ext cx="49578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10420526" y="4327532"/>
                  <a:ext cx="2152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𝐴</m:t>
                        </m:r>
                      </m:oMath>
                    </m:oMathPara>
                  </a14:m>
                  <a:endParaRPr lang="zh-CN" altLang="en-US" dirty="0">
                    <a:solidFill>
                      <a:schemeClr val="accent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0420526" y="4327532"/>
                  <a:ext cx="215221" cy="369332"/>
                </a:xfrm>
                <a:prstGeom prst="rect">
                  <a:avLst/>
                </a:prstGeom>
                <a:blipFill>
                  <a:blip r:embed="rId6"/>
                  <a:stretch>
                    <a:fillRect r="-4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9874465" y="3398810"/>
                  <a:ext cx="2152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𝐵</m:t>
                        </m:r>
                      </m:oMath>
                    </m:oMathPara>
                  </a14:m>
                  <a:endParaRPr lang="zh-CN" altLang="en-US" dirty="0">
                    <a:solidFill>
                      <a:schemeClr val="accent1"/>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9874465" y="3398810"/>
                  <a:ext cx="215221" cy="369332"/>
                </a:xfrm>
                <a:prstGeom prst="rect">
                  <a:avLst/>
                </a:prstGeom>
                <a:blipFill>
                  <a:blip r:embed="rId7"/>
                  <a:stretch>
                    <a:fillRect r="-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10349321" y="2934449"/>
                  <a:ext cx="2152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𝐶</m:t>
                        </m:r>
                      </m:oMath>
                    </m:oMathPara>
                  </a14:m>
                  <a:endParaRPr lang="zh-CN" altLang="en-US"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10349321" y="2934449"/>
                  <a:ext cx="215221" cy="369332"/>
                </a:xfrm>
                <a:prstGeom prst="rect">
                  <a:avLst/>
                </a:prstGeom>
                <a:blipFill>
                  <a:blip r:embed="rId8"/>
                  <a:stretch>
                    <a:fillRect r="-4857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56129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结论</a:t>
                </a:r>
                <a:r>
                  <a:rPr lang="zh-CN" altLang="en-US" dirty="0"/>
                  <a:t> </a:t>
                </a:r>
                <a14:m>
                  <m:oMath xmlns:m="http://schemas.openxmlformats.org/officeDocument/2006/math">
                    <m:func>
                      <m:funcPr>
                        <m:ctrlPr>
                          <a:rPr lang="en-US" altLang="zh-CN" b="0" i="1" smtClean="0"/>
                        </m:ctrlPr>
                      </m:funcPr>
                      <m:fName>
                        <m:r>
                          <m:rPr>
                            <m:sty m:val="p"/>
                          </m:rPr>
                          <a:rPr lang="en-US" altLang="zh-CN" b="0" i="0" smtClean="0"/>
                          <m:t>sin</m:t>
                        </m:r>
                      </m:fName>
                      <m:e>
                        <m:r>
                          <a:rPr lang="en-US" altLang="zh-CN" b="0" i="1" smtClean="0"/>
                          <m:t>𝑥</m:t>
                        </m:r>
                      </m:e>
                    </m:func>
                    <m:d>
                      <m:dPr>
                        <m:begChr m:val="{"/>
                        <m:endChr m:val=""/>
                        <m:ctrlPr>
                          <a:rPr lang="en-US" altLang="zh-CN" b="0" i="1" smtClean="0"/>
                        </m:ctrlPr>
                      </m:dPr>
                      <m:e>
                        <m:m>
                          <m:mPr>
                            <m:plcHide m:val="on"/>
                            <m:mcs>
                              <m:mc>
                                <m:mcPr>
                                  <m:count m:val="2"/>
                                  <m:mcJc m:val="center"/>
                                </m:mcPr>
                              </m:mc>
                            </m:mcs>
                            <m:ctrlPr>
                              <a:rPr lang="en-US" altLang="zh-CN" b="0" i="1" smtClean="0"/>
                            </m:ctrlPr>
                          </m:mPr>
                          <m:mr>
                            <m:e>
                              <m:r>
                                <a:rPr lang="en-US" altLang="zh-CN" b="0" i="1" smtClean="0"/>
                                <m:t>&lt;</m:t>
                              </m:r>
                              <m:r>
                                <a:rPr lang="en-US" altLang="zh-CN" b="0" i="1" smtClean="0"/>
                                <m:t>𝑥</m:t>
                              </m:r>
                              <m:r>
                                <a:rPr lang="en-US" altLang="zh-CN" b="0" i="1" smtClean="0"/>
                                <m:t>,</m:t>
                              </m:r>
                            </m:e>
                            <m:e>
                              <m:r>
                                <a:rPr lang="en-US" altLang="zh-CN" b="0" i="1" smtClean="0"/>
                                <m:t>𝑥</m:t>
                              </m:r>
                              <m:r>
                                <a:rPr lang="en-US" altLang="zh-CN" b="0" i="1" smtClean="0"/>
                                <m:t>&gt;0,</m:t>
                              </m:r>
                            </m:e>
                          </m:mr>
                          <m:mr>
                            <m:e>
                              <m:r>
                                <a:rPr lang="en-US" altLang="zh-CN" b="0" i="1" smtClean="0"/>
                                <m:t>=</m:t>
                              </m:r>
                              <m:r>
                                <a:rPr lang="en-US" altLang="zh-CN" b="0" i="1" smtClean="0"/>
                                <m:t>𝑥</m:t>
                              </m:r>
                              <m:r>
                                <a:rPr lang="en-US" altLang="zh-CN" b="0" i="1" smtClean="0"/>
                                <m:t>,</m:t>
                              </m:r>
                            </m:e>
                            <m:e>
                              <m:r>
                                <a:rPr lang="en-US" altLang="zh-CN" b="0" i="1" smtClean="0"/>
                                <m:t>𝑥</m:t>
                              </m:r>
                              <m:r>
                                <a:rPr lang="en-US" altLang="zh-CN" b="0" i="1" smtClean="0"/>
                                <m:t>=0,</m:t>
                              </m:r>
                            </m:e>
                          </m:mr>
                          <m:mr>
                            <m:e>
                              <m:r>
                                <a:rPr lang="en-US" altLang="zh-CN" b="0" i="1" smtClean="0"/>
                                <m:t>&gt;</m:t>
                              </m:r>
                              <m:r>
                                <a:rPr lang="en-US" altLang="zh-CN" b="0" i="1" smtClean="0"/>
                                <m:t>𝑥</m:t>
                              </m:r>
                              <m:r>
                                <a:rPr lang="en-US" altLang="zh-CN" b="0" i="1" smtClean="0"/>
                                <m:t>,</m:t>
                              </m:r>
                            </m:e>
                            <m:e>
                              <m:r>
                                <a:rPr lang="en-US" altLang="zh-CN" b="0" i="1" smtClean="0"/>
                                <m:t>𝑥</m:t>
                              </m:r>
                              <m:r>
                                <a:rPr lang="en-US" altLang="zh-CN" b="0" i="1" smtClean="0"/>
                                <m:t>&lt;0,</m:t>
                              </m:r>
                            </m:e>
                          </m:mr>
                        </m:m>
                      </m:e>
                    </m:d>
                  </m:oMath>
                </a14:m>
                <a:r>
                  <a:rPr lang="en-US" altLang="zh-CN" dirty="0" smtClean="0"/>
                  <a:t> </a:t>
                </a:r>
                <a:r>
                  <a:rPr lang="zh-CN" altLang="en-US" dirty="0" smtClean="0"/>
                  <a:t>从而</a:t>
                </a:r>
                <a:r>
                  <a:rPr lang="zh-CN" altLang="en-US" dirty="0"/>
                  <a:t>有</a:t>
                </a:r>
                <a14:m>
                  <m:oMath xmlns:m="http://schemas.openxmlformats.org/officeDocument/2006/math">
                    <m:r>
                      <a:rPr lang="en-US" altLang="zh-CN"/>
                      <m:t> </m:t>
                    </m:r>
                    <m:d>
                      <m:dPr>
                        <m:begChr m:val="|"/>
                        <m:endChr m:val="|"/>
                        <m:ctrlPr>
                          <a:rPr lang="en-US" altLang="zh-CN" b="0" i="1" smtClean="0"/>
                        </m:ctrlPr>
                      </m:dPr>
                      <m:e>
                        <m:func>
                          <m:funcPr>
                            <m:ctrlPr>
                              <a:rPr lang="en-US" altLang="zh-CN" i="1"/>
                            </m:ctrlPr>
                          </m:funcPr>
                          <m:fName>
                            <m:r>
                              <m:rPr>
                                <m:sty m:val="p"/>
                              </m:rPr>
                              <a:rPr lang="en-US" altLang="zh-CN"/>
                              <m:t>sin</m:t>
                            </m:r>
                          </m:fName>
                          <m:e>
                            <m:r>
                              <a:rPr lang="en-US" altLang="zh-CN" i="1"/>
                              <m:t>𝑥</m:t>
                            </m:r>
                          </m:e>
                        </m:func>
                      </m:e>
                    </m:d>
                    <m:r>
                      <a:rPr lang="en-US" altLang="zh-CN" b="0" i="1" smtClean="0"/>
                      <m:t>≤|</m:t>
                    </m:r>
                    <m:r>
                      <a:rPr lang="en-US" altLang="zh-CN" i="1"/>
                      <m:t>𝑥</m:t>
                    </m:r>
                    <m:r>
                      <a:rPr lang="en-US" altLang="zh-CN" b="0" i="1" smtClean="0"/>
                      <m:t>|</m:t>
                    </m:r>
                  </m:oMath>
                </a14:m>
                <a:r>
                  <a:rPr lang="en-US" altLang="zh-CN" dirty="0"/>
                  <a:t>.</a:t>
                </a:r>
                <a:r>
                  <a:rPr lang="zh-CN" altLang="en-US" dirty="0"/>
                  <a:t> </a:t>
                </a:r>
                <a:endParaRPr lang="en-US" altLang="zh-CN" dirty="0"/>
              </a:p>
              <a:p>
                <a:pPr marL="342900" indent="-342900">
                  <a:buFont typeface="Arial" panose="020B0604020202020204" pitchFamily="34" charset="0"/>
                  <a:buChar char="•"/>
                </a:pPr>
                <a:r>
                  <a:rPr lang="zh-CN" altLang="en-US" dirty="0">
                    <a:solidFill>
                      <a:srgbClr val="0000FF"/>
                    </a:solidFill>
                  </a:rPr>
                  <a:t>证明</a:t>
                </a:r>
                <a:r>
                  <a:rPr lang="zh-CN" altLang="en-US" dirty="0"/>
                  <a:t> </a:t>
                </a:r>
                <a:r>
                  <a:rPr lang="zh-CN" altLang="en-US" dirty="0" smtClean="0"/>
                  <a:t>当</a:t>
                </a:r>
                <a14:m>
                  <m:oMath xmlns:m="http://schemas.openxmlformats.org/officeDocument/2006/math">
                    <m:r>
                      <a:rPr lang="en-US" altLang="zh-CN" b="0" i="1" smtClean="0"/>
                      <m:t> 0&lt;</m:t>
                    </m:r>
                    <m:r>
                      <a:rPr lang="en-US" altLang="zh-CN" b="0" i="1" smtClean="0"/>
                      <m:t>𝑥</m:t>
                    </m:r>
                    <m:r>
                      <a:rPr lang="en-US" altLang="zh-CN" b="0" i="1" smtClean="0"/>
                      <m:t>&lt;</m:t>
                    </m:r>
                    <m:f>
                      <m:fPr>
                        <m:ctrlPr>
                          <a:rPr lang="en-US" altLang="zh-CN" b="0" i="1" smtClean="0"/>
                        </m:ctrlPr>
                      </m:fPr>
                      <m:num>
                        <m:r>
                          <a:rPr lang="en-US" altLang="zh-CN" b="0" i="1" smtClean="0"/>
                          <m:t>𝜋</m:t>
                        </m:r>
                      </m:num>
                      <m:den>
                        <m:r>
                          <a:rPr lang="en-US" altLang="zh-CN" b="0" i="1" smtClean="0"/>
                          <m:t>2</m:t>
                        </m:r>
                      </m:den>
                    </m:f>
                    <m:r>
                      <a:rPr lang="en-US" altLang="zh-CN" b="0" i="1" smtClean="0"/>
                      <m:t> </m:t>
                    </m:r>
                  </m:oMath>
                </a14:m>
                <a:r>
                  <a:rPr lang="zh-CN" altLang="en-US" dirty="0" smtClean="0"/>
                  <a:t>时</a:t>
                </a:r>
                <a:r>
                  <a:rPr lang="en-US" altLang="zh-CN" dirty="0" smtClean="0"/>
                  <a:t>, </a:t>
                </a:r>
                <a:r>
                  <a:rPr lang="zh-CN" altLang="en-US" dirty="0" smtClean="0"/>
                  <a:t>由前一结论有 </a:t>
                </a:r>
                <a14:m>
                  <m:oMath xmlns:m="http://schemas.openxmlformats.org/officeDocument/2006/math">
                    <m:func>
                      <m:funcPr>
                        <m:ctrlPr>
                          <a:rPr lang="en-US" altLang="zh-CN" b="0" i="1" smtClean="0"/>
                        </m:ctrlPr>
                      </m:funcPr>
                      <m:fName>
                        <m:r>
                          <m:rPr>
                            <m:sty m:val="p"/>
                          </m:rPr>
                          <a:rPr lang="en-US" altLang="zh-CN" b="0" i="0" smtClean="0"/>
                          <m:t>sin</m:t>
                        </m:r>
                      </m:fName>
                      <m:e>
                        <m:r>
                          <a:rPr lang="en-US" altLang="zh-CN" b="0" i="1" smtClean="0"/>
                          <m:t>𝑥</m:t>
                        </m:r>
                      </m:e>
                    </m:func>
                    <m:r>
                      <a:rPr lang="en-US" altLang="zh-CN" b="0" i="1" smtClean="0"/>
                      <m:t>&lt;</m:t>
                    </m:r>
                    <m:r>
                      <a:rPr lang="en-US" altLang="zh-CN" b="0" i="1" smtClean="0"/>
                      <m:t>𝑥</m:t>
                    </m:r>
                  </m:oMath>
                </a14:m>
                <a:r>
                  <a:rPr lang="en-US" altLang="zh-CN" dirty="0" smtClean="0"/>
                  <a:t>. </a:t>
                </a:r>
                <a:r>
                  <a:rPr lang="zh-CN" altLang="en-US" dirty="0" smtClean="0"/>
                  <a:t>当</a:t>
                </a:r>
                <a14:m>
                  <m:oMath xmlns:m="http://schemas.openxmlformats.org/officeDocument/2006/math">
                    <m:r>
                      <a:rPr lang="en-US" altLang="zh-CN" b="0" i="1" smtClean="0"/>
                      <m:t> </m:t>
                    </m:r>
                    <m:r>
                      <a:rPr lang="en-US" altLang="zh-CN" b="0" i="1" smtClean="0"/>
                      <m:t>𝑥</m:t>
                    </m:r>
                    <m:r>
                      <a:rPr lang="en-US" altLang="zh-CN" b="0" i="1" smtClean="0"/>
                      <m:t>≥</m:t>
                    </m:r>
                    <m:f>
                      <m:fPr>
                        <m:ctrlPr>
                          <a:rPr lang="en-US" altLang="zh-CN" b="0" i="1" smtClean="0"/>
                        </m:ctrlPr>
                      </m:fPr>
                      <m:num>
                        <m:r>
                          <a:rPr lang="en-US" altLang="zh-CN" b="0" i="1" smtClean="0"/>
                          <m:t>𝜋</m:t>
                        </m:r>
                      </m:num>
                      <m:den>
                        <m:r>
                          <a:rPr lang="en-US" altLang="zh-CN" b="0" i="1" smtClean="0"/>
                          <m:t>2</m:t>
                        </m:r>
                      </m:den>
                    </m:f>
                    <m:r>
                      <a:rPr lang="en-US" altLang="zh-CN" b="0" i="0" smtClean="0"/>
                      <m:t> </m:t>
                    </m:r>
                  </m:oMath>
                </a14:m>
                <a:r>
                  <a:rPr lang="zh-CN" altLang="en-US" dirty="0" smtClean="0"/>
                  <a:t>时</a:t>
                </a:r>
                <a:r>
                  <a:rPr lang="en-US" altLang="zh-CN" dirty="0" smtClean="0"/>
                  <a:t>, </a:t>
                </a:r>
                <a14:m>
                  <m:oMath xmlns:m="http://schemas.openxmlformats.org/officeDocument/2006/math">
                    <m:func>
                      <m:funcPr>
                        <m:ctrlPr>
                          <a:rPr lang="en-US" altLang="zh-CN" b="0" i="1" smtClean="0"/>
                        </m:ctrlPr>
                      </m:funcPr>
                      <m:fName>
                        <m:r>
                          <m:rPr>
                            <m:sty m:val="p"/>
                          </m:rPr>
                          <a:rPr lang="en-US" altLang="zh-CN" b="0" i="0" smtClean="0"/>
                          <m:t>sin</m:t>
                        </m:r>
                      </m:fName>
                      <m:e>
                        <m:r>
                          <a:rPr lang="en-US" altLang="zh-CN" b="0" i="1" smtClean="0"/>
                          <m:t>𝑥</m:t>
                        </m:r>
                      </m:e>
                    </m:func>
                    <m:r>
                      <a:rPr lang="en-US" altLang="zh-CN" b="0" i="1" smtClean="0"/>
                      <m:t>≤1&lt;</m:t>
                    </m:r>
                    <m:f>
                      <m:fPr>
                        <m:ctrlPr>
                          <a:rPr lang="en-US" altLang="zh-CN" b="0" i="1" smtClean="0"/>
                        </m:ctrlPr>
                      </m:fPr>
                      <m:num>
                        <m:r>
                          <a:rPr lang="en-US" altLang="zh-CN" b="0" i="1" smtClean="0"/>
                          <m:t>𝜋</m:t>
                        </m:r>
                      </m:num>
                      <m:den>
                        <m:r>
                          <a:rPr lang="en-US" altLang="zh-CN" b="0" i="1" smtClean="0"/>
                          <m:t>2</m:t>
                        </m:r>
                      </m:den>
                    </m:f>
                    <m:r>
                      <a:rPr lang="en-US" altLang="zh-CN" b="0" i="1" smtClean="0"/>
                      <m:t>≤</m:t>
                    </m:r>
                    <m:r>
                      <a:rPr lang="en-US" altLang="zh-CN" b="0" i="1" smtClean="0"/>
                      <m:t>𝑥</m:t>
                    </m:r>
                  </m:oMath>
                </a14:m>
                <a:r>
                  <a:rPr lang="en-US" altLang="zh-CN" dirty="0" smtClean="0"/>
                  <a:t>.</a:t>
                </a:r>
              </a:p>
              <a:p>
                <a:pPr marL="342900" indent="-342900">
                  <a:buFont typeface="Arial" panose="020B0604020202020204" pitchFamily="34" charset="0"/>
                  <a:buChar char="•"/>
                </a:pPr>
                <a:r>
                  <a:rPr lang="zh-CN" altLang="en-US" dirty="0" smtClean="0"/>
                  <a:t>由于</a:t>
                </a:r>
                <a14:m>
                  <m:oMath xmlns:m="http://schemas.openxmlformats.org/officeDocument/2006/math">
                    <m:func>
                      <m:funcPr>
                        <m:ctrlPr>
                          <a:rPr lang="en-US" altLang="zh-CN" b="0" i="1" smtClean="0"/>
                        </m:ctrlPr>
                      </m:funcPr>
                      <m:fName>
                        <m:r>
                          <m:rPr>
                            <m:sty m:val="p"/>
                          </m:rPr>
                          <a:rPr lang="en-US" altLang="zh-CN" b="0" i="0" smtClean="0"/>
                          <m:t>sin</m:t>
                        </m:r>
                      </m:fName>
                      <m:e>
                        <m:r>
                          <a:rPr lang="en-US" altLang="zh-CN" b="0" i="1" smtClean="0"/>
                          <m:t>𝑥</m:t>
                        </m:r>
                      </m:e>
                    </m:func>
                    <m:r>
                      <a:rPr lang="en-US" altLang="zh-CN" b="0" i="1" smtClean="0"/>
                      <m:t> </m:t>
                    </m:r>
                  </m:oMath>
                </a14:m>
                <a:r>
                  <a:rPr lang="zh-CN" altLang="en-US" dirty="0" smtClean="0"/>
                  <a:t>和</a:t>
                </a:r>
                <a14:m>
                  <m:oMath xmlns:m="http://schemas.openxmlformats.org/officeDocument/2006/math">
                    <m:r>
                      <a:rPr lang="en-US" altLang="zh-CN" b="0" i="1" dirty="0" smtClean="0"/>
                      <m:t> </m:t>
                    </m:r>
                    <m:r>
                      <a:rPr lang="en-US" altLang="zh-CN" b="0" i="1" dirty="0" smtClean="0"/>
                      <m:t>𝑥</m:t>
                    </m:r>
                    <m:r>
                      <a:rPr lang="en-US" altLang="zh-CN" b="0" i="1" dirty="0" smtClean="0"/>
                      <m:t> </m:t>
                    </m:r>
                  </m:oMath>
                </a14:m>
                <a:r>
                  <a:rPr lang="zh-CN" altLang="en-US" dirty="0" smtClean="0"/>
                  <a:t>都是奇函数</a:t>
                </a:r>
                <a:r>
                  <a:rPr lang="en-US" altLang="zh-CN" dirty="0" smtClean="0"/>
                  <a:t>, </a:t>
                </a:r>
                <a:r>
                  <a:rPr lang="zh-CN" altLang="en-US" dirty="0" smtClean="0"/>
                  <a:t>因此</a:t>
                </a:r>
                <a14:m>
                  <m:oMath xmlns:m="http://schemas.openxmlformats.org/officeDocument/2006/math">
                    <m:r>
                      <a:rPr lang="en-US" altLang="zh-CN" b="0" i="1" smtClean="0"/>
                      <m:t> </m:t>
                    </m:r>
                    <m:r>
                      <a:rPr lang="en-US" altLang="zh-CN" b="0" i="1" smtClean="0"/>
                      <m:t>𝑥</m:t>
                    </m:r>
                    <m:r>
                      <a:rPr lang="en-US" altLang="zh-CN" b="0" i="1" smtClean="0"/>
                      <m:t>&lt;0</m:t>
                    </m:r>
                    <m:r>
                      <a:rPr lang="en-US" altLang="zh-CN" b="0" i="0" smtClean="0"/>
                      <m:t> </m:t>
                    </m:r>
                  </m:oMath>
                </a14:m>
                <a:r>
                  <a:rPr lang="zh-CN" altLang="en-US" dirty="0" smtClean="0"/>
                  <a:t>时</a:t>
                </a:r>
                <a:r>
                  <a:rPr lang="en-US" altLang="zh-CN" dirty="0" smtClean="0"/>
                  <a:t>, </a:t>
                </a:r>
                <a14:m>
                  <m:oMath xmlns:m="http://schemas.openxmlformats.org/officeDocument/2006/math">
                    <m:func>
                      <m:funcPr>
                        <m:ctrlPr>
                          <a:rPr lang="en-US" altLang="zh-CN" b="0" i="1" smtClean="0"/>
                        </m:ctrlPr>
                      </m:funcPr>
                      <m:fName>
                        <m:r>
                          <m:rPr>
                            <m:sty m:val="p"/>
                          </m:rPr>
                          <a:rPr lang="en-US" altLang="zh-CN" b="0" i="0" smtClean="0"/>
                          <m:t>sin</m:t>
                        </m:r>
                      </m:fName>
                      <m:e>
                        <m:r>
                          <a:rPr lang="en-US" altLang="zh-CN" b="0" i="1" smtClean="0"/>
                          <m:t>𝑥</m:t>
                        </m:r>
                      </m:e>
                    </m:func>
                    <m:r>
                      <a:rPr lang="en-US" altLang="zh-CN" b="0" i="1" smtClean="0"/>
                      <m:t>&gt;</m:t>
                    </m:r>
                    <m:r>
                      <a:rPr lang="en-US" altLang="zh-CN" b="0" i="1" smtClean="0"/>
                      <m:t>𝑥</m:t>
                    </m:r>
                  </m:oMath>
                </a14:m>
                <a:r>
                  <a:rPr lang="en-US" altLang="zh-CN" dirty="0" smtClean="0"/>
                  <a:t>. </a:t>
                </a:r>
                <a:r>
                  <a:rPr lang="zh-CN" altLang="en-US" dirty="0" smtClean="0"/>
                  <a:t>由此可知该结论成立</a:t>
                </a:r>
                <a:r>
                  <a:rPr lang="en-US" altLang="zh-CN" dirty="0" smtClean="0"/>
                  <a:t>.</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39813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zh-CN" altLang="en-US" dirty="0" smtClean="0">
                    <a:solidFill>
                      <a:srgbClr val="00B050"/>
                    </a:solidFill>
                  </a:rPr>
                  <a:t>均值不等式</a:t>
                </a:r>
                <a:r>
                  <a:rPr lang="zh-CN" altLang="en-US" dirty="0" smtClean="0">
                    <a:solidFill>
                      <a:srgbClr val="0000FF"/>
                    </a:solidFill>
                  </a:rPr>
                  <a:t> </a:t>
                </a:r>
                <a:r>
                  <a:rPr lang="zh-CN" altLang="en-US" dirty="0" smtClean="0"/>
                  <a:t>对任意</a:t>
                </a:r>
                <a14:m>
                  <m:oMath xmlns:m="http://schemas.openxmlformats.org/officeDocument/2006/math">
                    <m:r>
                      <a:rPr lang="zh-CN" altLang="en-US" i="1" dirty="0" smtClean="0"/>
                      <m:t> </m:t>
                    </m:r>
                    <m:r>
                      <a:rPr lang="en-US" altLang="zh-CN" i="1" dirty="0" smtClean="0"/>
                      <m:t>𝑛</m:t>
                    </m:r>
                    <m:r>
                      <a:rPr lang="en-US" altLang="zh-CN" i="1" dirty="0" smtClean="0"/>
                      <m:t> </m:t>
                    </m:r>
                  </m:oMath>
                </a14:m>
                <a:r>
                  <a:rPr lang="zh-CN" altLang="en-US" dirty="0" smtClean="0"/>
                  <a:t>个正数</a:t>
                </a:r>
                <a14:m>
                  <m:oMath xmlns:m="http://schemas.openxmlformats.org/officeDocument/2006/math">
                    <m:r>
                      <a:rPr lang="en-US" altLang="zh-CN" b="0" i="0" dirty="0" smtClean="0"/>
                      <m:t> </m:t>
                    </m:r>
                    <m:sSub>
                      <m:sSubPr>
                        <m:ctrlPr>
                          <a:rPr lang="en-US" altLang="zh-CN" b="0" i="1" dirty="0" smtClean="0"/>
                        </m:ctrlPr>
                      </m:sSubPr>
                      <m:e>
                        <m:r>
                          <a:rPr lang="en-US" altLang="zh-CN" i="1" dirty="0" smtClean="0"/>
                          <m:t>𝑎</m:t>
                        </m:r>
                      </m:e>
                      <m:sub>
                        <m:r>
                          <a:rPr lang="en-US" altLang="zh-CN" b="0" i="1" dirty="0" smtClean="0"/>
                          <m:t>1</m:t>
                        </m:r>
                      </m:sub>
                    </m:sSub>
                    <m:r>
                      <a:rPr lang="en-US" altLang="zh-CN" b="0" i="1" dirty="0" smtClean="0"/>
                      <m:t>,</m:t>
                    </m:r>
                    <m:sSub>
                      <m:sSubPr>
                        <m:ctrlPr>
                          <a:rPr lang="en-US" altLang="zh-CN" b="0" i="1" dirty="0" smtClean="0"/>
                        </m:ctrlPr>
                      </m:sSubPr>
                      <m:e>
                        <m:r>
                          <a:rPr lang="en-US" altLang="zh-CN" b="0" i="1" dirty="0" smtClean="0"/>
                          <m:t>𝑎</m:t>
                        </m:r>
                      </m:e>
                      <m:sub>
                        <m:r>
                          <a:rPr lang="en-US" altLang="zh-CN" b="0" i="1" dirty="0" smtClean="0"/>
                          <m:t>2</m:t>
                        </m:r>
                      </m:sub>
                    </m:sSub>
                    <m:r>
                      <a:rPr lang="en-US" altLang="zh-CN" b="0" i="1" dirty="0" smtClean="0"/>
                      <m:t>,…,</m:t>
                    </m:r>
                    <m:sSub>
                      <m:sSubPr>
                        <m:ctrlPr>
                          <a:rPr lang="en-US" altLang="zh-CN" b="0" i="1" dirty="0" smtClean="0"/>
                        </m:ctrlPr>
                      </m:sSubPr>
                      <m:e>
                        <m:r>
                          <a:rPr lang="en-US" altLang="zh-CN" b="0" i="1" dirty="0" smtClean="0"/>
                          <m:t>𝑎</m:t>
                        </m:r>
                      </m:e>
                      <m:sub>
                        <m:r>
                          <a:rPr lang="en-US" altLang="zh-CN" b="0" i="1" dirty="0" smtClean="0"/>
                          <m:t>𝑛</m:t>
                        </m:r>
                      </m:sub>
                    </m:sSub>
                  </m:oMath>
                </a14:m>
                <a:r>
                  <a:rPr lang="en-US" altLang="zh-CN" dirty="0" smtClean="0"/>
                  <a:t>, </a:t>
                </a:r>
                <a:r>
                  <a:rPr lang="zh-CN" altLang="en-US" dirty="0" smtClean="0"/>
                  <a:t>有</a:t>
                </a:r>
                <a:endParaRPr lang="en-US" altLang="zh-CN" dirty="0" smtClean="0"/>
              </a:p>
              <a:p>
                <a:pPr/>
                <a14:m>
                  <m:oMathPara xmlns:m="http://schemas.openxmlformats.org/officeDocument/2006/math">
                    <m:oMathParaPr>
                      <m:jc m:val="centerGroup"/>
                    </m:oMathParaPr>
                    <m:oMath xmlns:m="http://schemas.openxmlformats.org/officeDocument/2006/math">
                      <m:rad>
                        <m:radPr>
                          <m:ctrlPr>
                            <a:rPr lang="en-US" altLang="zh-CN" i="1" smtClean="0"/>
                          </m:ctrlPr>
                        </m:radPr>
                        <m:deg>
                          <m:r>
                            <m:rPr>
                              <m:brk m:alnAt="7"/>
                            </m:rPr>
                            <a:rPr lang="en-US" altLang="zh-CN" b="0" i="1" smtClean="0"/>
                            <m:t>𝑛</m:t>
                          </m:r>
                        </m:deg>
                        <m:e>
                          <m:sSub>
                            <m:sSubPr>
                              <m:ctrlPr>
                                <a:rPr lang="en-US" altLang="zh-CN" b="0" i="1" smtClean="0"/>
                              </m:ctrlPr>
                            </m:sSubPr>
                            <m:e>
                              <m:r>
                                <a:rPr lang="en-US" altLang="zh-CN" b="0" i="1" smtClean="0"/>
                                <m:t>𝑎</m:t>
                              </m:r>
                            </m:e>
                            <m:sub>
                              <m:r>
                                <a:rPr lang="en-US" altLang="zh-CN" b="0" i="1" smtClean="0"/>
                                <m:t>1</m:t>
                              </m:r>
                            </m:sub>
                          </m:sSub>
                          <m:sSub>
                            <m:sSubPr>
                              <m:ctrlPr>
                                <a:rPr lang="en-US" altLang="zh-CN" b="0" i="1" smtClean="0"/>
                              </m:ctrlPr>
                            </m:sSubPr>
                            <m:e>
                              <m:r>
                                <a:rPr lang="en-US" altLang="zh-CN" b="0" i="1" smtClean="0"/>
                                <m:t>𝑎</m:t>
                              </m:r>
                            </m:e>
                            <m:sub>
                              <m:r>
                                <a:rPr lang="en-US" altLang="zh-CN" b="0" i="1" smtClean="0"/>
                                <m:t>2</m:t>
                              </m:r>
                            </m:sub>
                          </m:sSub>
                          <m:r>
                            <a:rPr lang="en-US" altLang="zh-CN" b="0" i="1" smtClean="0"/>
                            <m:t>⋯</m:t>
                          </m:r>
                          <m:sSub>
                            <m:sSubPr>
                              <m:ctrlPr>
                                <a:rPr lang="en-US" altLang="zh-CN" b="0" i="1" smtClean="0"/>
                              </m:ctrlPr>
                            </m:sSubPr>
                            <m:e>
                              <m:r>
                                <a:rPr lang="en-US" altLang="zh-CN" b="0" i="1" smtClean="0"/>
                                <m:t>𝑎</m:t>
                              </m:r>
                            </m:e>
                            <m:sub>
                              <m:r>
                                <a:rPr lang="en-US" altLang="zh-CN" b="0" i="1" smtClean="0"/>
                                <m:t>𝑛</m:t>
                              </m:r>
                            </m:sub>
                          </m:sSub>
                        </m:e>
                      </m:rad>
                      <m:r>
                        <a:rPr lang="en-US" altLang="zh-CN" b="0" i="1" smtClean="0"/>
                        <m:t>≤</m:t>
                      </m:r>
                      <m:f>
                        <m:fPr>
                          <m:ctrlPr>
                            <a:rPr lang="en-US" altLang="zh-CN" b="0" i="1" smtClean="0"/>
                          </m:ctrlPr>
                        </m:fPr>
                        <m:num>
                          <m:sSub>
                            <m:sSubPr>
                              <m:ctrlPr>
                                <a:rPr lang="en-US" altLang="zh-CN" b="0" i="1" smtClean="0"/>
                              </m:ctrlPr>
                            </m:sSubPr>
                            <m:e>
                              <m:r>
                                <a:rPr lang="en-US" altLang="zh-CN" b="0" i="1" smtClean="0"/>
                                <m:t>𝑎</m:t>
                              </m:r>
                            </m:e>
                            <m:sub>
                              <m:r>
                                <a:rPr lang="en-US" altLang="zh-CN" b="0" i="1" smtClean="0"/>
                                <m:t>1</m:t>
                              </m:r>
                            </m:sub>
                          </m:sSub>
                          <m:r>
                            <a:rPr lang="en-US" altLang="zh-CN" b="0" i="1" smtClean="0"/>
                            <m:t>+</m:t>
                          </m:r>
                          <m:sSub>
                            <m:sSubPr>
                              <m:ctrlPr>
                                <a:rPr lang="en-US" altLang="zh-CN" b="0" i="1" smtClean="0"/>
                              </m:ctrlPr>
                            </m:sSubPr>
                            <m:e>
                              <m:r>
                                <a:rPr lang="en-US" altLang="zh-CN" b="0" i="1" smtClean="0"/>
                                <m:t>𝑎</m:t>
                              </m:r>
                            </m:e>
                            <m:sub>
                              <m:r>
                                <a:rPr lang="en-US" altLang="zh-CN" b="0" i="1" smtClean="0"/>
                                <m:t>2</m:t>
                              </m:r>
                            </m:sub>
                          </m:sSub>
                          <m:r>
                            <a:rPr lang="en-US" altLang="zh-CN" b="0" i="1" smtClean="0"/>
                            <m:t>+⋯+</m:t>
                          </m:r>
                          <m:sSub>
                            <m:sSubPr>
                              <m:ctrlPr>
                                <a:rPr lang="en-US" altLang="zh-CN" b="0" i="1" smtClean="0"/>
                              </m:ctrlPr>
                            </m:sSubPr>
                            <m:e>
                              <m:r>
                                <a:rPr lang="en-US" altLang="zh-CN" b="0" i="1" smtClean="0"/>
                                <m:t>𝑎</m:t>
                              </m:r>
                            </m:e>
                            <m:sub>
                              <m:r>
                                <a:rPr lang="en-US" altLang="zh-CN" b="0" i="1" smtClean="0"/>
                                <m:t>𝑛</m:t>
                              </m:r>
                            </m:sub>
                          </m:sSub>
                        </m:num>
                        <m:den>
                          <m:r>
                            <a:rPr lang="en-US" altLang="zh-CN" b="0" i="1" smtClean="0"/>
                            <m:t>𝑛</m:t>
                          </m:r>
                        </m:den>
                      </m:f>
                      <m:r>
                        <a:rPr lang="en-US" altLang="zh-CN" b="0" i="1" smtClean="0"/>
                        <m:t>.</m:t>
                      </m:r>
                    </m:oMath>
                  </m:oMathPara>
                </a14:m>
                <a:endParaRPr lang="en-US" altLang="zh-CN" dirty="0" smtClean="0"/>
              </a:p>
              <a:p>
                <a:pPr marL="342900" indent="-342900">
                  <a:buFont typeface="Arial" panose="020B0604020202020204" pitchFamily="34" charset="0"/>
                  <a:buChar char="•"/>
                </a:pPr>
                <a:r>
                  <a:rPr lang="zh-CN" altLang="en-US" dirty="0"/>
                  <a:t>该式子左侧被称为</a:t>
                </a:r>
                <a:r>
                  <a:rPr lang="zh-CN" altLang="en-US" dirty="0" smtClean="0"/>
                  <a:t>这</a:t>
                </a:r>
                <a14:m>
                  <m:oMath xmlns:m="http://schemas.openxmlformats.org/officeDocument/2006/math">
                    <m:r>
                      <a:rPr lang="zh-CN" altLang="en-US" i="1" dirty="0"/>
                      <m:t> </m:t>
                    </m:r>
                    <m:r>
                      <a:rPr lang="en-US" altLang="zh-CN" i="1" dirty="0"/>
                      <m:t>𝑛</m:t>
                    </m:r>
                    <m:r>
                      <a:rPr lang="en-US" altLang="zh-CN" i="1" dirty="0"/>
                      <m:t> </m:t>
                    </m:r>
                  </m:oMath>
                </a14:m>
                <a:r>
                  <a:rPr lang="zh-CN" altLang="en-US" dirty="0" smtClean="0"/>
                  <a:t>个数的</a:t>
                </a:r>
                <a:r>
                  <a:rPr lang="zh-CN" altLang="en-US" dirty="0" smtClean="0">
                    <a:solidFill>
                      <a:srgbClr val="0000FF"/>
                    </a:solidFill>
                  </a:rPr>
                  <a:t>几何平均数</a:t>
                </a:r>
                <a:r>
                  <a:rPr lang="en-US" altLang="zh-CN" dirty="0" smtClean="0"/>
                  <a:t>, </a:t>
                </a:r>
                <a:r>
                  <a:rPr lang="zh-CN" altLang="en-US" dirty="0" smtClean="0"/>
                  <a:t>右侧被称为</a:t>
                </a:r>
                <a:r>
                  <a:rPr lang="zh-CN" altLang="en-US" dirty="0"/>
                  <a:t>这</a:t>
                </a:r>
                <a14:m>
                  <m:oMath xmlns:m="http://schemas.openxmlformats.org/officeDocument/2006/math">
                    <m:r>
                      <a:rPr lang="zh-CN" altLang="en-US" i="1" dirty="0"/>
                      <m:t> </m:t>
                    </m:r>
                    <m:r>
                      <a:rPr lang="en-US" altLang="zh-CN" i="1" dirty="0"/>
                      <m:t>𝑛</m:t>
                    </m:r>
                    <m:r>
                      <a:rPr lang="en-US" altLang="zh-CN" i="1" dirty="0"/>
                      <m:t> </m:t>
                    </m:r>
                  </m:oMath>
                </a14:m>
                <a:r>
                  <a:rPr lang="zh-CN" altLang="en-US" dirty="0"/>
                  <a:t>个</a:t>
                </a:r>
                <a:r>
                  <a:rPr lang="zh-CN" altLang="en-US" dirty="0" smtClean="0"/>
                  <a:t>数的</a:t>
                </a:r>
                <a:r>
                  <a:rPr lang="zh-CN" altLang="en-US" dirty="0" smtClean="0">
                    <a:solidFill>
                      <a:srgbClr val="0000FF"/>
                    </a:solidFill>
                  </a:rPr>
                  <a:t>算术平均数</a:t>
                </a:r>
                <a:r>
                  <a:rPr lang="en-US" altLang="zh-CN" dirty="0" smtClean="0"/>
                  <a:t>.</a:t>
                </a:r>
              </a:p>
              <a:p>
                <a:pPr marL="342900" indent="-342900">
                  <a:buFont typeface="Arial" panose="020B0604020202020204" pitchFamily="34" charset="0"/>
                  <a:buChar char="•"/>
                </a:pPr>
                <a:r>
                  <a:rPr lang="zh-CN" altLang="en-US" dirty="0" smtClean="0"/>
                  <a:t>均值不等式有很多中证明方式</a:t>
                </a:r>
                <a:r>
                  <a:rPr lang="en-US" altLang="zh-CN" dirty="0" smtClean="0"/>
                  <a:t>, </a:t>
                </a:r>
                <a:r>
                  <a:rPr lang="zh-CN" altLang="en-US" dirty="0" smtClean="0"/>
                  <a:t>我们用数学归纳法来证明</a:t>
                </a:r>
                <a:r>
                  <a:rPr lang="en-US" altLang="zh-CN" dirty="0" smtClean="0"/>
                  <a:t>. </a:t>
                </a:r>
                <a14:m>
                  <m:oMath xmlns:m="http://schemas.openxmlformats.org/officeDocument/2006/math">
                    <m:r>
                      <a:rPr lang="en-US" altLang="zh-CN" b="0" i="1" smtClean="0"/>
                      <m:t>𝑛</m:t>
                    </m:r>
                    <m:r>
                      <a:rPr lang="en-US" altLang="zh-CN" b="0" i="1" smtClean="0"/>
                      <m:t>=1</m:t>
                    </m:r>
                  </m:oMath>
                </a14:m>
                <a:r>
                  <a:rPr lang="en-US" altLang="zh-CN" dirty="0" smtClean="0"/>
                  <a:t> </a:t>
                </a:r>
                <a:r>
                  <a:rPr lang="zh-CN" altLang="en-US" dirty="0" smtClean="0"/>
                  <a:t>时显然成立</a:t>
                </a:r>
                <a:r>
                  <a:rPr lang="en-US" altLang="zh-CN" dirty="0" smtClean="0"/>
                  <a:t>.</a:t>
                </a:r>
                <a:endParaRPr lang="en-US" altLang="zh-CN" dirty="0"/>
              </a:p>
              <a:p>
                <a:pPr marL="342900" indent="-342900">
                  <a:buFont typeface="Arial" panose="020B0604020202020204" pitchFamily="34" charset="0"/>
                  <a:buChar char="•"/>
                </a:pPr>
                <a:r>
                  <a:rPr lang="zh-CN" altLang="en-US" dirty="0" smtClean="0"/>
                  <a:t>假设对于 </a:t>
                </a:r>
                <a14:m>
                  <m:oMath xmlns:m="http://schemas.openxmlformats.org/officeDocument/2006/math">
                    <m:r>
                      <a:rPr lang="en-US" altLang="zh-CN" b="0" i="1" smtClean="0"/>
                      <m:t>𝑛</m:t>
                    </m:r>
                    <m:r>
                      <a:rPr lang="en-US" altLang="zh-CN" b="0" i="1" smtClean="0"/>
                      <m:t>−1≥1</m:t>
                    </m:r>
                  </m:oMath>
                </a14:m>
                <a:r>
                  <a:rPr lang="en-US" altLang="zh-CN" dirty="0" smtClean="0"/>
                  <a:t> </a:t>
                </a:r>
                <a:r>
                  <a:rPr lang="zh-CN" altLang="en-US" dirty="0" smtClean="0"/>
                  <a:t>个数成立</a:t>
                </a:r>
                <a:r>
                  <a:rPr lang="en-US" altLang="zh-CN" dirty="0" smtClean="0"/>
                  <a:t>. </a:t>
                </a:r>
                <a:r>
                  <a:rPr lang="zh-CN" altLang="en-US" dirty="0" smtClean="0"/>
                  <a:t>我们不妨设 </a:t>
                </a:r>
                <a14:m>
                  <m:oMath xmlns:m="http://schemas.openxmlformats.org/officeDocument/2006/math">
                    <m:sSub>
                      <m:sSubPr>
                        <m:ctrlPr>
                          <a:rPr lang="en-US" altLang="zh-CN" b="0" i="1" smtClean="0"/>
                        </m:ctrlPr>
                      </m:sSubPr>
                      <m:e>
                        <m:r>
                          <a:rPr lang="en-US" altLang="zh-CN" b="0" i="1" smtClean="0"/>
                          <m:t>𝑎</m:t>
                        </m:r>
                      </m:e>
                      <m:sub>
                        <m:r>
                          <a:rPr lang="en-US" altLang="zh-CN" b="0" i="1" smtClean="0"/>
                          <m:t>𝑛</m:t>
                        </m:r>
                      </m:sub>
                    </m:sSub>
                    <m:r>
                      <a:rPr lang="en-US" altLang="zh-CN" b="0" i="1" smtClean="0"/>
                      <m:t>≥</m:t>
                    </m:r>
                    <m:sSub>
                      <m:sSubPr>
                        <m:ctrlPr>
                          <a:rPr lang="en-US" altLang="zh-CN" b="0" i="1" smtClean="0"/>
                        </m:ctrlPr>
                      </m:sSubPr>
                      <m:e>
                        <m:r>
                          <a:rPr lang="en-US" altLang="zh-CN" b="0" i="1" smtClean="0"/>
                          <m:t>𝑎</m:t>
                        </m:r>
                      </m:e>
                      <m:sub>
                        <m:r>
                          <a:rPr lang="en-US" altLang="zh-CN" b="0" i="1" smtClean="0"/>
                          <m:t>𝑖</m:t>
                        </m:r>
                      </m:sub>
                    </m:sSub>
                    <m:r>
                      <a:rPr lang="en-US" altLang="zh-CN" b="0" i="1" smtClean="0"/>
                      <m:t>,1≤</m:t>
                    </m:r>
                    <m:r>
                      <a:rPr lang="en-US" altLang="zh-CN" b="0" i="1" smtClean="0"/>
                      <m:t>𝑖</m:t>
                    </m:r>
                    <m:r>
                      <a:rPr lang="en-US" altLang="zh-CN" b="0" i="1" smtClean="0"/>
                      <m:t>≤</m:t>
                    </m:r>
                    <m:r>
                      <a:rPr lang="en-US" altLang="zh-CN" b="0" i="1" smtClean="0"/>
                      <m:t>𝑛</m:t>
                    </m:r>
                  </m:oMath>
                </a14:m>
                <a:r>
                  <a:rPr lang="en-US" altLang="zh-CN" dirty="0" smtClean="0"/>
                  <a:t>, </a:t>
                </a:r>
                <a:r>
                  <a:rPr lang="zh-CN" altLang="en-US" dirty="0" smtClean="0"/>
                  <a:t>设</a:t>
                </a:r>
                <a:endParaRPr lang="en-US" altLang="zh-CN" b="0" i="1" dirty="0" smtClean="0"/>
              </a:p>
              <a:p>
                <a:pPr/>
                <a14:m>
                  <m:oMathPara xmlns:m="http://schemas.openxmlformats.org/officeDocument/2006/math">
                    <m:oMathParaPr>
                      <m:jc m:val="centerGroup"/>
                    </m:oMathParaPr>
                    <m:oMath xmlns:m="http://schemas.openxmlformats.org/officeDocument/2006/math">
                      <m:r>
                        <a:rPr lang="en-US" altLang="zh-CN" b="0" i="1" smtClean="0"/>
                        <m:t>𝑏</m:t>
                      </m:r>
                      <m:r>
                        <a:rPr lang="en-US" altLang="zh-CN" b="0" i="1" smtClean="0"/>
                        <m:t>=</m:t>
                      </m:r>
                      <m:rad>
                        <m:radPr>
                          <m:ctrlPr>
                            <a:rPr lang="en-US" altLang="zh-CN" i="1"/>
                          </m:ctrlPr>
                        </m:radPr>
                        <m:deg>
                          <m:r>
                            <m:rPr>
                              <m:brk m:alnAt="7"/>
                            </m:rPr>
                            <a:rPr lang="en-US" altLang="zh-CN" i="1"/>
                            <m:t>𝑛</m:t>
                          </m:r>
                          <m:r>
                            <a:rPr lang="en-US" altLang="zh-CN" b="0" i="1" smtClean="0"/>
                            <m:t>−1</m:t>
                          </m:r>
                        </m:deg>
                        <m:e>
                          <m:sSub>
                            <m:sSubPr>
                              <m:ctrlPr>
                                <a:rPr lang="en-US" altLang="zh-CN" i="1"/>
                              </m:ctrlPr>
                            </m:sSubPr>
                            <m:e>
                              <m:r>
                                <a:rPr lang="en-US" altLang="zh-CN" i="1"/>
                                <m:t>𝑎</m:t>
                              </m:r>
                            </m:e>
                            <m:sub>
                              <m:r>
                                <a:rPr lang="en-US" altLang="zh-CN" i="1"/>
                                <m:t>1</m:t>
                              </m:r>
                            </m:sub>
                          </m:sSub>
                          <m:sSub>
                            <m:sSubPr>
                              <m:ctrlPr>
                                <a:rPr lang="en-US" altLang="zh-CN" i="1"/>
                              </m:ctrlPr>
                            </m:sSubPr>
                            <m:e>
                              <m:r>
                                <a:rPr lang="en-US" altLang="zh-CN" i="1"/>
                                <m:t>𝑎</m:t>
                              </m:r>
                            </m:e>
                            <m:sub>
                              <m:r>
                                <a:rPr lang="en-US" altLang="zh-CN" i="1"/>
                                <m:t>2</m:t>
                              </m:r>
                            </m:sub>
                          </m:sSub>
                          <m:r>
                            <a:rPr lang="en-US" altLang="zh-CN" i="1"/>
                            <m:t>⋯</m:t>
                          </m:r>
                          <m:sSub>
                            <m:sSubPr>
                              <m:ctrlPr>
                                <a:rPr lang="en-US" altLang="zh-CN" i="1"/>
                              </m:ctrlPr>
                            </m:sSubPr>
                            <m:e>
                              <m:r>
                                <a:rPr lang="en-US" altLang="zh-CN" i="1"/>
                                <m:t>𝑎</m:t>
                              </m:r>
                            </m:e>
                            <m:sub>
                              <m:r>
                                <a:rPr lang="en-US" altLang="zh-CN" i="1"/>
                                <m:t>𝑛</m:t>
                              </m:r>
                              <m:r>
                                <a:rPr lang="en-US" altLang="zh-CN" b="0" i="1" smtClean="0"/>
                                <m:t>−1</m:t>
                              </m:r>
                            </m:sub>
                          </m:sSub>
                        </m:e>
                      </m:rad>
                      <m:r>
                        <a:rPr lang="en-US" altLang="zh-CN" b="0" i="1" smtClean="0"/>
                        <m:t>≤</m:t>
                      </m:r>
                      <m:f>
                        <m:fPr>
                          <m:ctrlPr>
                            <a:rPr lang="en-US" altLang="zh-CN" b="0" i="1" smtClean="0"/>
                          </m:ctrlPr>
                        </m:fPr>
                        <m:num>
                          <m:sSub>
                            <m:sSubPr>
                              <m:ctrlPr>
                                <a:rPr lang="en-US" altLang="zh-CN" b="0" i="1" smtClean="0"/>
                              </m:ctrlPr>
                            </m:sSubPr>
                            <m:e>
                              <m:r>
                                <a:rPr lang="en-US" altLang="zh-CN" b="0" i="1" smtClean="0"/>
                                <m:t>𝑎</m:t>
                              </m:r>
                            </m:e>
                            <m:sub>
                              <m:r>
                                <a:rPr lang="en-US" altLang="zh-CN" b="0" i="1" smtClean="0"/>
                                <m:t>1</m:t>
                              </m:r>
                            </m:sub>
                          </m:sSub>
                          <m:r>
                            <a:rPr lang="en-US" altLang="zh-CN" b="0" i="1" smtClean="0"/>
                            <m:t>+⋯+</m:t>
                          </m:r>
                          <m:sSub>
                            <m:sSubPr>
                              <m:ctrlPr>
                                <a:rPr lang="en-US" altLang="zh-CN" b="0" i="1" smtClean="0"/>
                              </m:ctrlPr>
                            </m:sSubPr>
                            <m:e>
                              <m:r>
                                <a:rPr lang="en-US" altLang="zh-CN" b="0" i="1" smtClean="0"/>
                                <m:t>𝑎</m:t>
                              </m:r>
                            </m:e>
                            <m:sub>
                              <m:r>
                                <a:rPr lang="en-US" altLang="zh-CN" b="0" i="1" smtClean="0"/>
                                <m:t>𝑛</m:t>
                              </m:r>
                              <m:r>
                                <a:rPr lang="en-US" altLang="zh-CN" b="0" i="1" smtClean="0"/>
                                <m:t>−1</m:t>
                              </m:r>
                            </m:sub>
                          </m:sSub>
                        </m:num>
                        <m:den>
                          <m:r>
                            <a:rPr lang="en-US" altLang="zh-CN" b="0" i="1" smtClean="0"/>
                            <m:t>𝑛</m:t>
                          </m:r>
                          <m:r>
                            <a:rPr lang="en-US" altLang="zh-CN" b="0" i="1" smtClean="0"/>
                            <m:t>−1</m:t>
                          </m:r>
                        </m:den>
                      </m:f>
                      <m:r>
                        <a:rPr lang="en-US" altLang="zh-CN" b="0" i="1" smtClean="0"/>
                        <m:t>≤</m:t>
                      </m:r>
                      <m:sSub>
                        <m:sSubPr>
                          <m:ctrlPr>
                            <a:rPr lang="en-US" altLang="zh-CN" b="0" i="1" smtClean="0"/>
                          </m:ctrlPr>
                        </m:sSubPr>
                        <m:e>
                          <m:r>
                            <a:rPr lang="en-US" altLang="zh-CN" b="0" i="1" smtClean="0"/>
                            <m:t>𝑎</m:t>
                          </m:r>
                        </m:e>
                        <m:sub>
                          <m:r>
                            <a:rPr lang="en-US" altLang="zh-CN" b="0" i="1" smtClean="0"/>
                            <m:t>𝑛</m:t>
                          </m:r>
                        </m:sub>
                      </m:sSub>
                      <m:r>
                        <a:rPr lang="en-US" altLang="zh-CN" b="0" i="1" smtClean="0"/>
                        <m:t>.</m:t>
                      </m:r>
                    </m:oMath>
                  </m:oMathPara>
                </a14:m>
                <a:endParaRPr lang="en-US" altLang="zh-CN" dirty="0" smtClean="0"/>
              </a:p>
              <a:p>
                <a:pPr marL="342900" indent="-342900">
                  <a:buFont typeface="Arial" panose="020B0604020202020204" pitchFamily="34" charset="0"/>
                  <a:buChar char="•"/>
                </a:pPr>
                <a:r>
                  <a:rPr lang="zh-CN" altLang="en-US" dirty="0" smtClean="0"/>
                  <a:t>于是 </a:t>
                </a:r>
                <a14:m>
                  <m:oMath xmlns:m="http://schemas.openxmlformats.org/officeDocument/2006/math">
                    <m:f>
                      <m:fPr>
                        <m:ctrlPr>
                          <a:rPr lang="en-US" altLang="zh-CN" i="1"/>
                        </m:ctrlPr>
                      </m:fPr>
                      <m:num>
                        <m:sSub>
                          <m:sSubPr>
                            <m:ctrlPr>
                              <a:rPr lang="en-US" altLang="zh-CN" i="1"/>
                            </m:ctrlPr>
                          </m:sSubPr>
                          <m:e>
                            <m:r>
                              <a:rPr lang="en-US" altLang="zh-CN" i="1"/>
                              <m:t>𝑎</m:t>
                            </m:r>
                          </m:e>
                          <m:sub>
                            <m:r>
                              <a:rPr lang="en-US" altLang="zh-CN" i="1"/>
                              <m:t>1</m:t>
                            </m:r>
                          </m:sub>
                        </m:sSub>
                        <m:r>
                          <a:rPr lang="en-US" altLang="zh-CN" i="1"/>
                          <m:t>+</m:t>
                        </m:r>
                        <m:sSub>
                          <m:sSubPr>
                            <m:ctrlPr>
                              <a:rPr lang="en-US" altLang="zh-CN" i="1"/>
                            </m:ctrlPr>
                          </m:sSubPr>
                          <m:e>
                            <m:r>
                              <a:rPr lang="en-US" altLang="zh-CN" i="1"/>
                              <m:t>𝑎</m:t>
                            </m:r>
                          </m:e>
                          <m:sub>
                            <m:r>
                              <a:rPr lang="en-US" altLang="zh-CN" i="1"/>
                              <m:t>2</m:t>
                            </m:r>
                          </m:sub>
                        </m:sSub>
                        <m:r>
                          <a:rPr lang="en-US" altLang="zh-CN" i="1"/>
                          <m:t>+⋯+</m:t>
                        </m:r>
                        <m:sSub>
                          <m:sSubPr>
                            <m:ctrlPr>
                              <a:rPr lang="en-US" altLang="zh-CN" i="1"/>
                            </m:ctrlPr>
                          </m:sSubPr>
                          <m:e>
                            <m:r>
                              <a:rPr lang="en-US" altLang="zh-CN" i="1"/>
                              <m:t>𝑎</m:t>
                            </m:r>
                          </m:e>
                          <m:sub>
                            <m:r>
                              <a:rPr lang="en-US" altLang="zh-CN" i="1"/>
                              <m:t>𝑛</m:t>
                            </m:r>
                          </m:sub>
                        </m:sSub>
                      </m:num>
                      <m:den>
                        <m:r>
                          <a:rPr lang="en-US" altLang="zh-CN" i="1"/>
                          <m:t>𝑛</m:t>
                        </m:r>
                      </m:den>
                    </m:f>
                    <m:r>
                      <a:rPr lang="en-US" altLang="zh-CN" b="0" i="1" smtClean="0"/>
                      <m:t>≥</m:t>
                    </m:r>
                    <m:f>
                      <m:fPr>
                        <m:ctrlPr>
                          <a:rPr lang="en-US" altLang="zh-CN" b="0" i="1" smtClean="0"/>
                        </m:ctrlPr>
                      </m:fPr>
                      <m:num>
                        <m:d>
                          <m:dPr>
                            <m:ctrlPr>
                              <a:rPr lang="en-US" altLang="zh-CN" b="0" i="1" smtClean="0"/>
                            </m:ctrlPr>
                          </m:dPr>
                          <m:e>
                            <m:r>
                              <a:rPr lang="en-US" altLang="zh-CN" b="0" i="1" smtClean="0"/>
                              <m:t>𝑛</m:t>
                            </m:r>
                            <m:r>
                              <a:rPr lang="en-US" altLang="zh-CN" b="0" i="1" smtClean="0"/>
                              <m:t>−1</m:t>
                            </m:r>
                          </m:e>
                        </m:d>
                        <m:r>
                          <a:rPr lang="en-US" altLang="zh-CN" b="0" i="1" smtClean="0"/>
                          <m:t>𝑏</m:t>
                        </m:r>
                        <m:r>
                          <a:rPr lang="en-US" altLang="zh-CN" b="0" i="1" smtClean="0"/>
                          <m:t>+</m:t>
                        </m:r>
                        <m:sSub>
                          <m:sSubPr>
                            <m:ctrlPr>
                              <a:rPr lang="en-US" altLang="zh-CN" b="0" i="1" smtClean="0"/>
                            </m:ctrlPr>
                          </m:sSubPr>
                          <m:e>
                            <m:r>
                              <a:rPr lang="en-US" altLang="zh-CN" b="0" i="1" smtClean="0"/>
                              <m:t>𝑎</m:t>
                            </m:r>
                          </m:e>
                          <m:sub>
                            <m:r>
                              <a:rPr lang="en-US" altLang="zh-CN" b="0" i="1" smtClean="0"/>
                              <m:t>𝑛</m:t>
                            </m:r>
                          </m:sub>
                        </m:sSub>
                      </m:num>
                      <m:den>
                        <m:r>
                          <a:rPr lang="en-US" altLang="zh-CN" b="0" i="1" smtClean="0"/>
                          <m:t>𝑛</m:t>
                        </m:r>
                      </m:den>
                    </m:f>
                    <m:r>
                      <a:rPr lang="en-US" altLang="zh-CN" b="0" i="1" smtClean="0"/>
                      <m:t>.</m:t>
                    </m:r>
                  </m:oMath>
                </a14:m>
                <a:endParaRPr lang="en-US" altLang="zh-CN" dirty="0" smtClean="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069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这些是映射吗</a:t>
            </a:r>
            <a:r>
              <a:rPr lang="en-US" altLang="zh-CN" dirty="0" smtClean="0"/>
              <a:t>?</a:t>
            </a:r>
            <a:endParaRPr lang="zh-CN" altLang="en-US" dirty="0"/>
          </a:p>
        </p:txBody>
      </p:sp>
      <p:grpSp>
        <p:nvGrpSpPr>
          <p:cNvPr id="59" name="组合 58"/>
          <p:cNvGrpSpPr/>
          <p:nvPr/>
        </p:nvGrpSpPr>
        <p:grpSpPr>
          <a:xfrm>
            <a:off x="1775520" y="1960530"/>
            <a:ext cx="2448272" cy="2664296"/>
            <a:chOff x="983432" y="1960530"/>
            <a:chExt cx="2448272" cy="2664296"/>
          </a:xfrm>
        </p:grpSpPr>
        <p:sp>
          <p:nvSpPr>
            <p:cNvPr id="2" name="圆角矩形 1"/>
            <p:cNvSpPr/>
            <p:nvPr/>
          </p:nvSpPr>
          <p:spPr>
            <a:xfrm>
              <a:off x="983432"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3" name="文本框 2"/>
                <p:cNvSpPr txBox="1"/>
                <p:nvPr/>
              </p:nvSpPr>
              <p:spPr>
                <a:xfrm>
                  <a:off x="1199456"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1</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2</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3</m:t>
                        </m:r>
                      </m:oMath>
                    </m:oMathPara>
                  </a14:m>
                  <a:endParaRPr lang="zh-CN" altLang="en-US" sz="40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199456" y="2248562"/>
                  <a:ext cx="504056" cy="1938992"/>
                </a:xfrm>
                <a:prstGeom prst="rect">
                  <a:avLst/>
                </a:prstGeom>
                <a:blipFill>
                  <a:blip r:embed="rId2"/>
                  <a:stretch>
                    <a:fillRect/>
                  </a:stretch>
                </a:blipFill>
              </p:spPr>
              <p:txBody>
                <a:bodyPr/>
                <a:lstStyle/>
                <a:p>
                  <a:r>
                    <a:rPr lang="zh-CN" altLang="en-US">
                      <a:noFill/>
                    </a:rPr>
                    <a:t> </a:t>
                  </a:r>
                </a:p>
              </p:txBody>
            </p:sp>
          </mc:Fallback>
        </mc:AlternateContent>
        <p:sp>
          <p:nvSpPr>
            <p:cNvPr id="5" name="圆角矩形 4"/>
            <p:cNvSpPr/>
            <p:nvPr/>
          </p:nvSpPr>
          <p:spPr>
            <a:xfrm>
              <a:off x="2567608"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6" name="文本框 5"/>
                <p:cNvSpPr txBox="1"/>
                <p:nvPr/>
              </p:nvSpPr>
              <p:spPr>
                <a:xfrm>
                  <a:off x="2783632"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𝑎</m:t>
                        </m:r>
                      </m:oMath>
                    </m:oMathPara>
                  </a14:m>
                  <a:endParaRPr lang="en-US" altLang="zh-CN" sz="4000" b="0"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𝑏</m:t>
                        </m:r>
                      </m:oMath>
                    </m:oMathPara>
                  </a14:m>
                  <a:endParaRPr lang="en-US" altLang="zh-CN" sz="4000" b="0"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783632" y="2248562"/>
                  <a:ext cx="504056" cy="1938992"/>
                </a:xfrm>
                <a:prstGeom prst="rect">
                  <a:avLst/>
                </a:prstGeom>
                <a:blipFill>
                  <a:blip r:embed="rId3"/>
                  <a:stretch>
                    <a:fillRect/>
                  </a:stretch>
                </a:blipFill>
              </p:spPr>
              <p:txBody>
                <a:bodyPr/>
                <a:lstStyle/>
                <a:p>
                  <a:r>
                    <a:rPr lang="zh-CN" altLang="en-US">
                      <a:noFill/>
                    </a:rPr>
                    <a:t> </a:t>
                  </a:r>
                </a:p>
              </p:txBody>
            </p:sp>
          </mc:Fallback>
        </mc:AlternateContent>
        <p:cxnSp>
          <p:nvCxnSpPr>
            <p:cNvPr id="16" name="直接箭头连接符 15"/>
            <p:cNvCxnSpPr/>
            <p:nvPr/>
          </p:nvCxnSpPr>
          <p:spPr>
            <a:xfrm>
              <a:off x="1595500" y="2680610"/>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17" name="直接箭头连接符 16"/>
            <p:cNvCxnSpPr/>
            <p:nvPr/>
          </p:nvCxnSpPr>
          <p:spPr>
            <a:xfrm>
              <a:off x="1595500" y="3256674"/>
              <a:ext cx="1116000" cy="576064"/>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grpSp>
      <p:grpSp>
        <p:nvGrpSpPr>
          <p:cNvPr id="60" name="组合 59"/>
          <p:cNvGrpSpPr/>
          <p:nvPr/>
        </p:nvGrpSpPr>
        <p:grpSpPr>
          <a:xfrm>
            <a:off x="4619836" y="1960530"/>
            <a:ext cx="2448272" cy="2664296"/>
            <a:chOff x="4079776" y="1960530"/>
            <a:chExt cx="2448272" cy="2664296"/>
          </a:xfrm>
        </p:grpSpPr>
        <p:sp>
          <p:nvSpPr>
            <p:cNvPr id="7" name="圆角矩形 6"/>
            <p:cNvSpPr/>
            <p:nvPr/>
          </p:nvSpPr>
          <p:spPr>
            <a:xfrm>
              <a:off x="4079776"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4295800"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1</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2</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3</m:t>
                        </m:r>
                      </m:oMath>
                    </m:oMathPara>
                  </a14:m>
                  <a:endParaRPr lang="zh-CN" altLang="en-US" sz="400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295800" y="2248562"/>
                  <a:ext cx="504056" cy="1938992"/>
                </a:xfrm>
                <a:prstGeom prst="rect">
                  <a:avLst/>
                </a:prstGeom>
                <a:blipFill>
                  <a:blip r:embed="rId4"/>
                  <a:stretch>
                    <a:fillRect/>
                  </a:stretch>
                </a:blipFill>
              </p:spPr>
              <p:txBody>
                <a:bodyPr/>
                <a:lstStyle/>
                <a:p>
                  <a:r>
                    <a:rPr lang="zh-CN" altLang="en-US">
                      <a:noFill/>
                    </a:rPr>
                    <a:t> </a:t>
                  </a:r>
                </a:p>
              </p:txBody>
            </p:sp>
          </mc:Fallback>
        </mc:AlternateContent>
        <p:sp>
          <p:nvSpPr>
            <p:cNvPr id="9" name="圆角矩形 8"/>
            <p:cNvSpPr/>
            <p:nvPr/>
          </p:nvSpPr>
          <p:spPr>
            <a:xfrm>
              <a:off x="5663952" y="1960530"/>
              <a:ext cx="864096" cy="26642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0" name="文本框 9"/>
                <p:cNvSpPr txBox="1"/>
                <p:nvPr/>
              </p:nvSpPr>
              <p:spPr>
                <a:xfrm>
                  <a:off x="5879976"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𝑎</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𝑏</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879976" y="2248562"/>
                  <a:ext cx="504056" cy="1938992"/>
                </a:xfrm>
                <a:prstGeom prst="rect">
                  <a:avLst/>
                </a:prstGeom>
                <a:blipFill>
                  <a:blip r:embed="rId5"/>
                  <a:stretch>
                    <a:fillRect/>
                  </a:stretch>
                </a:blipFill>
              </p:spPr>
              <p:txBody>
                <a:bodyPr/>
                <a:lstStyle/>
                <a:p>
                  <a:r>
                    <a:rPr lang="zh-CN" altLang="en-US">
                      <a:noFill/>
                    </a:rPr>
                    <a:t> </a:t>
                  </a:r>
                </a:p>
              </p:txBody>
            </p:sp>
          </mc:Fallback>
        </mc:AlternateContent>
        <p:cxnSp>
          <p:nvCxnSpPr>
            <p:cNvPr id="19" name="直接箭头连接符 18"/>
            <p:cNvCxnSpPr/>
            <p:nvPr/>
          </p:nvCxnSpPr>
          <p:spPr>
            <a:xfrm>
              <a:off x="4763976" y="2679194"/>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p:cNvCxnSpPr>
              <a:stCxn id="39" idx="3"/>
            </p:cNvCxnSpPr>
            <p:nvPr/>
          </p:nvCxnSpPr>
          <p:spPr>
            <a:xfrm>
              <a:off x="4799856" y="3218058"/>
              <a:ext cx="1080120" cy="613264"/>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sp>
          <p:nvSpPr>
            <p:cNvPr id="38" name="圆角矩形 37"/>
            <p:cNvSpPr/>
            <p:nvPr/>
          </p:nvSpPr>
          <p:spPr>
            <a:xfrm>
              <a:off x="4079776"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39" name="文本框 38"/>
                <p:cNvSpPr txBox="1"/>
                <p:nvPr/>
              </p:nvSpPr>
              <p:spPr>
                <a:xfrm>
                  <a:off x="4295800"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1</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2</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3</m:t>
                        </m:r>
                      </m:oMath>
                    </m:oMathPara>
                  </a14:m>
                  <a:endParaRPr lang="zh-CN" altLang="en-US" sz="4000" dirty="0">
                    <a:solidFill>
                      <a:schemeClr val="tx1"/>
                    </a:solidFill>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4295800" y="2248562"/>
                  <a:ext cx="504056" cy="1938992"/>
                </a:xfrm>
                <a:prstGeom prst="rect">
                  <a:avLst/>
                </a:prstGeom>
                <a:blipFill>
                  <a:blip r:embed="rId4"/>
                  <a:stretch>
                    <a:fillRect/>
                  </a:stretch>
                </a:blipFill>
              </p:spPr>
              <p:txBody>
                <a:bodyPr/>
                <a:lstStyle/>
                <a:p>
                  <a:r>
                    <a:rPr lang="zh-CN" altLang="en-US">
                      <a:noFill/>
                    </a:rPr>
                    <a:t> </a:t>
                  </a:r>
                </a:p>
              </p:txBody>
            </p:sp>
          </mc:Fallback>
        </mc:AlternateContent>
        <p:sp>
          <p:nvSpPr>
            <p:cNvPr id="40" name="圆角矩形 39"/>
            <p:cNvSpPr/>
            <p:nvPr/>
          </p:nvSpPr>
          <p:spPr>
            <a:xfrm>
              <a:off x="5663952"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41" name="文本框 40"/>
                <p:cNvSpPr txBox="1"/>
                <p:nvPr/>
              </p:nvSpPr>
              <p:spPr>
                <a:xfrm>
                  <a:off x="5879976"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𝑎</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𝑏</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5879976" y="2248562"/>
                  <a:ext cx="504056" cy="1938992"/>
                </a:xfrm>
                <a:prstGeom prst="rect">
                  <a:avLst/>
                </a:prstGeom>
                <a:blipFill>
                  <a:blip r:embed="rId5"/>
                  <a:stretch>
                    <a:fillRect/>
                  </a:stretch>
                </a:blipFill>
              </p:spPr>
              <p:txBody>
                <a:bodyPr/>
                <a:lstStyle/>
                <a:p>
                  <a:r>
                    <a:rPr lang="zh-CN" altLang="en-US">
                      <a:noFill/>
                    </a:rPr>
                    <a:t> </a:t>
                  </a:r>
                </a:p>
              </p:txBody>
            </p:sp>
          </mc:Fallback>
        </mc:AlternateContent>
        <p:cxnSp>
          <p:nvCxnSpPr>
            <p:cNvPr id="42" name="直接箭头连接符 41"/>
            <p:cNvCxnSpPr/>
            <p:nvPr/>
          </p:nvCxnSpPr>
          <p:spPr>
            <a:xfrm>
              <a:off x="4763976" y="2679194"/>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p:cNvCxnSpPr/>
            <p:nvPr/>
          </p:nvCxnSpPr>
          <p:spPr>
            <a:xfrm>
              <a:off x="4754844" y="2685657"/>
              <a:ext cx="1053124" cy="569601"/>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45" name="直接箭头连接符 44"/>
            <p:cNvCxnSpPr/>
            <p:nvPr/>
          </p:nvCxnSpPr>
          <p:spPr>
            <a:xfrm flipV="1">
              <a:off x="4754844" y="3255258"/>
              <a:ext cx="1053124" cy="565467"/>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grpSp>
      <p:grpSp>
        <p:nvGrpSpPr>
          <p:cNvPr id="61" name="组合 60"/>
          <p:cNvGrpSpPr/>
          <p:nvPr/>
        </p:nvGrpSpPr>
        <p:grpSpPr>
          <a:xfrm>
            <a:off x="7464152" y="1423419"/>
            <a:ext cx="2448272" cy="3738518"/>
            <a:chOff x="7104112" y="1423419"/>
            <a:chExt cx="2448272" cy="3738518"/>
          </a:xfrm>
        </p:grpSpPr>
        <p:sp>
          <p:nvSpPr>
            <p:cNvPr id="11" name="圆角矩形 10"/>
            <p:cNvSpPr/>
            <p:nvPr/>
          </p:nvSpPr>
          <p:spPr>
            <a:xfrm>
              <a:off x="7104112" y="1423419"/>
              <a:ext cx="864096" cy="37385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7320136" y="1707629"/>
                  <a:ext cx="504056" cy="3170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1</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2</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3</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4</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b="0" i="1" smtClean="0">
                            <a:solidFill>
                              <a:schemeClr val="tx1"/>
                            </a:solidFill>
                            <a:latin typeface="Cambria Math" panose="02040503050406030204" pitchFamily="18" charset="0"/>
                            <a:ea typeface="Cambria Math" panose="02040503050406030204" pitchFamily="18" charset="0"/>
                          </a:rPr>
                          <m:t>⋮</m:t>
                        </m:r>
                      </m:oMath>
                    </m:oMathPara>
                  </a14:m>
                  <a:endParaRPr lang="zh-CN" altLang="en-US" sz="4000"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320136" y="1707629"/>
                  <a:ext cx="504056" cy="3170099"/>
                </a:xfrm>
                <a:prstGeom prst="rect">
                  <a:avLst/>
                </a:prstGeom>
                <a:blipFill>
                  <a:blip r:embed="rId6"/>
                  <a:stretch>
                    <a:fillRect/>
                  </a:stretch>
                </a:blipFill>
              </p:spPr>
              <p:txBody>
                <a:bodyPr/>
                <a:lstStyle/>
                <a:p>
                  <a:r>
                    <a:rPr lang="zh-CN" altLang="en-US">
                      <a:noFill/>
                    </a:rPr>
                    <a:t> </a:t>
                  </a:r>
                </a:p>
              </p:txBody>
            </p:sp>
          </mc:Fallback>
        </mc:AlternateContent>
        <p:sp>
          <p:nvSpPr>
            <p:cNvPr id="13" name="圆角矩形 12"/>
            <p:cNvSpPr/>
            <p:nvPr/>
          </p:nvSpPr>
          <p:spPr>
            <a:xfrm>
              <a:off x="8688288"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8904312" y="232318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𝑎</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𝑏</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904312" y="2323182"/>
                  <a:ext cx="504056" cy="1938992"/>
                </a:xfrm>
                <a:prstGeom prst="rect">
                  <a:avLst/>
                </a:prstGeom>
                <a:blipFill>
                  <a:blip r:embed="rId7"/>
                  <a:stretch>
                    <a:fillRect/>
                  </a:stretch>
                </a:blipFill>
              </p:spPr>
              <p:txBody>
                <a:bodyPr/>
                <a:lstStyle/>
                <a:p>
                  <a:r>
                    <a:rPr lang="zh-CN" altLang="en-US">
                      <a:noFill/>
                    </a:rPr>
                    <a:t> </a:t>
                  </a:r>
                </a:p>
              </p:txBody>
            </p:sp>
          </mc:Fallback>
        </mc:AlternateContent>
        <p:sp>
          <p:nvSpPr>
            <p:cNvPr id="31" name="圆角矩形 30"/>
            <p:cNvSpPr/>
            <p:nvPr/>
          </p:nvSpPr>
          <p:spPr>
            <a:xfrm>
              <a:off x="7104112" y="1423419"/>
              <a:ext cx="864096" cy="37385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文本框 31"/>
                <p:cNvSpPr txBox="1"/>
                <p:nvPr/>
              </p:nvSpPr>
              <p:spPr>
                <a:xfrm>
                  <a:off x="7320136" y="1707629"/>
                  <a:ext cx="504056" cy="3170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1</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2</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3</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4</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b="0" i="1" smtClean="0">
                            <a:solidFill>
                              <a:schemeClr val="tx1"/>
                            </a:solidFill>
                            <a:latin typeface="Cambria Math" panose="02040503050406030204" pitchFamily="18" charset="0"/>
                            <a:ea typeface="Cambria Math" panose="02040503050406030204" pitchFamily="18" charset="0"/>
                          </a:rPr>
                          <m:t>⋮</m:t>
                        </m:r>
                      </m:oMath>
                    </m:oMathPara>
                  </a14:m>
                  <a:endParaRPr lang="zh-CN" altLang="en-US" sz="4000" dirty="0">
                    <a:solidFill>
                      <a:schemeClr val="tx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320136" y="1707629"/>
                  <a:ext cx="504056" cy="3170099"/>
                </a:xfrm>
                <a:prstGeom prst="rect">
                  <a:avLst/>
                </a:prstGeom>
                <a:blipFill>
                  <a:blip r:embed="rId6"/>
                  <a:stretch>
                    <a:fillRect/>
                  </a:stretch>
                </a:blipFill>
              </p:spPr>
              <p:txBody>
                <a:bodyPr/>
                <a:lstStyle/>
                <a:p>
                  <a:r>
                    <a:rPr lang="zh-CN" altLang="en-US">
                      <a:noFill/>
                    </a:rPr>
                    <a:t> </a:t>
                  </a:r>
                </a:p>
              </p:txBody>
            </p:sp>
          </mc:Fallback>
        </mc:AlternateContent>
        <p:sp>
          <p:nvSpPr>
            <p:cNvPr id="34" name="圆角矩形 33"/>
            <p:cNvSpPr/>
            <p:nvPr/>
          </p:nvSpPr>
          <p:spPr>
            <a:xfrm>
              <a:off x="8688288"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36" name="文本框 35"/>
                <p:cNvSpPr txBox="1"/>
                <p:nvPr/>
              </p:nvSpPr>
              <p:spPr>
                <a:xfrm>
                  <a:off x="8904312" y="232318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𝑎</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𝑏</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8904312" y="2323182"/>
                  <a:ext cx="504056" cy="1938992"/>
                </a:xfrm>
                <a:prstGeom prst="rect">
                  <a:avLst/>
                </a:prstGeom>
                <a:blipFill>
                  <a:blip r:embed="rId7"/>
                  <a:stretch>
                    <a:fillRect/>
                  </a:stretch>
                </a:blipFill>
              </p:spPr>
              <p:txBody>
                <a:bodyPr/>
                <a:lstStyle/>
                <a:p>
                  <a:r>
                    <a:rPr lang="zh-CN" altLang="en-US">
                      <a:noFill/>
                    </a:rPr>
                    <a:t> </a:t>
                  </a:r>
                </a:p>
              </p:txBody>
            </p:sp>
          </mc:Fallback>
        </mc:AlternateContent>
        <p:cxnSp>
          <p:nvCxnSpPr>
            <p:cNvPr id="29" name="直接箭头连接符 28"/>
            <p:cNvCxnSpPr/>
            <p:nvPr/>
          </p:nvCxnSpPr>
          <p:spPr>
            <a:xfrm>
              <a:off x="7769948" y="2685657"/>
              <a:ext cx="1116600" cy="60702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30" name="直接箭头连接符 29"/>
            <p:cNvCxnSpPr>
              <a:stCxn id="32" idx="3"/>
            </p:cNvCxnSpPr>
            <p:nvPr/>
          </p:nvCxnSpPr>
          <p:spPr>
            <a:xfrm flipV="1">
              <a:off x="7824192" y="3270935"/>
              <a:ext cx="1076167" cy="21744"/>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p:cNvCxnSpPr/>
            <p:nvPr/>
          </p:nvCxnSpPr>
          <p:spPr>
            <a:xfrm flipV="1">
              <a:off x="7824192" y="3292679"/>
              <a:ext cx="1080120" cy="1113537"/>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p:cNvCxnSpPr/>
            <p:nvPr/>
          </p:nvCxnSpPr>
          <p:spPr>
            <a:xfrm>
              <a:off x="7756137" y="2132856"/>
              <a:ext cx="1148175" cy="1159822"/>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33" name="直接箭头连接符 32"/>
            <p:cNvCxnSpPr/>
            <p:nvPr/>
          </p:nvCxnSpPr>
          <p:spPr>
            <a:xfrm flipV="1">
              <a:off x="7824192" y="3292678"/>
              <a:ext cx="1080120" cy="622588"/>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4221770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我们断言 </a:t>
                </a:r>
                <a14:m>
                  <m:oMath xmlns:m="http://schemas.openxmlformats.org/officeDocument/2006/math">
                    <m:f>
                      <m:fPr>
                        <m:ctrlPr>
                          <a:rPr lang="en-US" altLang="zh-CN" i="1"/>
                        </m:ctrlPr>
                      </m:fPr>
                      <m:num>
                        <m:d>
                          <m:dPr>
                            <m:ctrlPr>
                              <a:rPr lang="en-US" altLang="zh-CN" i="1"/>
                            </m:ctrlPr>
                          </m:dPr>
                          <m:e>
                            <m:r>
                              <a:rPr lang="en-US" altLang="zh-CN" i="1"/>
                              <m:t>𝑛</m:t>
                            </m:r>
                            <m:r>
                              <a:rPr lang="en-US" altLang="zh-CN" i="1"/>
                              <m:t>−1</m:t>
                            </m:r>
                          </m:e>
                        </m:d>
                        <m:r>
                          <a:rPr lang="en-US" altLang="zh-CN" i="1"/>
                          <m:t>𝑏</m:t>
                        </m:r>
                        <m:r>
                          <a:rPr lang="en-US" altLang="zh-CN" i="1"/>
                          <m:t>+</m:t>
                        </m:r>
                        <m:sSub>
                          <m:sSubPr>
                            <m:ctrlPr>
                              <a:rPr lang="en-US" altLang="zh-CN" i="1"/>
                            </m:ctrlPr>
                          </m:sSubPr>
                          <m:e>
                            <m:r>
                              <a:rPr lang="en-US" altLang="zh-CN" i="1"/>
                              <m:t>𝑎</m:t>
                            </m:r>
                          </m:e>
                          <m:sub>
                            <m:r>
                              <a:rPr lang="en-US" altLang="zh-CN" i="1"/>
                              <m:t>𝑛</m:t>
                            </m:r>
                          </m:sub>
                        </m:sSub>
                      </m:num>
                      <m:den>
                        <m:r>
                          <a:rPr lang="en-US" altLang="zh-CN" i="1"/>
                          <m:t>𝑛</m:t>
                        </m:r>
                      </m:den>
                    </m:f>
                    <m:r>
                      <a:rPr lang="en-US" altLang="zh-CN" b="0" i="1" smtClean="0"/>
                      <m:t>≥</m:t>
                    </m:r>
                    <m:rad>
                      <m:radPr>
                        <m:ctrlPr>
                          <a:rPr lang="en-US" altLang="zh-CN" i="1"/>
                        </m:ctrlPr>
                      </m:radPr>
                      <m:deg>
                        <m:r>
                          <m:rPr>
                            <m:brk m:alnAt="7"/>
                          </m:rPr>
                          <a:rPr lang="en-US" altLang="zh-CN" i="1"/>
                          <m:t>𝑛</m:t>
                        </m:r>
                      </m:deg>
                      <m:e>
                        <m:sSup>
                          <m:sSupPr>
                            <m:ctrlPr>
                              <a:rPr lang="en-US" altLang="zh-CN" b="0" i="1" smtClean="0"/>
                            </m:ctrlPr>
                          </m:sSupPr>
                          <m:e>
                            <m:r>
                              <a:rPr lang="en-US" altLang="zh-CN" b="0" i="1" smtClean="0"/>
                              <m:t>𝑏</m:t>
                            </m:r>
                          </m:e>
                          <m:sup>
                            <m:r>
                              <a:rPr lang="en-US" altLang="zh-CN" b="0" i="1" smtClean="0"/>
                              <m:t>𝑛</m:t>
                            </m:r>
                            <m:r>
                              <a:rPr lang="en-US" altLang="zh-CN" b="0" i="1" smtClean="0"/>
                              <m:t>−1</m:t>
                            </m:r>
                          </m:sup>
                        </m:sSup>
                        <m:sSub>
                          <m:sSubPr>
                            <m:ctrlPr>
                              <a:rPr lang="en-US" altLang="zh-CN" i="1"/>
                            </m:ctrlPr>
                          </m:sSubPr>
                          <m:e>
                            <m:r>
                              <a:rPr lang="en-US" altLang="zh-CN" i="1"/>
                              <m:t>𝑎</m:t>
                            </m:r>
                          </m:e>
                          <m:sub>
                            <m:r>
                              <a:rPr lang="en-US" altLang="zh-CN" i="1"/>
                              <m:t>𝑛</m:t>
                            </m:r>
                          </m:sub>
                        </m:sSub>
                      </m:e>
                    </m:rad>
                  </m:oMath>
                </a14:m>
                <a:r>
                  <a:rPr lang="en-US" altLang="zh-CN" dirty="0" smtClean="0"/>
                  <a:t>. </a:t>
                </a:r>
                <a:r>
                  <a:rPr lang="zh-CN" altLang="en-US" dirty="0" smtClean="0"/>
                  <a:t>设</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m:t>𝑥</m:t>
                      </m:r>
                      <m:r>
                        <a:rPr lang="en-US" altLang="zh-CN" b="0" i="1" smtClean="0"/>
                        <m:t>=</m:t>
                      </m:r>
                      <m:f>
                        <m:fPr>
                          <m:ctrlPr>
                            <a:rPr lang="en-US" altLang="zh-CN" b="0" i="1" smtClean="0"/>
                          </m:ctrlPr>
                        </m:fPr>
                        <m:num>
                          <m:d>
                            <m:dPr>
                              <m:ctrlPr>
                                <a:rPr lang="en-US" altLang="zh-CN" b="0" i="1" smtClean="0"/>
                              </m:ctrlPr>
                            </m:dPr>
                            <m:e>
                              <m:r>
                                <a:rPr lang="en-US" altLang="zh-CN" b="0" i="1" smtClean="0"/>
                                <m:t>𝑛</m:t>
                              </m:r>
                              <m:r>
                                <a:rPr lang="en-US" altLang="zh-CN" b="0" i="1" smtClean="0"/>
                                <m:t>−1</m:t>
                              </m:r>
                            </m:e>
                          </m:d>
                          <m:r>
                            <a:rPr lang="en-US" altLang="zh-CN" b="0" i="1" smtClean="0"/>
                            <m:t>𝑏</m:t>
                          </m:r>
                          <m:r>
                            <a:rPr lang="en-US" altLang="zh-CN" b="0" i="1" smtClean="0"/>
                            <m:t>+</m:t>
                          </m:r>
                          <m:sSub>
                            <m:sSubPr>
                              <m:ctrlPr>
                                <a:rPr lang="en-US" altLang="zh-CN" b="0" i="1" smtClean="0"/>
                              </m:ctrlPr>
                            </m:sSubPr>
                            <m:e>
                              <m:r>
                                <a:rPr lang="en-US" altLang="zh-CN" b="0" i="1" smtClean="0"/>
                                <m:t>𝑎</m:t>
                              </m:r>
                            </m:e>
                            <m:sub>
                              <m:r>
                                <a:rPr lang="en-US" altLang="zh-CN" b="0" i="1" smtClean="0"/>
                                <m:t>𝑛</m:t>
                              </m:r>
                            </m:sub>
                          </m:sSub>
                        </m:num>
                        <m:den>
                          <m:r>
                            <a:rPr lang="en-US" altLang="zh-CN" b="0" i="1" smtClean="0"/>
                            <m:t>𝑛𝑏</m:t>
                          </m:r>
                        </m:den>
                      </m:f>
                      <m:r>
                        <a:rPr lang="en-US" altLang="zh-CN" b="0" i="1" smtClean="0"/>
                        <m:t>=</m:t>
                      </m:r>
                      <m:f>
                        <m:fPr>
                          <m:ctrlPr>
                            <a:rPr lang="en-US" altLang="zh-CN" b="0" i="1" smtClean="0"/>
                          </m:ctrlPr>
                        </m:fPr>
                        <m:num>
                          <m:r>
                            <a:rPr lang="en-US" altLang="zh-CN" b="0" i="1" smtClean="0"/>
                            <m:t>𝑛</m:t>
                          </m:r>
                          <m:r>
                            <a:rPr lang="en-US" altLang="zh-CN" b="0" i="1" smtClean="0"/>
                            <m:t>−1+</m:t>
                          </m:r>
                          <m:f>
                            <m:fPr>
                              <m:ctrlPr>
                                <a:rPr lang="en-US" altLang="zh-CN" b="0" i="1" smtClean="0"/>
                              </m:ctrlPr>
                            </m:fPr>
                            <m:num>
                              <m:sSub>
                                <m:sSubPr>
                                  <m:ctrlPr>
                                    <a:rPr lang="en-US" altLang="zh-CN" b="0" i="1" smtClean="0"/>
                                  </m:ctrlPr>
                                </m:sSubPr>
                                <m:e>
                                  <m:r>
                                    <a:rPr lang="en-US" altLang="zh-CN" b="0" i="1" smtClean="0"/>
                                    <m:t>𝑎</m:t>
                                  </m:r>
                                </m:e>
                                <m:sub>
                                  <m:r>
                                    <a:rPr lang="en-US" altLang="zh-CN" b="0" i="1" smtClean="0"/>
                                    <m:t>𝑛</m:t>
                                  </m:r>
                                </m:sub>
                              </m:sSub>
                            </m:num>
                            <m:den>
                              <m:r>
                                <a:rPr lang="en-US" altLang="zh-CN" b="0" i="1" smtClean="0"/>
                                <m:t>𝑏</m:t>
                              </m:r>
                            </m:den>
                          </m:f>
                        </m:num>
                        <m:den>
                          <m:r>
                            <a:rPr lang="en-US" altLang="zh-CN" b="0" i="1" smtClean="0"/>
                            <m:t>𝑛</m:t>
                          </m:r>
                        </m:den>
                      </m:f>
                      <m:r>
                        <a:rPr lang="en-US" altLang="zh-CN" b="0" i="1" smtClean="0"/>
                        <m:t>≥</m:t>
                      </m:r>
                      <m:f>
                        <m:fPr>
                          <m:ctrlPr>
                            <a:rPr lang="en-US" altLang="zh-CN" b="0" i="1" smtClean="0"/>
                          </m:ctrlPr>
                        </m:fPr>
                        <m:num>
                          <m:r>
                            <a:rPr lang="en-US" altLang="zh-CN" b="0" i="1" smtClean="0"/>
                            <m:t>𝑛</m:t>
                          </m:r>
                          <m:r>
                            <a:rPr lang="en-US" altLang="zh-CN" b="0" i="1" smtClean="0"/>
                            <m:t>−1+1</m:t>
                          </m:r>
                        </m:num>
                        <m:den>
                          <m:r>
                            <a:rPr lang="en-US" altLang="zh-CN" b="0" i="1" smtClean="0"/>
                            <m:t>𝑛</m:t>
                          </m:r>
                        </m:den>
                      </m:f>
                      <m:r>
                        <a:rPr lang="en-US" altLang="zh-CN" b="0" i="1" smtClean="0"/>
                        <m:t>=1,</m:t>
                      </m:r>
                    </m:oMath>
                  </m:oMathPara>
                </a14:m>
                <a:endParaRPr lang="en-US" altLang="zh-CN" dirty="0" smtClean="0"/>
              </a:p>
              <a:p>
                <a:pPr/>
                <a14:m>
                  <m:oMathPara xmlns:m="http://schemas.openxmlformats.org/officeDocument/2006/math">
                    <m:oMathParaPr>
                      <m:jc m:val="centerGroup"/>
                    </m:oMathParaPr>
                    <m:oMath xmlns:m="http://schemas.openxmlformats.org/officeDocument/2006/math">
                      <m:sSup>
                        <m:sSupPr>
                          <m:ctrlPr>
                            <a:rPr lang="en-US" altLang="zh-CN" b="0" i="1" smtClean="0"/>
                          </m:ctrlPr>
                        </m:sSupPr>
                        <m:e>
                          <m:d>
                            <m:dPr>
                              <m:ctrlPr>
                                <a:rPr lang="en-US" altLang="zh-CN" b="0" i="1" smtClean="0"/>
                              </m:ctrlPr>
                            </m:dPr>
                            <m:e>
                              <m:f>
                                <m:fPr>
                                  <m:ctrlPr>
                                    <a:rPr lang="en-US" altLang="zh-CN" i="1"/>
                                  </m:ctrlPr>
                                </m:fPr>
                                <m:num>
                                  <m:d>
                                    <m:dPr>
                                      <m:ctrlPr>
                                        <a:rPr lang="en-US" altLang="zh-CN" i="1"/>
                                      </m:ctrlPr>
                                    </m:dPr>
                                    <m:e>
                                      <m:r>
                                        <a:rPr lang="en-US" altLang="zh-CN" i="1"/>
                                        <m:t>𝑛</m:t>
                                      </m:r>
                                      <m:r>
                                        <a:rPr lang="en-US" altLang="zh-CN" i="1"/>
                                        <m:t>−1</m:t>
                                      </m:r>
                                    </m:e>
                                  </m:d>
                                  <m:r>
                                    <a:rPr lang="en-US" altLang="zh-CN" i="1"/>
                                    <m:t>𝑏</m:t>
                                  </m:r>
                                  <m:r>
                                    <a:rPr lang="en-US" altLang="zh-CN" i="1"/>
                                    <m:t>+</m:t>
                                  </m:r>
                                  <m:sSub>
                                    <m:sSubPr>
                                      <m:ctrlPr>
                                        <a:rPr lang="en-US" altLang="zh-CN" i="1"/>
                                      </m:ctrlPr>
                                    </m:sSubPr>
                                    <m:e>
                                      <m:r>
                                        <a:rPr lang="en-US" altLang="zh-CN" i="1"/>
                                        <m:t>𝑎</m:t>
                                      </m:r>
                                    </m:e>
                                    <m:sub>
                                      <m:r>
                                        <a:rPr lang="en-US" altLang="zh-CN" i="1"/>
                                        <m:t>𝑛</m:t>
                                      </m:r>
                                    </m:sub>
                                  </m:sSub>
                                </m:num>
                                <m:den>
                                  <m:r>
                                    <a:rPr lang="en-US" altLang="zh-CN" i="1"/>
                                    <m:t>𝑛</m:t>
                                  </m:r>
                                </m:den>
                              </m:f>
                            </m:e>
                          </m:d>
                        </m:e>
                        <m:sup>
                          <m:r>
                            <a:rPr lang="en-US" altLang="zh-CN" b="0" i="1" smtClean="0"/>
                            <m:t>𝑛</m:t>
                          </m:r>
                        </m:sup>
                      </m:sSup>
                      <m:r>
                        <a:rPr lang="en-US" altLang="zh-CN" b="0" i="1" smtClean="0"/>
                        <m:t>−</m:t>
                      </m:r>
                      <m:sSup>
                        <m:sSupPr>
                          <m:ctrlPr>
                            <a:rPr lang="en-US" altLang="zh-CN" b="0" i="1" smtClean="0"/>
                          </m:ctrlPr>
                        </m:sSupPr>
                        <m:e>
                          <m:r>
                            <a:rPr lang="en-US" altLang="zh-CN" b="0" i="1" smtClean="0"/>
                            <m:t>𝑏</m:t>
                          </m:r>
                        </m:e>
                        <m:sup>
                          <m:r>
                            <a:rPr lang="en-US" altLang="zh-CN" b="0" i="1" smtClean="0"/>
                            <m:t>𝑛</m:t>
                          </m:r>
                          <m:r>
                            <a:rPr lang="en-US" altLang="zh-CN" b="0" i="1" smtClean="0"/>
                            <m:t>−1</m:t>
                          </m:r>
                        </m:sup>
                      </m:sSup>
                      <m:sSub>
                        <m:sSubPr>
                          <m:ctrlPr>
                            <a:rPr lang="en-US" altLang="zh-CN" b="0" i="1" smtClean="0"/>
                          </m:ctrlPr>
                        </m:sSubPr>
                        <m:e>
                          <m:r>
                            <a:rPr lang="en-US" altLang="zh-CN" b="0" i="1" smtClean="0"/>
                            <m:t>𝑎</m:t>
                          </m:r>
                        </m:e>
                        <m:sub>
                          <m:r>
                            <a:rPr lang="en-US" altLang="zh-CN" b="0" i="1" smtClean="0"/>
                            <m:t>𝑛</m:t>
                          </m:r>
                        </m:sub>
                      </m:sSub>
                      <m:r>
                        <a:rPr lang="en-US" altLang="zh-CN" b="0" i="1" smtClean="0"/>
                        <m:t>=</m:t>
                      </m:r>
                      <m:sSup>
                        <m:sSupPr>
                          <m:ctrlPr>
                            <a:rPr lang="en-US" altLang="zh-CN" b="0" i="1" smtClean="0"/>
                          </m:ctrlPr>
                        </m:sSupPr>
                        <m:e>
                          <m:d>
                            <m:dPr>
                              <m:ctrlPr>
                                <a:rPr lang="en-US" altLang="zh-CN" b="0" i="1" smtClean="0"/>
                              </m:ctrlPr>
                            </m:dPr>
                            <m:e>
                              <m:r>
                                <a:rPr lang="en-US" altLang="zh-CN" b="0" i="1" smtClean="0"/>
                                <m:t>𝑏𝑥</m:t>
                              </m:r>
                            </m:e>
                          </m:d>
                        </m:e>
                        <m:sup>
                          <m:r>
                            <a:rPr lang="en-US" altLang="zh-CN" b="0" i="1" smtClean="0"/>
                            <m:t>𝑛</m:t>
                          </m:r>
                        </m:sup>
                      </m:sSup>
                      <m:r>
                        <a:rPr lang="en-US" altLang="zh-CN" b="0" i="1" smtClean="0"/>
                        <m:t>−</m:t>
                      </m:r>
                      <m:sSup>
                        <m:sSupPr>
                          <m:ctrlPr>
                            <a:rPr lang="en-US" altLang="zh-CN" b="0" i="1" smtClean="0"/>
                          </m:ctrlPr>
                        </m:sSupPr>
                        <m:e>
                          <m:r>
                            <a:rPr lang="en-US" altLang="zh-CN" b="0" i="1" smtClean="0"/>
                            <m:t>𝑏</m:t>
                          </m:r>
                        </m:e>
                        <m:sup>
                          <m:r>
                            <a:rPr lang="en-US" altLang="zh-CN" b="0" i="1" smtClean="0"/>
                            <m:t>𝑛</m:t>
                          </m:r>
                        </m:sup>
                      </m:sSup>
                      <m:d>
                        <m:dPr>
                          <m:ctrlPr>
                            <a:rPr lang="en-US" altLang="zh-CN" b="0" i="1" smtClean="0"/>
                          </m:ctrlPr>
                        </m:dPr>
                        <m:e>
                          <m:r>
                            <a:rPr lang="en-US" altLang="zh-CN" b="0" i="1" smtClean="0"/>
                            <m:t>𝑛𝑥</m:t>
                          </m:r>
                          <m:r>
                            <a:rPr lang="en-US" altLang="zh-CN" b="0" i="1" smtClean="0"/>
                            <m:t>−</m:t>
                          </m:r>
                          <m:r>
                            <a:rPr lang="en-US" altLang="zh-CN" b="0" i="1" smtClean="0"/>
                            <m:t>𝑛</m:t>
                          </m:r>
                          <m:r>
                            <a:rPr lang="en-US" altLang="zh-CN" b="0" i="1" smtClean="0"/>
                            <m:t>+1</m:t>
                          </m:r>
                        </m:e>
                      </m:d>
                      <m:r>
                        <a:rPr lang="en-US" altLang="zh-CN" b="0" i="1" smtClean="0"/>
                        <m:t>=</m:t>
                      </m:r>
                      <m:sSup>
                        <m:sSupPr>
                          <m:ctrlPr>
                            <a:rPr lang="en-US" altLang="zh-CN" b="0" i="1" smtClean="0"/>
                          </m:ctrlPr>
                        </m:sSupPr>
                        <m:e>
                          <m:r>
                            <a:rPr lang="en-US" altLang="zh-CN" b="0" i="1" smtClean="0"/>
                            <m:t>𝑏</m:t>
                          </m:r>
                        </m:e>
                        <m:sup>
                          <m:r>
                            <a:rPr lang="en-US" altLang="zh-CN" b="0" i="1" smtClean="0"/>
                            <m:t>𝑛</m:t>
                          </m:r>
                        </m:sup>
                      </m:sSup>
                      <m:d>
                        <m:dPr>
                          <m:ctrlPr>
                            <a:rPr lang="en-US" altLang="zh-CN" b="0" i="1" smtClean="0"/>
                          </m:ctrlPr>
                        </m:dPr>
                        <m:e>
                          <m:sSup>
                            <m:sSupPr>
                              <m:ctrlPr>
                                <a:rPr lang="en-US" altLang="zh-CN" b="0" i="1" smtClean="0"/>
                              </m:ctrlPr>
                            </m:sSupPr>
                            <m:e>
                              <m:r>
                                <a:rPr lang="en-US" altLang="zh-CN" b="0" i="1" smtClean="0"/>
                                <m:t>𝑥</m:t>
                              </m:r>
                            </m:e>
                            <m:sup>
                              <m:r>
                                <a:rPr lang="en-US" altLang="zh-CN" b="0" i="1" smtClean="0"/>
                                <m:t>𝑛</m:t>
                              </m:r>
                            </m:sup>
                          </m:sSup>
                          <m:r>
                            <a:rPr lang="en-US" altLang="zh-CN" b="0" i="1" smtClean="0"/>
                            <m:t>−</m:t>
                          </m:r>
                          <m:r>
                            <a:rPr lang="en-US" altLang="zh-CN" b="0" i="1" smtClean="0"/>
                            <m:t>𝑛𝑥</m:t>
                          </m:r>
                          <m:r>
                            <a:rPr lang="en-US" altLang="zh-CN" b="0" i="1" smtClean="0"/>
                            <m:t>+</m:t>
                          </m:r>
                          <m:r>
                            <a:rPr lang="en-US" altLang="zh-CN" b="0" i="1" smtClean="0"/>
                            <m:t>𝑛</m:t>
                          </m:r>
                          <m:r>
                            <a:rPr lang="en-US" altLang="zh-CN" b="0" i="1" smtClean="0"/>
                            <m:t>−1</m:t>
                          </m:r>
                        </m:e>
                      </m:d>
                      <m:r>
                        <a:rPr lang="en-US" altLang="zh-CN" b="0" i="1" smtClean="0"/>
                        <m:t>=</m:t>
                      </m:r>
                      <m:sSup>
                        <m:sSupPr>
                          <m:ctrlPr>
                            <a:rPr lang="en-US" altLang="zh-CN" b="0" i="1" smtClean="0"/>
                          </m:ctrlPr>
                        </m:sSupPr>
                        <m:e>
                          <m:r>
                            <a:rPr lang="en-US" altLang="zh-CN" b="0" i="1" smtClean="0"/>
                            <m:t>𝑏</m:t>
                          </m:r>
                        </m:e>
                        <m:sup>
                          <m:r>
                            <a:rPr lang="en-US" altLang="zh-CN" b="0" i="1" smtClean="0"/>
                            <m:t>𝑛</m:t>
                          </m:r>
                        </m:sup>
                      </m:sSup>
                      <m:d>
                        <m:dPr>
                          <m:ctrlPr>
                            <a:rPr lang="en-US" altLang="zh-CN" b="0" i="1" smtClean="0"/>
                          </m:ctrlPr>
                        </m:dPr>
                        <m:e>
                          <m:r>
                            <a:rPr lang="en-US" altLang="zh-CN" b="0" i="1" smtClean="0"/>
                            <m:t>𝑥</m:t>
                          </m:r>
                          <m:r>
                            <a:rPr lang="en-US" altLang="zh-CN" b="0" i="1" smtClean="0"/>
                            <m:t>−1</m:t>
                          </m:r>
                        </m:e>
                      </m:d>
                      <m:d>
                        <m:dPr>
                          <m:ctrlPr>
                            <a:rPr lang="en-US" altLang="zh-CN" b="0" i="1" smtClean="0"/>
                          </m:ctrlPr>
                        </m:dPr>
                        <m:e>
                          <m:sSup>
                            <m:sSupPr>
                              <m:ctrlPr>
                                <a:rPr lang="en-US" altLang="zh-CN" b="0" i="1" smtClean="0"/>
                              </m:ctrlPr>
                            </m:sSupPr>
                            <m:e>
                              <m:r>
                                <a:rPr lang="en-US" altLang="zh-CN" b="0" i="1" smtClean="0"/>
                                <m:t>𝑥</m:t>
                              </m:r>
                            </m:e>
                            <m:sup>
                              <m:r>
                                <a:rPr lang="en-US" altLang="zh-CN" b="0" i="1" smtClean="0"/>
                                <m:t>𝑛</m:t>
                              </m:r>
                              <m:r>
                                <a:rPr lang="en-US" altLang="zh-CN" b="0" i="1" smtClean="0"/>
                                <m:t>−1</m:t>
                              </m:r>
                            </m:sup>
                          </m:sSup>
                          <m:r>
                            <a:rPr lang="en-US" altLang="zh-CN" b="0" i="1" smtClean="0"/>
                            <m:t>+</m:t>
                          </m:r>
                          <m:sSup>
                            <m:sSupPr>
                              <m:ctrlPr>
                                <a:rPr lang="en-US" altLang="zh-CN" b="0" i="1" smtClean="0"/>
                              </m:ctrlPr>
                            </m:sSupPr>
                            <m:e>
                              <m:r>
                                <a:rPr lang="en-US" altLang="zh-CN" b="0" i="1" smtClean="0"/>
                                <m:t>𝑥</m:t>
                              </m:r>
                            </m:e>
                            <m:sup>
                              <m:r>
                                <a:rPr lang="en-US" altLang="zh-CN" b="0" i="1" smtClean="0"/>
                                <m:t>𝑛</m:t>
                              </m:r>
                              <m:r>
                                <a:rPr lang="en-US" altLang="zh-CN" b="0" i="1" smtClean="0"/>
                                <m:t>−2</m:t>
                              </m:r>
                            </m:sup>
                          </m:sSup>
                          <m:r>
                            <a:rPr lang="en-US" altLang="zh-CN" b="0" i="1" smtClean="0"/>
                            <m:t>+⋯+</m:t>
                          </m:r>
                          <m:r>
                            <a:rPr lang="en-US" altLang="zh-CN" b="0" i="1" smtClean="0"/>
                            <m:t>𝑥</m:t>
                          </m:r>
                          <m:r>
                            <a:rPr lang="en-US" altLang="zh-CN" b="0" i="1" smtClean="0"/>
                            <m:t>+1−</m:t>
                          </m:r>
                          <m:r>
                            <a:rPr lang="en-US" altLang="zh-CN" b="0" i="1" smtClean="0"/>
                            <m:t>𝑛</m:t>
                          </m:r>
                        </m:e>
                      </m:d>
                      <m:r>
                        <a:rPr lang="en-US" altLang="zh-CN" b="0" i="1" smtClean="0"/>
                        <m:t>≥0.</m:t>
                      </m:r>
                    </m:oMath>
                  </m:oMathPara>
                </a14:m>
                <a:endParaRPr lang="en-US" altLang="zh-CN" dirty="0" smtClean="0"/>
              </a:p>
              <a:p>
                <a:pPr marL="342900" indent="-342900">
                  <a:buFont typeface="Arial" panose="020B0604020202020204" pitchFamily="34" charset="0"/>
                  <a:buChar char="•"/>
                </a:pPr>
                <a:r>
                  <a:rPr lang="zh-CN" altLang="en-US" dirty="0" smtClean="0"/>
                  <a:t>因此 </a:t>
                </a:r>
                <a14:m>
                  <m:oMath xmlns:m="http://schemas.openxmlformats.org/officeDocument/2006/math">
                    <m:f>
                      <m:fPr>
                        <m:ctrlPr>
                          <a:rPr lang="en-US" altLang="zh-CN" i="1"/>
                        </m:ctrlPr>
                      </m:fPr>
                      <m:num>
                        <m:d>
                          <m:dPr>
                            <m:ctrlPr>
                              <a:rPr lang="en-US" altLang="zh-CN" i="1"/>
                            </m:ctrlPr>
                          </m:dPr>
                          <m:e>
                            <m:r>
                              <a:rPr lang="en-US" altLang="zh-CN" i="1"/>
                              <m:t>𝑛</m:t>
                            </m:r>
                            <m:r>
                              <a:rPr lang="en-US" altLang="zh-CN" i="1"/>
                              <m:t>−1</m:t>
                            </m:r>
                          </m:e>
                        </m:d>
                        <m:r>
                          <a:rPr lang="en-US" altLang="zh-CN" i="1"/>
                          <m:t>𝑏</m:t>
                        </m:r>
                        <m:r>
                          <a:rPr lang="en-US" altLang="zh-CN" i="1"/>
                          <m:t>+</m:t>
                        </m:r>
                        <m:sSub>
                          <m:sSubPr>
                            <m:ctrlPr>
                              <a:rPr lang="en-US" altLang="zh-CN" i="1"/>
                            </m:ctrlPr>
                          </m:sSubPr>
                          <m:e>
                            <m:r>
                              <a:rPr lang="en-US" altLang="zh-CN" i="1"/>
                              <m:t>𝑎</m:t>
                            </m:r>
                          </m:e>
                          <m:sub>
                            <m:r>
                              <a:rPr lang="en-US" altLang="zh-CN" i="1"/>
                              <m:t>𝑛</m:t>
                            </m:r>
                          </m:sub>
                        </m:sSub>
                      </m:num>
                      <m:den>
                        <m:r>
                          <a:rPr lang="en-US" altLang="zh-CN" i="1"/>
                          <m:t>𝑛</m:t>
                        </m:r>
                      </m:den>
                    </m:f>
                    <m:r>
                      <a:rPr lang="en-US" altLang="zh-CN" i="1"/>
                      <m:t>≥</m:t>
                    </m:r>
                    <m:rad>
                      <m:radPr>
                        <m:ctrlPr>
                          <a:rPr lang="en-US" altLang="zh-CN" i="1"/>
                        </m:ctrlPr>
                      </m:radPr>
                      <m:deg>
                        <m:r>
                          <m:rPr>
                            <m:brk m:alnAt="7"/>
                          </m:rPr>
                          <a:rPr lang="en-US" altLang="zh-CN" i="1"/>
                          <m:t>𝑛</m:t>
                        </m:r>
                      </m:deg>
                      <m:e>
                        <m:sSup>
                          <m:sSupPr>
                            <m:ctrlPr>
                              <a:rPr lang="en-US" altLang="zh-CN" i="1"/>
                            </m:ctrlPr>
                          </m:sSupPr>
                          <m:e>
                            <m:r>
                              <a:rPr lang="en-US" altLang="zh-CN" i="1"/>
                              <m:t>𝑏</m:t>
                            </m:r>
                          </m:e>
                          <m:sup>
                            <m:r>
                              <a:rPr lang="en-US" altLang="zh-CN" i="1"/>
                              <m:t>𝑛</m:t>
                            </m:r>
                            <m:r>
                              <a:rPr lang="en-US" altLang="zh-CN" i="1"/>
                              <m:t>−1</m:t>
                            </m:r>
                          </m:sup>
                        </m:sSup>
                        <m:sSub>
                          <m:sSubPr>
                            <m:ctrlPr>
                              <a:rPr lang="en-US" altLang="zh-CN" i="1"/>
                            </m:ctrlPr>
                          </m:sSubPr>
                          <m:e>
                            <m:r>
                              <a:rPr lang="en-US" altLang="zh-CN" i="1"/>
                              <m:t>𝑎</m:t>
                            </m:r>
                          </m:e>
                          <m:sub>
                            <m:r>
                              <a:rPr lang="en-US" altLang="zh-CN" i="1"/>
                              <m:t>𝑛</m:t>
                            </m:r>
                          </m:sub>
                        </m:sSub>
                      </m:e>
                    </m:rad>
                  </m:oMath>
                </a14:m>
                <a:r>
                  <a:rPr lang="en-US" altLang="zh-CN" dirty="0" smtClean="0"/>
                  <a:t>, </a:t>
                </a:r>
                <a:r>
                  <a:rPr lang="zh-CN" altLang="en-US" dirty="0" smtClean="0"/>
                  <a:t>即 </a:t>
                </a:r>
                <a14:m>
                  <m:oMath xmlns:m="http://schemas.openxmlformats.org/officeDocument/2006/math">
                    <m:f>
                      <m:fPr>
                        <m:ctrlPr>
                          <a:rPr lang="en-US" altLang="zh-CN" i="1"/>
                        </m:ctrlPr>
                      </m:fPr>
                      <m:num>
                        <m:sSub>
                          <m:sSubPr>
                            <m:ctrlPr>
                              <a:rPr lang="en-US" altLang="zh-CN" i="1"/>
                            </m:ctrlPr>
                          </m:sSubPr>
                          <m:e>
                            <m:r>
                              <a:rPr lang="en-US" altLang="zh-CN" i="1"/>
                              <m:t>𝑎</m:t>
                            </m:r>
                          </m:e>
                          <m:sub>
                            <m:r>
                              <a:rPr lang="en-US" altLang="zh-CN" i="1"/>
                              <m:t>1</m:t>
                            </m:r>
                          </m:sub>
                        </m:sSub>
                        <m:r>
                          <a:rPr lang="en-US" altLang="zh-CN" i="1"/>
                          <m:t>+</m:t>
                        </m:r>
                        <m:sSub>
                          <m:sSubPr>
                            <m:ctrlPr>
                              <a:rPr lang="en-US" altLang="zh-CN" i="1"/>
                            </m:ctrlPr>
                          </m:sSubPr>
                          <m:e>
                            <m:r>
                              <a:rPr lang="en-US" altLang="zh-CN" i="1"/>
                              <m:t>𝑎</m:t>
                            </m:r>
                          </m:e>
                          <m:sub>
                            <m:r>
                              <a:rPr lang="en-US" altLang="zh-CN" i="1"/>
                              <m:t>2</m:t>
                            </m:r>
                          </m:sub>
                        </m:sSub>
                        <m:r>
                          <a:rPr lang="en-US" altLang="zh-CN" i="1"/>
                          <m:t>+⋯+</m:t>
                        </m:r>
                        <m:sSub>
                          <m:sSubPr>
                            <m:ctrlPr>
                              <a:rPr lang="en-US" altLang="zh-CN" i="1"/>
                            </m:ctrlPr>
                          </m:sSubPr>
                          <m:e>
                            <m:r>
                              <a:rPr lang="en-US" altLang="zh-CN" i="1"/>
                              <m:t>𝑎</m:t>
                            </m:r>
                          </m:e>
                          <m:sub>
                            <m:r>
                              <a:rPr lang="en-US" altLang="zh-CN" i="1"/>
                              <m:t>𝑛</m:t>
                            </m:r>
                          </m:sub>
                        </m:sSub>
                      </m:num>
                      <m:den>
                        <m:r>
                          <a:rPr lang="en-US" altLang="zh-CN" i="1"/>
                          <m:t>𝑛</m:t>
                        </m:r>
                      </m:den>
                    </m:f>
                    <m:r>
                      <a:rPr lang="en-US" altLang="zh-CN" b="0" i="1" smtClean="0"/>
                      <m:t>≥</m:t>
                    </m:r>
                    <m:rad>
                      <m:radPr>
                        <m:ctrlPr>
                          <a:rPr lang="en-US" altLang="zh-CN" i="1"/>
                        </m:ctrlPr>
                      </m:radPr>
                      <m:deg>
                        <m:r>
                          <m:rPr>
                            <m:brk m:alnAt="7"/>
                          </m:rPr>
                          <a:rPr lang="en-US" altLang="zh-CN" i="1"/>
                          <m:t>𝑛</m:t>
                        </m:r>
                      </m:deg>
                      <m:e>
                        <m:sSub>
                          <m:sSubPr>
                            <m:ctrlPr>
                              <a:rPr lang="en-US" altLang="zh-CN" i="1"/>
                            </m:ctrlPr>
                          </m:sSubPr>
                          <m:e>
                            <m:r>
                              <a:rPr lang="en-US" altLang="zh-CN" i="1"/>
                              <m:t>𝑎</m:t>
                            </m:r>
                          </m:e>
                          <m:sub>
                            <m:r>
                              <a:rPr lang="en-US" altLang="zh-CN" i="1"/>
                              <m:t>1</m:t>
                            </m:r>
                          </m:sub>
                        </m:sSub>
                        <m:sSub>
                          <m:sSubPr>
                            <m:ctrlPr>
                              <a:rPr lang="en-US" altLang="zh-CN" i="1"/>
                            </m:ctrlPr>
                          </m:sSubPr>
                          <m:e>
                            <m:r>
                              <a:rPr lang="en-US" altLang="zh-CN" i="1"/>
                              <m:t>𝑎</m:t>
                            </m:r>
                          </m:e>
                          <m:sub>
                            <m:r>
                              <a:rPr lang="en-US" altLang="zh-CN" i="1"/>
                              <m:t>2</m:t>
                            </m:r>
                          </m:sub>
                        </m:sSub>
                        <m:r>
                          <a:rPr lang="en-US" altLang="zh-CN" i="1"/>
                          <m:t>⋯</m:t>
                        </m:r>
                        <m:sSub>
                          <m:sSubPr>
                            <m:ctrlPr>
                              <a:rPr lang="en-US" altLang="zh-CN" i="1"/>
                            </m:ctrlPr>
                          </m:sSubPr>
                          <m:e>
                            <m:r>
                              <a:rPr lang="en-US" altLang="zh-CN" i="1"/>
                              <m:t>𝑎</m:t>
                            </m:r>
                          </m:e>
                          <m:sub>
                            <m:r>
                              <a:rPr lang="en-US" altLang="zh-CN" i="1"/>
                              <m:t>𝑛</m:t>
                            </m:r>
                          </m:sub>
                        </m:sSub>
                      </m:e>
                    </m:rad>
                  </m:oMath>
                </a14:m>
                <a:r>
                  <a:rPr lang="en-US" altLang="zh-CN" dirty="0" smtClean="0"/>
                  <a:t>.</a:t>
                </a:r>
              </a:p>
              <a:p>
                <a:pPr marL="342900" indent="-342900">
                  <a:buFont typeface="Arial" panose="020B0604020202020204" pitchFamily="34" charset="0"/>
                  <a:buChar char="•"/>
                </a:pPr>
                <a:r>
                  <a:rPr lang="zh-CN" altLang="en-US" dirty="0" smtClean="0"/>
                  <a:t>等式成立当且仅当 </a:t>
                </a:r>
                <a14:m>
                  <m:oMath xmlns:m="http://schemas.openxmlformats.org/officeDocument/2006/math">
                    <m:r>
                      <a:rPr lang="en-US" altLang="zh-CN" b="0" i="1" smtClean="0"/>
                      <m:t>𝑥</m:t>
                    </m:r>
                    <m:r>
                      <a:rPr lang="en-US" altLang="zh-CN" b="0" i="1" smtClean="0"/>
                      <m:t>=1, </m:t>
                    </m:r>
                    <m:sSub>
                      <m:sSubPr>
                        <m:ctrlPr>
                          <a:rPr lang="en-US" altLang="zh-CN" b="0" i="1" smtClean="0"/>
                        </m:ctrlPr>
                      </m:sSubPr>
                      <m:e>
                        <m:r>
                          <a:rPr lang="en-US" altLang="zh-CN" b="0" i="1" smtClean="0"/>
                          <m:t>𝑎</m:t>
                        </m:r>
                      </m:e>
                      <m:sub>
                        <m:r>
                          <a:rPr lang="en-US" altLang="zh-CN" b="0" i="1" smtClean="0"/>
                          <m:t>𝑛</m:t>
                        </m:r>
                      </m:sub>
                    </m:sSub>
                    <m:r>
                      <a:rPr lang="en-US" altLang="zh-CN" b="0" i="1" smtClean="0"/>
                      <m:t>=</m:t>
                    </m:r>
                    <m:f>
                      <m:fPr>
                        <m:ctrlPr>
                          <a:rPr lang="en-US" altLang="zh-CN" i="1"/>
                        </m:ctrlPr>
                      </m:fPr>
                      <m:num>
                        <m:sSub>
                          <m:sSubPr>
                            <m:ctrlPr>
                              <a:rPr lang="en-US" altLang="zh-CN" i="1"/>
                            </m:ctrlPr>
                          </m:sSubPr>
                          <m:e>
                            <m:r>
                              <a:rPr lang="en-US" altLang="zh-CN" i="1"/>
                              <m:t>𝑎</m:t>
                            </m:r>
                          </m:e>
                          <m:sub>
                            <m:r>
                              <a:rPr lang="en-US" altLang="zh-CN" i="1"/>
                              <m:t>1</m:t>
                            </m:r>
                          </m:sub>
                        </m:sSub>
                        <m:r>
                          <a:rPr lang="en-US" altLang="zh-CN" i="1"/>
                          <m:t>+⋯+</m:t>
                        </m:r>
                        <m:sSub>
                          <m:sSubPr>
                            <m:ctrlPr>
                              <a:rPr lang="en-US" altLang="zh-CN" i="1"/>
                            </m:ctrlPr>
                          </m:sSubPr>
                          <m:e>
                            <m:r>
                              <a:rPr lang="en-US" altLang="zh-CN" i="1"/>
                              <m:t>𝑎</m:t>
                            </m:r>
                          </m:e>
                          <m:sub>
                            <m:r>
                              <a:rPr lang="en-US" altLang="zh-CN" i="1"/>
                              <m:t>𝑛</m:t>
                            </m:r>
                            <m:r>
                              <a:rPr lang="en-US" altLang="zh-CN" i="1"/>
                              <m:t>−1</m:t>
                            </m:r>
                          </m:sub>
                        </m:sSub>
                      </m:num>
                      <m:den>
                        <m:r>
                          <a:rPr lang="en-US" altLang="zh-CN" i="1"/>
                          <m:t>𝑛</m:t>
                        </m:r>
                        <m:r>
                          <a:rPr lang="en-US" altLang="zh-CN" i="1"/>
                          <m:t>−1</m:t>
                        </m:r>
                      </m:den>
                    </m:f>
                    <m:r>
                      <a:rPr lang="en-US" altLang="zh-CN" b="0" i="1" smtClean="0"/>
                      <m:t>=</m:t>
                    </m:r>
                    <m:sSub>
                      <m:sSubPr>
                        <m:ctrlPr>
                          <a:rPr lang="en-US" altLang="zh-CN" b="0" i="1" smtClean="0"/>
                        </m:ctrlPr>
                      </m:sSubPr>
                      <m:e>
                        <m:r>
                          <a:rPr lang="en-US" altLang="zh-CN" b="0" i="1" smtClean="0"/>
                          <m:t>𝑏</m:t>
                        </m:r>
                      </m:e>
                      <m:sub>
                        <m:r>
                          <a:rPr lang="en-US" altLang="zh-CN" b="0" i="1" smtClean="0"/>
                          <m:t>𝑛</m:t>
                        </m:r>
                      </m:sub>
                    </m:sSub>
                  </m:oMath>
                </a14:m>
                <a:r>
                  <a:rPr lang="en-US" altLang="zh-CN" dirty="0" smtClean="0"/>
                  <a:t>, </a:t>
                </a:r>
                <a:r>
                  <a:rPr lang="zh-CN" altLang="en-US" dirty="0"/>
                  <a:t>即</a:t>
                </a:r>
                <a:r>
                  <a:rPr lang="zh-CN" altLang="en-US" dirty="0" smtClean="0"/>
                  <a:t>所有 </a:t>
                </a:r>
                <a14:m>
                  <m:oMath xmlns:m="http://schemas.openxmlformats.org/officeDocument/2006/math">
                    <m:sSub>
                      <m:sSubPr>
                        <m:ctrlPr>
                          <a:rPr lang="en-US" altLang="zh-CN" b="0" i="1" smtClean="0"/>
                        </m:ctrlPr>
                      </m:sSubPr>
                      <m:e>
                        <m:r>
                          <a:rPr lang="en-US" altLang="zh-CN" b="0" i="1" smtClean="0"/>
                          <m:t>𝑎</m:t>
                        </m:r>
                      </m:e>
                      <m:sub>
                        <m:r>
                          <a:rPr lang="en-US" altLang="zh-CN" b="0" i="1" smtClean="0"/>
                          <m:t>𝑖</m:t>
                        </m:r>
                      </m:sub>
                    </m:sSub>
                  </m:oMath>
                </a14:m>
                <a:r>
                  <a:rPr lang="en-US" altLang="zh-CN" dirty="0" smtClean="0"/>
                  <a:t> </a:t>
                </a:r>
                <a:r>
                  <a:rPr lang="zh-CN" altLang="en-US" dirty="0" smtClean="0"/>
                  <a:t>全部相等。</a:t>
                </a:r>
                <a:endParaRPr lang="en-US" altLang="zh-CN" dirty="0" smtClean="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3623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我们来看两个数的情形</a:t>
                </a:r>
                <a:r>
                  <a:rPr lang="en-US" altLang="zh-CN" dirty="0" smtClean="0"/>
                  <a:t>. </a:t>
                </a:r>
                <a:r>
                  <a:rPr lang="zh-CN" altLang="en-US" dirty="0" smtClean="0"/>
                  <a:t>不妨设有两个正数 </a:t>
                </a:r>
                <a14:m>
                  <m:oMath xmlns:m="http://schemas.openxmlformats.org/officeDocument/2006/math">
                    <m:r>
                      <a:rPr lang="en-US" altLang="zh-CN" b="0" i="1" smtClean="0"/>
                      <m:t>𝑎</m:t>
                    </m:r>
                    <m:r>
                      <a:rPr lang="en-US" altLang="zh-CN" b="0" i="1" smtClean="0"/>
                      <m:t>&gt;</m:t>
                    </m:r>
                    <m:r>
                      <a:rPr lang="en-US" altLang="zh-CN" b="0" i="1" smtClean="0"/>
                      <m:t>𝑏</m:t>
                    </m:r>
                  </m:oMath>
                </a14:m>
                <a:r>
                  <a:rPr lang="en-US" altLang="zh-CN" dirty="0" smtClean="0"/>
                  <a:t>, </a:t>
                </a:r>
                <a:r>
                  <a:rPr lang="zh-CN" altLang="en-US" dirty="0" smtClean="0"/>
                  <a:t>归纳地定义 </a:t>
                </a:r>
                <a14:m>
                  <m:oMath xmlns:m="http://schemas.openxmlformats.org/officeDocument/2006/math">
                    <m:sSub>
                      <m:sSubPr>
                        <m:ctrlPr>
                          <a:rPr lang="en-US" altLang="zh-CN" b="0" i="1" smtClean="0"/>
                        </m:ctrlPr>
                      </m:sSubPr>
                      <m:e>
                        <m:r>
                          <a:rPr lang="en-US" altLang="zh-CN" b="0" i="1" smtClean="0"/>
                          <m:t>𝑎</m:t>
                        </m:r>
                      </m:e>
                      <m:sub>
                        <m:r>
                          <a:rPr lang="en-US" altLang="zh-CN" b="0" i="1" smtClean="0"/>
                          <m:t>𝑛</m:t>
                        </m:r>
                        <m:r>
                          <a:rPr lang="en-US" altLang="zh-CN" b="0" i="1" smtClean="0"/>
                          <m:t>+1</m:t>
                        </m:r>
                      </m:sub>
                    </m:sSub>
                    <m:r>
                      <a:rPr lang="en-US" altLang="zh-CN" b="0" i="1" smtClean="0"/>
                      <m:t>=</m:t>
                    </m:r>
                    <m:f>
                      <m:fPr>
                        <m:ctrlPr>
                          <a:rPr lang="en-US" altLang="zh-CN" b="0" i="1" smtClean="0"/>
                        </m:ctrlPr>
                      </m:fPr>
                      <m:num>
                        <m:sSub>
                          <m:sSubPr>
                            <m:ctrlPr>
                              <a:rPr lang="en-US" altLang="zh-CN" b="0" i="1" smtClean="0"/>
                            </m:ctrlPr>
                          </m:sSubPr>
                          <m:e>
                            <m:r>
                              <a:rPr lang="en-US" altLang="zh-CN" b="0" i="1" smtClean="0"/>
                              <m:t>𝑎</m:t>
                            </m:r>
                          </m:e>
                          <m:sub>
                            <m:r>
                              <a:rPr lang="en-US" altLang="zh-CN" b="0" i="1" smtClean="0"/>
                              <m:t>𝑛</m:t>
                            </m:r>
                          </m:sub>
                        </m:sSub>
                        <m:r>
                          <a:rPr lang="en-US" altLang="zh-CN" b="0" i="1" smtClean="0"/>
                          <m:t>+</m:t>
                        </m:r>
                        <m:sSub>
                          <m:sSubPr>
                            <m:ctrlPr>
                              <a:rPr lang="en-US" altLang="zh-CN" b="0" i="1" smtClean="0"/>
                            </m:ctrlPr>
                          </m:sSubPr>
                          <m:e>
                            <m:r>
                              <a:rPr lang="en-US" altLang="zh-CN" b="0" i="1" smtClean="0"/>
                              <m:t>𝑏</m:t>
                            </m:r>
                          </m:e>
                          <m:sub>
                            <m:r>
                              <a:rPr lang="en-US" altLang="zh-CN" b="0" i="1" smtClean="0"/>
                              <m:t>𝑛</m:t>
                            </m:r>
                          </m:sub>
                        </m:sSub>
                      </m:num>
                      <m:den>
                        <m:r>
                          <a:rPr lang="en-US" altLang="zh-CN" b="0" i="1" smtClean="0"/>
                          <m:t>2</m:t>
                        </m:r>
                      </m:den>
                    </m:f>
                    <m:r>
                      <a:rPr lang="en-US" altLang="zh-CN" b="0" i="1" smtClean="0"/>
                      <m:t>, </m:t>
                    </m:r>
                    <m:sSub>
                      <m:sSubPr>
                        <m:ctrlPr>
                          <a:rPr lang="en-US" altLang="zh-CN" b="0" i="1" smtClean="0"/>
                        </m:ctrlPr>
                      </m:sSubPr>
                      <m:e>
                        <m:r>
                          <a:rPr lang="en-US" altLang="zh-CN" b="0" i="1" smtClean="0"/>
                          <m:t>𝑏</m:t>
                        </m:r>
                      </m:e>
                      <m:sub>
                        <m:r>
                          <a:rPr lang="en-US" altLang="zh-CN" b="0" i="1" smtClean="0"/>
                          <m:t>𝑛</m:t>
                        </m:r>
                        <m:r>
                          <a:rPr lang="en-US" altLang="zh-CN" b="0" i="1" smtClean="0"/>
                          <m:t>+1</m:t>
                        </m:r>
                      </m:sub>
                    </m:sSub>
                    <m:r>
                      <a:rPr lang="en-US" altLang="zh-CN" b="0" i="1" smtClean="0"/>
                      <m:t>=</m:t>
                    </m:r>
                    <m:rad>
                      <m:radPr>
                        <m:degHide m:val="on"/>
                        <m:ctrlPr>
                          <a:rPr lang="en-US" altLang="zh-CN" b="0" i="1" smtClean="0"/>
                        </m:ctrlPr>
                      </m:radPr>
                      <m:deg/>
                      <m:e>
                        <m:sSub>
                          <m:sSubPr>
                            <m:ctrlPr>
                              <a:rPr lang="en-US" altLang="zh-CN" b="0" i="1" smtClean="0"/>
                            </m:ctrlPr>
                          </m:sSubPr>
                          <m:e>
                            <m:r>
                              <a:rPr lang="en-US" altLang="zh-CN" b="0" i="1" smtClean="0"/>
                              <m:t>𝑎</m:t>
                            </m:r>
                          </m:e>
                          <m:sub>
                            <m:r>
                              <a:rPr lang="en-US" altLang="zh-CN" b="0" i="1" smtClean="0"/>
                              <m:t>𝑛</m:t>
                            </m:r>
                          </m:sub>
                        </m:sSub>
                        <m:sSub>
                          <m:sSubPr>
                            <m:ctrlPr>
                              <a:rPr lang="en-US" altLang="zh-CN" b="0" i="1" smtClean="0"/>
                            </m:ctrlPr>
                          </m:sSubPr>
                          <m:e>
                            <m:r>
                              <a:rPr lang="en-US" altLang="zh-CN" b="0" i="1" smtClean="0"/>
                              <m:t>𝑏</m:t>
                            </m:r>
                          </m:e>
                          <m:sub>
                            <m:r>
                              <a:rPr lang="en-US" altLang="zh-CN" b="0" i="1" smtClean="0"/>
                              <m:t>𝑛</m:t>
                            </m:r>
                          </m:sub>
                        </m:sSub>
                      </m:e>
                    </m:rad>
                  </m:oMath>
                </a14:m>
                <a:r>
                  <a:rPr lang="en-US" altLang="zh-CN" dirty="0" smtClean="0"/>
                  <a:t>, </a:t>
                </a:r>
                <a:r>
                  <a:rPr lang="zh-CN" altLang="en-US" dirty="0" smtClean="0"/>
                  <a:t>则 </a:t>
                </a:r>
                <a14:m>
                  <m:oMath xmlns:m="http://schemas.openxmlformats.org/officeDocument/2006/math">
                    <m:sSub>
                      <m:sSubPr>
                        <m:ctrlPr>
                          <a:rPr lang="en-US" altLang="zh-CN" b="0" i="1" smtClean="0"/>
                        </m:ctrlPr>
                      </m:sSubPr>
                      <m:e>
                        <m:r>
                          <a:rPr lang="en-US" altLang="zh-CN" b="0" i="1" smtClean="0"/>
                          <m:t>𝑎</m:t>
                        </m:r>
                      </m:e>
                      <m:sub>
                        <m:r>
                          <a:rPr lang="en-US" altLang="zh-CN" b="0" i="1" smtClean="0"/>
                          <m:t>𝑛</m:t>
                        </m:r>
                      </m:sub>
                    </m:sSub>
                    <m:r>
                      <a:rPr lang="en-US" altLang="zh-CN" b="0" i="1" smtClean="0"/>
                      <m:t>&gt;</m:t>
                    </m:r>
                    <m:sSub>
                      <m:sSubPr>
                        <m:ctrlPr>
                          <a:rPr lang="en-US" altLang="zh-CN" b="0" i="1" smtClean="0"/>
                        </m:ctrlPr>
                      </m:sSubPr>
                      <m:e>
                        <m:r>
                          <a:rPr lang="en-US" altLang="zh-CN" b="0" i="1" smtClean="0"/>
                          <m:t>𝑎</m:t>
                        </m:r>
                      </m:e>
                      <m:sub>
                        <m:r>
                          <a:rPr lang="en-US" altLang="zh-CN" b="0" i="1" smtClean="0"/>
                          <m:t>𝑛</m:t>
                        </m:r>
                        <m:r>
                          <a:rPr lang="en-US" altLang="zh-CN" b="0" i="1" smtClean="0"/>
                          <m:t>+1</m:t>
                        </m:r>
                      </m:sub>
                    </m:sSub>
                    <m:r>
                      <a:rPr lang="en-US" altLang="zh-CN" b="0" i="1" smtClean="0"/>
                      <m:t>&gt;</m:t>
                    </m:r>
                    <m:sSub>
                      <m:sSubPr>
                        <m:ctrlPr>
                          <a:rPr lang="en-US" altLang="zh-CN" b="0" i="1" smtClean="0"/>
                        </m:ctrlPr>
                      </m:sSubPr>
                      <m:e>
                        <m:r>
                          <a:rPr lang="en-US" altLang="zh-CN" b="0" i="1" smtClean="0"/>
                          <m:t>𝑏</m:t>
                        </m:r>
                      </m:e>
                      <m:sub>
                        <m:r>
                          <a:rPr lang="en-US" altLang="zh-CN" b="0" i="1" smtClean="0"/>
                          <m:t>𝑛</m:t>
                        </m:r>
                        <m:r>
                          <a:rPr lang="en-US" altLang="zh-CN" b="0" i="1" smtClean="0"/>
                          <m:t>+1</m:t>
                        </m:r>
                      </m:sub>
                    </m:sSub>
                    <m:r>
                      <a:rPr lang="en-US" altLang="zh-CN" b="0" i="1" smtClean="0"/>
                      <m:t>&gt;</m:t>
                    </m:r>
                    <m:sSub>
                      <m:sSubPr>
                        <m:ctrlPr>
                          <a:rPr lang="en-US" altLang="zh-CN" b="0" i="1" smtClean="0"/>
                        </m:ctrlPr>
                      </m:sSubPr>
                      <m:e>
                        <m:r>
                          <a:rPr lang="en-US" altLang="zh-CN" b="0" i="1" smtClean="0"/>
                          <m:t>𝑏</m:t>
                        </m:r>
                      </m:e>
                      <m:sub>
                        <m:r>
                          <a:rPr lang="en-US" altLang="zh-CN" b="0" i="1" smtClean="0"/>
                          <m:t>𝑛</m:t>
                        </m:r>
                      </m:sub>
                    </m:sSub>
                  </m:oMath>
                </a14:m>
                <a:r>
                  <a:rPr lang="en-US" altLang="zh-CN" dirty="0" smtClean="0"/>
                  <a:t>.</a:t>
                </a:r>
              </a:p>
              <a:p>
                <a:pPr marL="342900" indent="-342900">
                  <a:buFont typeface="Arial" panose="020B0604020202020204" pitchFamily="34" charset="0"/>
                  <a:buChar char="•"/>
                </a:pPr>
                <a:r>
                  <a:rPr lang="zh-CN" altLang="en-US" dirty="0" smtClean="0"/>
                  <a:t>由于 </a:t>
                </a:r>
                <a14:m>
                  <m:oMath xmlns:m="http://schemas.openxmlformats.org/officeDocument/2006/math">
                    <m:f>
                      <m:fPr>
                        <m:ctrlPr>
                          <a:rPr lang="en-US" altLang="zh-CN" b="0" i="1" smtClean="0"/>
                        </m:ctrlPr>
                      </m:fPr>
                      <m:num>
                        <m:sSub>
                          <m:sSubPr>
                            <m:ctrlPr>
                              <a:rPr lang="en-US" altLang="zh-CN" b="0" i="1" smtClean="0"/>
                            </m:ctrlPr>
                          </m:sSubPr>
                          <m:e>
                            <m:r>
                              <a:rPr lang="en-US" altLang="zh-CN" b="0" i="1" smtClean="0"/>
                              <m:t>𝑎</m:t>
                            </m:r>
                          </m:e>
                          <m:sub>
                            <m:r>
                              <a:rPr lang="en-US" altLang="zh-CN" b="0" i="1" smtClean="0"/>
                              <m:t>𝑛</m:t>
                            </m:r>
                            <m:r>
                              <a:rPr lang="en-US" altLang="zh-CN" b="0" i="1" smtClean="0"/>
                              <m:t>+1</m:t>
                            </m:r>
                          </m:sub>
                        </m:sSub>
                        <m:r>
                          <a:rPr lang="en-US" altLang="zh-CN" b="0" i="1" smtClean="0"/>
                          <m:t>−</m:t>
                        </m:r>
                        <m:sSub>
                          <m:sSubPr>
                            <m:ctrlPr>
                              <a:rPr lang="en-US" altLang="zh-CN" b="0" i="1" smtClean="0"/>
                            </m:ctrlPr>
                          </m:sSubPr>
                          <m:e>
                            <m:r>
                              <a:rPr lang="en-US" altLang="zh-CN" b="0" i="1" smtClean="0"/>
                              <m:t>𝑏</m:t>
                            </m:r>
                          </m:e>
                          <m:sub>
                            <m:r>
                              <a:rPr lang="en-US" altLang="zh-CN" b="0" i="1" smtClean="0"/>
                              <m:t>𝑛</m:t>
                            </m:r>
                            <m:r>
                              <a:rPr lang="en-US" altLang="zh-CN" b="0" i="1" smtClean="0"/>
                              <m:t>+1</m:t>
                            </m:r>
                          </m:sub>
                        </m:sSub>
                      </m:num>
                      <m:den>
                        <m:sSub>
                          <m:sSubPr>
                            <m:ctrlPr>
                              <a:rPr lang="en-US" altLang="zh-CN" b="0" i="1" smtClean="0"/>
                            </m:ctrlPr>
                          </m:sSubPr>
                          <m:e>
                            <m:r>
                              <a:rPr lang="en-US" altLang="zh-CN" b="0" i="1" smtClean="0"/>
                              <m:t>𝑎</m:t>
                            </m:r>
                          </m:e>
                          <m:sub>
                            <m:r>
                              <a:rPr lang="en-US" altLang="zh-CN" b="0" i="1" smtClean="0"/>
                              <m:t>𝑛</m:t>
                            </m:r>
                          </m:sub>
                        </m:sSub>
                        <m:r>
                          <a:rPr lang="en-US" altLang="zh-CN" b="0" i="1" smtClean="0"/>
                          <m:t>−</m:t>
                        </m:r>
                        <m:sSub>
                          <m:sSubPr>
                            <m:ctrlPr>
                              <a:rPr lang="en-US" altLang="zh-CN" b="0" i="1" smtClean="0"/>
                            </m:ctrlPr>
                          </m:sSubPr>
                          <m:e>
                            <m:r>
                              <a:rPr lang="en-US" altLang="zh-CN" b="0" i="1" smtClean="0"/>
                              <m:t>𝑏</m:t>
                            </m:r>
                          </m:e>
                          <m:sub>
                            <m:r>
                              <a:rPr lang="en-US" altLang="zh-CN" b="0" i="1" smtClean="0"/>
                              <m:t>𝑛</m:t>
                            </m:r>
                          </m:sub>
                        </m:sSub>
                      </m:den>
                    </m:f>
                    <m:r>
                      <a:rPr lang="en-US" altLang="zh-CN" b="0" i="1" smtClean="0"/>
                      <m:t>=</m:t>
                    </m:r>
                    <m:f>
                      <m:fPr>
                        <m:ctrlPr>
                          <a:rPr lang="en-US" altLang="zh-CN" b="0" i="1" smtClean="0"/>
                        </m:ctrlPr>
                      </m:fPr>
                      <m:num>
                        <m:r>
                          <a:rPr lang="en-US" altLang="zh-CN" b="0" i="1" smtClean="0"/>
                          <m:t>1</m:t>
                        </m:r>
                      </m:num>
                      <m:den>
                        <m:r>
                          <a:rPr lang="en-US" altLang="zh-CN" b="0" i="1" smtClean="0"/>
                          <m:t>2</m:t>
                        </m:r>
                      </m:den>
                    </m:f>
                    <m:r>
                      <a:rPr lang="en-US" altLang="zh-CN" b="0" i="1" smtClean="0"/>
                      <m:t>⋅</m:t>
                    </m:r>
                    <m:f>
                      <m:fPr>
                        <m:ctrlPr>
                          <a:rPr lang="en-US" altLang="zh-CN" b="0" i="1" smtClean="0"/>
                        </m:ctrlPr>
                      </m:fPr>
                      <m:num>
                        <m:rad>
                          <m:radPr>
                            <m:degHide m:val="on"/>
                            <m:ctrlPr>
                              <a:rPr lang="en-US" altLang="zh-CN" b="0" i="1" smtClean="0"/>
                            </m:ctrlPr>
                          </m:radPr>
                          <m:deg/>
                          <m:e>
                            <m:r>
                              <a:rPr lang="en-US" altLang="zh-CN" b="0" i="1" smtClean="0"/>
                              <m:t>𝑎</m:t>
                            </m:r>
                          </m:e>
                        </m:rad>
                        <m:r>
                          <a:rPr lang="en-US" altLang="zh-CN" b="0" i="1" smtClean="0"/>
                          <m:t>−</m:t>
                        </m:r>
                        <m:rad>
                          <m:radPr>
                            <m:degHide m:val="on"/>
                            <m:ctrlPr>
                              <a:rPr lang="en-US" altLang="zh-CN" b="0" i="1" smtClean="0"/>
                            </m:ctrlPr>
                          </m:radPr>
                          <m:deg/>
                          <m:e>
                            <m:r>
                              <a:rPr lang="en-US" altLang="zh-CN" b="0" i="1" smtClean="0"/>
                              <m:t>𝑏</m:t>
                            </m:r>
                          </m:e>
                        </m:rad>
                      </m:num>
                      <m:den>
                        <m:rad>
                          <m:radPr>
                            <m:degHide m:val="on"/>
                            <m:ctrlPr>
                              <a:rPr lang="en-US" altLang="zh-CN" b="0" i="1" smtClean="0"/>
                            </m:ctrlPr>
                          </m:radPr>
                          <m:deg/>
                          <m:e>
                            <m:r>
                              <a:rPr lang="en-US" altLang="zh-CN" b="0" i="1" smtClean="0"/>
                              <m:t>𝑎</m:t>
                            </m:r>
                          </m:e>
                        </m:rad>
                        <m:r>
                          <a:rPr lang="en-US" altLang="zh-CN" b="0" i="1" smtClean="0"/>
                          <m:t>+</m:t>
                        </m:r>
                        <m:rad>
                          <m:radPr>
                            <m:degHide m:val="on"/>
                            <m:ctrlPr>
                              <a:rPr lang="en-US" altLang="zh-CN" b="0" i="1" smtClean="0"/>
                            </m:ctrlPr>
                          </m:radPr>
                          <m:deg/>
                          <m:e>
                            <m:r>
                              <a:rPr lang="en-US" altLang="zh-CN" b="0" i="1" smtClean="0"/>
                              <m:t>𝑏</m:t>
                            </m:r>
                          </m:e>
                        </m:rad>
                      </m:den>
                    </m:f>
                    <m:r>
                      <a:rPr lang="en-US" altLang="zh-CN" b="0" i="1" smtClean="0"/>
                      <m:t>&lt;</m:t>
                    </m:r>
                    <m:f>
                      <m:fPr>
                        <m:ctrlPr>
                          <a:rPr lang="en-US" altLang="zh-CN" b="0" i="1" smtClean="0"/>
                        </m:ctrlPr>
                      </m:fPr>
                      <m:num>
                        <m:r>
                          <a:rPr lang="en-US" altLang="zh-CN" b="0" i="1" smtClean="0"/>
                          <m:t>1</m:t>
                        </m:r>
                      </m:num>
                      <m:den>
                        <m:r>
                          <a:rPr lang="en-US" altLang="zh-CN" b="0" i="1" smtClean="0"/>
                          <m:t>2</m:t>
                        </m:r>
                      </m:den>
                    </m:f>
                    <m:r>
                      <a:rPr lang="en-US" altLang="zh-CN" b="0" i="1" smtClean="0"/>
                      <m:t>,</m:t>
                    </m:r>
                  </m:oMath>
                </a14:m>
                <a:r>
                  <a:rPr lang="zh-CN" altLang="en-US" dirty="0" smtClean="0"/>
                  <a:t> 因此 </a:t>
                </a:r>
                <a14:m>
                  <m:oMath xmlns:m="http://schemas.openxmlformats.org/officeDocument/2006/math">
                    <m:sSub>
                      <m:sSubPr>
                        <m:ctrlPr>
                          <a:rPr lang="en-US" altLang="zh-CN" b="0" i="1" smtClean="0"/>
                        </m:ctrlPr>
                      </m:sSubPr>
                      <m:e>
                        <m:r>
                          <a:rPr lang="en-US" altLang="zh-CN" b="0" i="1" smtClean="0"/>
                          <m:t>𝑎</m:t>
                        </m:r>
                      </m:e>
                      <m:sub>
                        <m:r>
                          <a:rPr lang="en-US" altLang="zh-CN" b="0" i="1" smtClean="0"/>
                          <m:t>𝑛</m:t>
                        </m:r>
                      </m:sub>
                    </m:sSub>
                    <m:r>
                      <a:rPr lang="en-US" altLang="zh-CN" b="0" i="1" smtClean="0"/>
                      <m:t>−</m:t>
                    </m:r>
                    <m:sSub>
                      <m:sSubPr>
                        <m:ctrlPr>
                          <a:rPr lang="en-US" altLang="zh-CN" b="0" i="1" smtClean="0"/>
                        </m:ctrlPr>
                      </m:sSubPr>
                      <m:e>
                        <m:r>
                          <a:rPr lang="en-US" altLang="zh-CN" b="0" i="1" smtClean="0"/>
                          <m:t>𝑏</m:t>
                        </m:r>
                      </m:e>
                      <m:sub>
                        <m:r>
                          <a:rPr lang="en-US" altLang="zh-CN" b="0" i="1" smtClean="0"/>
                          <m:t>𝑛</m:t>
                        </m:r>
                      </m:sub>
                    </m:sSub>
                    <m:r>
                      <a:rPr lang="en-US" altLang="zh-CN" b="0" i="1" smtClean="0"/>
                      <m:t>&lt;</m:t>
                    </m:r>
                    <m:sSup>
                      <m:sSupPr>
                        <m:ctrlPr>
                          <a:rPr lang="en-US" altLang="zh-CN" b="0" i="1" smtClean="0"/>
                        </m:ctrlPr>
                      </m:sSupPr>
                      <m:e>
                        <m:d>
                          <m:dPr>
                            <m:ctrlPr>
                              <a:rPr lang="en-US" altLang="zh-CN" b="0" i="1" smtClean="0"/>
                            </m:ctrlPr>
                          </m:dPr>
                          <m:e>
                            <m:f>
                              <m:fPr>
                                <m:ctrlPr>
                                  <a:rPr lang="en-US" altLang="zh-CN" b="0" i="1" smtClean="0"/>
                                </m:ctrlPr>
                              </m:fPr>
                              <m:num>
                                <m:r>
                                  <a:rPr lang="en-US" altLang="zh-CN" b="0" i="1" smtClean="0"/>
                                  <m:t>1</m:t>
                                </m:r>
                              </m:num>
                              <m:den>
                                <m:r>
                                  <a:rPr lang="en-US" altLang="zh-CN" b="0" i="1" smtClean="0"/>
                                  <m:t>2</m:t>
                                </m:r>
                              </m:den>
                            </m:f>
                          </m:e>
                        </m:d>
                      </m:e>
                      <m:sup>
                        <m:r>
                          <a:rPr lang="en-US" altLang="zh-CN" b="0" i="1" smtClean="0"/>
                          <m:t>𝑛</m:t>
                        </m:r>
                      </m:sup>
                    </m:sSup>
                    <m:r>
                      <a:rPr lang="en-US" altLang="zh-CN" b="0" i="1" smtClean="0"/>
                      <m:t>(</m:t>
                    </m:r>
                    <m:r>
                      <a:rPr lang="en-US" altLang="zh-CN" b="0" i="1" smtClean="0"/>
                      <m:t>𝑎</m:t>
                    </m:r>
                    <m:r>
                      <a:rPr lang="en-US" altLang="zh-CN" b="0" i="1" smtClean="0"/>
                      <m:t>−</m:t>
                    </m:r>
                    <m:r>
                      <a:rPr lang="en-US" altLang="zh-CN" b="0" i="1" smtClean="0"/>
                      <m:t>𝑏</m:t>
                    </m:r>
                    <m:r>
                      <a:rPr lang="en-US" altLang="zh-CN" b="0" i="1" smtClean="0"/>
                      <m:t>)</m:t>
                    </m:r>
                  </m:oMath>
                </a14:m>
                <a:r>
                  <a:rPr lang="en-US" altLang="zh-CN" dirty="0" smtClean="0"/>
                  <a:t>. </a:t>
                </a:r>
                <a:r>
                  <a:rPr lang="zh-CN" altLang="en-US" dirty="0" smtClean="0"/>
                  <a:t>换言之</a:t>
                </a:r>
                <a:r>
                  <a:rPr lang="en-US" altLang="zh-CN" dirty="0" smtClean="0"/>
                  <a:t>, </a:t>
                </a:r>
                <a14:m>
                  <m:oMath xmlns:m="http://schemas.openxmlformats.org/officeDocument/2006/math">
                    <m:sSub>
                      <m:sSubPr>
                        <m:ctrlPr>
                          <a:rPr lang="en-US" altLang="zh-CN" b="0" i="1" smtClean="0"/>
                        </m:ctrlPr>
                      </m:sSubPr>
                      <m:e>
                        <m:r>
                          <a:rPr lang="en-US" altLang="zh-CN" b="0" i="1" smtClean="0"/>
                          <m:t>𝑎</m:t>
                        </m:r>
                      </m:e>
                      <m:sub>
                        <m:r>
                          <a:rPr lang="en-US" altLang="zh-CN" b="0" i="1" smtClean="0"/>
                          <m:t>𝑛</m:t>
                        </m:r>
                      </m:sub>
                    </m:sSub>
                  </m:oMath>
                </a14:m>
                <a:r>
                  <a:rPr lang="en-US" altLang="zh-CN" dirty="0" smtClean="0"/>
                  <a:t> </a:t>
                </a:r>
                <a:r>
                  <a:rPr lang="zh-CN" altLang="en-US" dirty="0" smtClean="0"/>
                  <a:t>和 </a:t>
                </a:r>
                <a14:m>
                  <m:oMath xmlns:m="http://schemas.openxmlformats.org/officeDocument/2006/math">
                    <m:sSub>
                      <m:sSubPr>
                        <m:ctrlPr>
                          <a:rPr lang="en-US" altLang="zh-CN" b="0" i="1" smtClean="0"/>
                        </m:ctrlPr>
                      </m:sSubPr>
                      <m:e>
                        <m:r>
                          <a:rPr lang="en-US" altLang="zh-CN" b="0" i="1" smtClean="0"/>
                          <m:t>𝑏</m:t>
                        </m:r>
                      </m:e>
                      <m:sub>
                        <m:r>
                          <a:rPr lang="en-US" altLang="zh-CN" b="0" i="1" smtClean="0"/>
                          <m:t>𝑛</m:t>
                        </m:r>
                      </m:sub>
                    </m:sSub>
                  </m:oMath>
                </a14:m>
                <a:r>
                  <a:rPr lang="en-US" altLang="zh-CN" dirty="0" smtClean="0"/>
                  <a:t> </a:t>
                </a:r>
                <a:r>
                  <a:rPr lang="zh-CN" altLang="en-US" dirty="0" smtClean="0"/>
                  <a:t>都越来越接近同一个数</a:t>
                </a:r>
                <a:r>
                  <a:rPr lang="en-US" altLang="zh-CN" dirty="0" smtClean="0"/>
                  <a:t>, </a:t>
                </a:r>
                <a:r>
                  <a:rPr lang="zh-CN" altLang="en-US" dirty="0" smtClean="0"/>
                  <a:t>这个数被称为 </a:t>
                </a:r>
                <a14:m>
                  <m:oMath xmlns:m="http://schemas.openxmlformats.org/officeDocument/2006/math">
                    <m:r>
                      <a:rPr lang="en-US" altLang="zh-CN" b="0" i="1" smtClean="0"/>
                      <m:t>𝑎</m:t>
                    </m:r>
                  </m:oMath>
                </a14:m>
                <a:r>
                  <a:rPr lang="en-US" altLang="zh-CN" dirty="0" smtClean="0"/>
                  <a:t> </a:t>
                </a:r>
                <a:r>
                  <a:rPr lang="zh-CN" altLang="en-US" dirty="0" smtClean="0"/>
                  <a:t>和 </a:t>
                </a:r>
                <a14:m>
                  <m:oMath xmlns:m="http://schemas.openxmlformats.org/officeDocument/2006/math">
                    <m:r>
                      <a:rPr lang="en-US" altLang="zh-CN" b="0" i="1" smtClean="0"/>
                      <m:t>𝑏</m:t>
                    </m:r>
                  </m:oMath>
                </a14:m>
                <a:r>
                  <a:rPr lang="en-US" altLang="zh-CN" dirty="0" smtClean="0"/>
                  <a:t> </a:t>
                </a:r>
                <a:r>
                  <a:rPr lang="zh-CN" altLang="en-US" dirty="0" smtClean="0"/>
                  <a:t>的</a:t>
                </a:r>
                <a:r>
                  <a:rPr lang="zh-CN" altLang="en-US" dirty="0" smtClean="0">
                    <a:solidFill>
                      <a:srgbClr val="0000FF"/>
                    </a:solidFill>
                  </a:rPr>
                  <a:t>算术几何平均数</a:t>
                </a:r>
                <a:r>
                  <a:rPr lang="en-US" altLang="zh-CN" dirty="0" smtClean="0"/>
                  <a:t>, </a:t>
                </a:r>
                <a:r>
                  <a:rPr lang="zh-CN" altLang="en-US" dirty="0" smtClean="0"/>
                  <a:t>记为 </a:t>
                </a:r>
                <a14:m>
                  <m:oMath xmlns:m="http://schemas.openxmlformats.org/officeDocument/2006/math">
                    <m:r>
                      <a:rPr lang="en-US" altLang="zh-CN" b="0" i="1" smtClean="0"/>
                      <m:t>𝐴𝐺𝑀</m:t>
                    </m:r>
                    <m:r>
                      <a:rPr lang="en-US" altLang="zh-CN" b="0" i="1" smtClean="0"/>
                      <m:t>(</m:t>
                    </m:r>
                    <m:r>
                      <a:rPr lang="en-US" altLang="zh-CN" b="0" i="1" smtClean="0"/>
                      <m:t>𝑎</m:t>
                    </m:r>
                    <m:r>
                      <a:rPr lang="en-US" altLang="zh-CN" b="0" i="1" smtClean="0"/>
                      <m:t>,</m:t>
                    </m:r>
                    <m:r>
                      <a:rPr lang="en-US" altLang="zh-CN" b="0" i="1" smtClean="0"/>
                      <m:t>𝑏</m:t>
                    </m:r>
                    <m:r>
                      <a:rPr lang="en-US" altLang="zh-CN" b="0" i="1" smtClean="0"/>
                      <m:t>)</m:t>
                    </m:r>
                  </m:oMath>
                </a14:m>
                <a:r>
                  <a:rPr lang="en-US" altLang="zh-CN" dirty="0" smtClean="0"/>
                  <a:t>.</a:t>
                </a:r>
                <a:endParaRPr lang="en-US" altLang="zh-CN" dirty="0" smtClean="0"/>
              </a:p>
              <a:p>
                <a:pPr marL="342900" indent="-342900">
                  <a:buFont typeface="Arial" panose="020B0604020202020204" pitchFamily="34" charset="0"/>
                  <a:buChar char="•"/>
                </a:pPr>
                <a:r>
                  <a:rPr lang="zh-CN" altLang="en-US" dirty="0" smtClean="0"/>
                  <a:t>高斯首先提出了它的积分表达式</a:t>
                </a:r>
                <a:r>
                  <a:rPr lang="en-US" altLang="zh-CN" dirty="0" smtClean="0"/>
                  <a:t>. </a:t>
                </a:r>
                <a:r>
                  <a:rPr lang="zh-CN" altLang="en-US" dirty="0" smtClean="0"/>
                  <a:t>它的数值一般很复杂</a:t>
                </a:r>
                <a:r>
                  <a:rPr lang="en-US" altLang="zh-CN" dirty="0" smtClean="0"/>
                  <a:t>, </a:t>
                </a:r>
                <a:r>
                  <a:rPr lang="zh-CN" altLang="en-US" dirty="0" smtClean="0"/>
                  <a:t>例如</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altLang="zh-CN" b="0" i="1" smtClean="0"/>
                          </m:ctrlPr>
                        </m:fPr>
                        <m:num>
                          <m:r>
                            <a:rPr lang="en-US" altLang="zh-CN" b="0" i="1" smtClean="0"/>
                            <m:t>1</m:t>
                          </m:r>
                        </m:num>
                        <m:den>
                          <m:r>
                            <a:rPr lang="en-US" altLang="zh-CN" b="0" i="1" smtClean="0"/>
                            <m:t>𝐴𝐺𝑀</m:t>
                          </m:r>
                          <m:d>
                            <m:dPr>
                              <m:ctrlPr>
                                <a:rPr lang="en-US" altLang="zh-CN" b="0" i="1" smtClean="0"/>
                              </m:ctrlPr>
                            </m:dPr>
                            <m:e>
                              <m:r>
                                <a:rPr lang="en-US" altLang="zh-CN" b="0" i="1" smtClean="0"/>
                                <m:t>1,</m:t>
                              </m:r>
                              <m:rad>
                                <m:radPr>
                                  <m:degHide m:val="on"/>
                                  <m:ctrlPr>
                                    <a:rPr lang="en-US" altLang="zh-CN" b="0" i="1" smtClean="0"/>
                                  </m:ctrlPr>
                                </m:radPr>
                                <m:deg/>
                                <m:e>
                                  <m:r>
                                    <a:rPr lang="en-US" altLang="zh-CN" b="0" i="1" smtClean="0"/>
                                    <m:t>2</m:t>
                                  </m:r>
                                </m:e>
                              </m:rad>
                            </m:e>
                          </m:d>
                        </m:den>
                      </m:f>
                      <m:r>
                        <a:rPr lang="en-US" altLang="zh-CN" b="0" i="1" smtClean="0"/>
                        <m:t>=</m:t>
                      </m:r>
                      <m:sSup>
                        <m:sSupPr>
                          <m:ctrlPr>
                            <a:rPr lang="en-US" altLang="zh-CN" i="1"/>
                          </m:ctrlPr>
                        </m:sSupPr>
                        <m:e>
                          <m:d>
                            <m:dPr>
                              <m:ctrlPr>
                                <a:rPr lang="en-US" altLang="zh-CN" i="1"/>
                              </m:ctrlPr>
                            </m:dPr>
                            <m:e>
                              <m:r>
                                <a:rPr lang="en-US" altLang="zh-CN" i="1"/>
                                <m:t>−</m:t>
                              </m:r>
                              <m:r>
                                <a:rPr lang="en-US" altLang="zh-CN" b="0" i="1" smtClean="0"/>
                                <m:t>0.75</m:t>
                              </m:r>
                            </m:e>
                          </m:d>
                          <m:r>
                            <a:rPr lang="en-US" altLang="zh-CN" i="1"/>
                            <m:t>!</m:t>
                          </m:r>
                        </m:e>
                        <m:sup>
                          <m:r>
                            <a:rPr lang="en-US" altLang="zh-CN" i="1"/>
                            <m:t>2</m:t>
                          </m:r>
                        </m:sup>
                      </m:sSup>
                      <m:sSup>
                        <m:sSupPr>
                          <m:ctrlPr>
                            <a:rPr lang="en-US" altLang="zh-CN" b="0" i="1" smtClean="0"/>
                          </m:ctrlPr>
                        </m:sSupPr>
                        <m:e>
                          <m:d>
                            <m:dPr>
                              <m:ctrlPr>
                                <a:rPr lang="en-US" altLang="zh-CN" b="0" i="1" smtClean="0"/>
                              </m:ctrlPr>
                            </m:dPr>
                            <m:e>
                              <m:r>
                                <a:rPr lang="en-US" altLang="zh-CN" b="0" i="1" smtClean="0"/>
                                <m:t>2</m:t>
                              </m:r>
                              <m:r>
                                <a:rPr lang="en-US" altLang="zh-CN" b="0" i="1" smtClean="0"/>
                                <m:t>𝜋</m:t>
                              </m:r>
                            </m:e>
                          </m:d>
                        </m:e>
                        <m:sup>
                          <m:r>
                            <a:rPr lang="en-US" altLang="zh-CN" b="0" i="1" smtClean="0"/>
                            <m:t>−3/2</m:t>
                          </m:r>
                        </m:sup>
                      </m:sSup>
                      <m:r>
                        <a:rPr lang="en-US" altLang="zh-CN" b="0" i="1" smtClean="0"/>
                        <m:t>=</m:t>
                      </m:r>
                      <m:sSup>
                        <m:sSupPr>
                          <m:ctrlPr>
                            <a:rPr lang="en-US" altLang="zh-CN" b="0" i="1" smtClean="0"/>
                          </m:ctrlPr>
                        </m:sSupPr>
                        <m:e>
                          <m:d>
                            <m:dPr>
                              <m:begChr m:val="["/>
                              <m:endChr m:val="]"/>
                              <m:ctrlPr>
                                <a:rPr lang="en-US" altLang="zh-CN" b="0" i="1" smtClean="0"/>
                              </m:ctrlPr>
                            </m:dPr>
                            <m:e>
                              <m:nary>
                                <m:naryPr>
                                  <m:chr m:val="∏"/>
                                  <m:ctrlPr>
                                    <a:rPr lang="en-US" altLang="zh-CN" b="0" i="1" smtClean="0"/>
                                  </m:ctrlPr>
                                </m:naryPr>
                                <m:sub>
                                  <m:r>
                                    <a:rPr lang="en-US" altLang="zh-CN" b="0" i="1" smtClean="0"/>
                                    <m:t>𝑛</m:t>
                                  </m:r>
                                  <m:r>
                                    <a:rPr lang="en-US" altLang="zh-CN" b="0" i="1" smtClean="0"/>
                                    <m:t>=1</m:t>
                                  </m:r>
                                </m:sub>
                                <m:sup>
                                  <m:r>
                                    <a:rPr lang="en-US" altLang="zh-CN" b="0" i="1" smtClean="0"/>
                                    <m:t>∞</m:t>
                                  </m:r>
                                </m:sup>
                                <m:e>
                                  <m:r>
                                    <m:rPr>
                                      <m:sty m:val="p"/>
                                    </m:rPr>
                                    <a:rPr lang="en-US" altLang="zh-CN" b="0" i="0" smtClean="0"/>
                                    <m:t>th</m:t>
                                  </m:r>
                                  <m:d>
                                    <m:dPr>
                                      <m:ctrlPr>
                                        <a:rPr lang="en-US" altLang="zh-CN" b="0" i="1" smtClean="0"/>
                                      </m:ctrlPr>
                                    </m:dPr>
                                    <m:e>
                                      <m:f>
                                        <m:fPr>
                                          <m:ctrlPr>
                                            <a:rPr lang="en-US" altLang="zh-CN" b="0" i="1" smtClean="0"/>
                                          </m:ctrlPr>
                                        </m:fPr>
                                        <m:num>
                                          <m:r>
                                            <a:rPr lang="en-US" altLang="zh-CN" b="0" i="1" smtClean="0"/>
                                            <m:t>𝑛</m:t>
                                          </m:r>
                                          <m:r>
                                            <a:rPr lang="en-US" altLang="zh-CN" b="0" i="1" smtClean="0"/>
                                            <m:t>𝜋</m:t>
                                          </m:r>
                                        </m:num>
                                        <m:den>
                                          <m:r>
                                            <a:rPr lang="en-US" altLang="zh-CN" b="0" i="1" smtClean="0"/>
                                            <m:t>2</m:t>
                                          </m:r>
                                        </m:den>
                                      </m:f>
                                    </m:e>
                                  </m:d>
                                </m:e>
                              </m:nary>
                            </m:e>
                          </m:d>
                        </m:e>
                        <m:sup>
                          <m:r>
                            <a:rPr lang="en-US" altLang="zh-CN" b="0" i="1" smtClean="0"/>
                            <m:t>2</m:t>
                          </m:r>
                        </m:sup>
                      </m:sSup>
                      <m:r>
                        <a:rPr lang="en-US" altLang="zh-CN" b="0" i="1" smtClean="0"/>
                        <m:t>.</m:t>
                      </m:r>
                    </m:oMath>
                  </m:oMathPara>
                </a14:m>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1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4957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9900"/>
                    </a:solidFill>
                  </a:rPr>
                  <a:t>柯西不等式</a:t>
                </a:r>
                <a:r>
                  <a:rPr lang="zh-CN" altLang="en-US" dirty="0" smtClean="0">
                    <a:solidFill>
                      <a:srgbClr val="0000FF"/>
                    </a:solidFill>
                  </a:rPr>
                  <a:t> </a:t>
                </a:r>
                <a:r>
                  <a:rPr lang="zh-CN" altLang="en-US" dirty="0"/>
                  <a:t>对</a:t>
                </a:r>
                <a:r>
                  <a:rPr lang="zh-CN" altLang="en-US" dirty="0" smtClean="0"/>
                  <a:t>任意 </a:t>
                </a:r>
                <a14:m>
                  <m:oMath xmlns:m="http://schemas.openxmlformats.org/officeDocument/2006/math">
                    <m:r>
                      <a:rPr lang="en-US" altLang="zh-CN" b="0" i="1" dirty="0" smtClean="0"/>
                      <m:t>2</m:t>
                    </m:r>
                    <m:r>
                      <a:rPr lang="en-US" altLang="zh-CN" i="1" dirty="0"/>
                      <m:t>𝑛</m:t>
                    </m:r>
                  </m:oMath>
                </a14:m>
                <a:r>
                  <a:rPr lang="zh-CN" altLang="en-US" dirty="0" smtClean="0"/>
                  <a:t> </a:t>
                </a:r>
                <a:r>
                  <a:rPr lang="zh-CN" altLang="en-US" dirty="0"/>
                  <a:t>个</a:t>
                </a:r>
                <a:r>
                  <a:rPr lang="zh-CN" altLang="en-US" dirty="0" smtClean="0"/>
                  <a:t>实数</a:t>
                </a:r>
                <a14:m>
                  <m:oMath xmlns:m="http://schemas.openxmlformats.org/officeDocument/2006/math">
                    <m:r>
                      <a:rPr lang="en-US" altLang="zh-CN" dirty="0"/>
                      <m:t> </m:t>
                    </m:r>
                    <m:sSub>
                      <m:sSubPr>
                        <m:ctrlPr>
                          <a:rPr lang="en-US" altLang="zh-CN" i="1" dirty="0"/>
                        </m:ctrlPr>
                      </m:sSubPr>
                      <m:e>
                        <m:r>
                          <a:rPr lang="en-US" altLang="zh-CN" i="1" dirty="0"/>
                          <m:t>𝑎</m:t>
                        </m:r>
                      </m:e>
                      <m:sub>
                        <m:r>
                          <a:rPr lang="en-US" altLang="zh-CN" i="1" dirty="0"/>
                          <m:t>1</m:t>
                        </m:r>
                      </m:sub>
                    </m:sSub>
                    <m:r>
                      <a:rPr lang="en-US" altLang="zh-CN" i="1" dirty="0"/>
                      <m:t>,</m:t>
                    </m:r>
                    <m:sSub>
                      <m:sSubPr>
                        <m:ctrlPr>
                          <a:rPr lang="en-US" altLang="zh-CN" i="1" dirty="0"/>
                        </m:ctrlPr>
                      </m:sSubPr>
                      <m:e>
                        <m:r>
                          <a:rPr lang="en-US" altLang="zh-CN" i="1" dirty="0"/>
                          <m:t>𝑎</m:t>
                        </m:r>
                      </m:e>
                      <m:sub>
                        <m:r>
                          <a:rPr lang="en-US" altLang="zh-CN" i="1" dirty="0"/>
                          <m:t>2</m:t>
                        </m:r>
                      </m:sub>
                    </m:sSub>
                    <m:r>
                      <a:rPr lang="en-US" altLang="zh-CN" i="1" dirty="0"/>
                      <m:t>,…,</m:t>
                    </m:r>
                    <m:sSub>
                      <m:sSubPr>
                        <m:ctrlPr>
                          <a:rPr lang="en-US" altLang="zh-CN" i="1" dirty="0"/>
                        </m:ctrlPr>
                      </m:sSubPr>
                      <m:e>
                        <m:r>
                          <a:rPr lang="en-US" altLang="zh-CN" i="1" dirty="0"/>
                          <m:t>𝑎</m:t>
                        </m:r>
                      </m:e>
                      <m:sub>
                        <m:r>
                          <a:rPr lang="en-US" altLang="zh-CN" i="1" dirty="0"/>
                          <m:t>𝑛</m:t>
                        </m:r>
                      </m:sub>
                    </m:sSub>
                    <m:r>
                      <a:rPr lang="en-US" altLang="zh-CN" b="0" i="1" dirty="0" smtClean="0"/>
                      <m:t>,</m:t>
                    </m:r>
                    <m:sSub>
                      <m:sSubPr>
                        <m:ctrlPr>
                          <a:rPr lang="en-US" altLang="zh-CN" b="0" i="1" dirty="0" smtClean="0"/>
                        </m:ctrlPr>
                      </m:sSubPr>
                      <m:e>
                        <m:r>
                          <a:rPr lang="en-US" altLang="zh-CN" b="0" i="1" dirty="0" smtClean="0"/>
                          <m:t>𝑏</m:t>
                        </m:r>
                      </m:e>
                      <m:sub>
                        <m:r>
                          <a:rPr lang="en-US" altLang="zh-CN" b="0" i="1" dirty="0" smtClean="0"/>
                          <m:t>1</m:t>
                        </m:r>
                      </m:sub>
                    </m:sSub>
                    <m:r>
                      <a:rPr lang="en-US" altLang="zh-CN" b="0" i="1" dirty="0" smtClean="0"/>
                      <m:t>,</m:t>
                    </m:r>
                    <m:sSub>
                      <m:sSubPr>
                        <m:ctrlPr>
                          <a:rPr lang="en-US" altLang="zh-CN" b="0" i="1" dirty="0" smtClean="0"/>
                        </m:ctrlPr>
                      </m:sSubPr>
                      <m:e>
                        <m:r>
                          <a:rPr lang="en-US" altLang="zh-CN" b="0" i="1" dirty="0" smtClean="0"/>
                          <m:t>𝑏</m:t>
                        </m:r>
                      </m:e>
                      <m:sub>
                        <m:r>
                          <a:rPr lang="en-US" altLang="zh-CN" b="0" i="1" dirty="0" smtClean="0"/>
                          <m:t>2</m:t>
                        </m:r>
                      </m:sub>
                    </m:sSub>
                    <m:r>
                      <a:rPr lang="en-US" altLang="zh-CN" b="0" i="1" dirty="0" smtClean="0"/>
                      <m:t>,…,</m:t>
                    </m:r>
                    <m:sSub>
                      <m:sSubPr>
                        <m:ctrlPr>
                          <a:rPr lang="en-US" altLang="zh-CN" b="0" i="1" dirty="0" smtClean="0"/>
                        </m:ctrlPr>
                      </m:sSubPr>
                      <m:e>
                        <m:r>
                          <a:rPr lang="en-US" altLang="zh-CN" b="0" i="1" dirty="0" smtClean="0"/>
                          <m:t>𝑏</m:t>
                        </m:r>
                      </m:e>
                      <m:sub>
                        <m:r>
                          <a:rPr lang="en-US" altLang="zh-CN" b="0" i="1" dirty="0" smtClean="0"/>
                          <m:t>𝑛</m:t>
                        </m:r>
                      </m:sub>
                    </m:sSub>
                  </m:oMath>
                </a14:m>
                <a:r>
                  <a:rPr lang="en-US" altLang="zh-CN" dirty="0"/>
                  <a:t>, </a:t>
                </a:r>
                <a:r>
                  <a:rPr lang="zh-CN" altLang="en-US" dirty="0"/>
                  <a:t>有</a:t>
                </a:r>
                <a:endParaRPr lang="en-US" altLang="zh-CN" dirty="0"/>
              </a:p>
              <a:p>
                <a:pPr/>
                <a14:m>
                  <m:oMathPara xmlns:m="http://schemas.openxmlformats.org/officeDocument/2006/math">
                    <m:oMathParaPr>
                      <m:jc m:val="centerGroup"/>
                    </m:oMathParaPr>
                    <m:oMath xmlns:m="http://schemas.openxmlformats.org/officeDocument/2006/math">
                      <m:nary>
                        <m:naryPr>
                          <m:chr m:val="∑"/>
                          <m:ctrlPr>
                            <a:rPr lang="en-US" altLang="zh-CN" b="0" i="1" smtClean="0"/>
                          </m:ctrlPr>
                        </m:naryPr>
                        <m:sub>
                          <m:r>
                            <a:rPr lang="en-US" altLang="zh-CN" b="0" i="1" smtClean="0"/>
                            <m:t>𝑖</m:t>
                          </m:r>
                          <m:r>
                            <a:rPr lang="en-US" altLang="zh-CN" b="0" i="1" smtClean="0"/>
                            <m:t>=1</m:t>
                          </m:r>
                        </m:sub>
                        <m:sup>
                          <m:r>
                            <a:rPr lang="en-US" altLang="zh-CN" b="0" i="1" smtClean="0"/>
                            <m:t>𝑛</m:t>
                          </m:r>
                        </m:sup>
                        <m:e>
                          <m:sSubSup>
                            <m:sSubSupPr>
                              <m:ctrlPr>
                                <a:rPr lang="en-US" altLang="zh-CN" b="0" i="1" smtClean="0"/>
                              </m:ctrlPr>
                            </m:sSubSupPr>
                            <m:e>
                              <m:r>
                                <a:rPr lang="en-US" altLang="zh-CN" b="0" i="1" smtClean="0"/>
                                <m:t>𝑎</m:t>
                              </m:r>
                            </m:e>
                            <m:sub>
                              <m:r>
                                <a:rPr lang="en-US" altLang="zh-CN" b="0" i="1" smtClean="0"/>
                                <m:t>𝑖</m:t>
                              </m:r>
                            </m:sub>
                            <m:sup>
                              <m:r>
                                <a:rPr lang="en-US" altLang="zh-CN" b="0" i="1" smtClean="0"/>
                                <m:t>2</m:t>
                              </m:r>
                            </m:sup>
                          </m:sSubSup>
                        </m:e>
                      </m:nary>
                      <m:nary>
                        <m:naryPr>
                          <m:chr m:val="∑"/>
                          <m:ctrlPr>
                            <a:rPr lang="en-US" altLang="zh-CN" b="0" i="1" smtClean="0"/>
                          </m:ctrlPr>
                        </m:naryPr>
                        <m:sub>
                          <m:r>
                            <a:rPr lang="en-US" altLang="zh-CN" b="0" i="1" smtClean="0"/>
                            <m:t>𝑖</m:t>
                          </m:r>
                          <m:r>
                            <a:rPr lang="en-US" altLang="zh-CN" b="0" i="1" smtClean="0"/>
                            <m:t>=1</m:t>
                          </m:r>
                        </m:sub>
                        <m:sup>
                          <m:r>
                            <a:rPr lang="en-US" altLang="zh-CN" b="0" i="1" smtClean="0"/>
                            <m:t>𝑛</m:t>
                          </m:r>
                        </m:sup>
                        <m:e>
                          <m:sSubSup>
                            <m:sSubSupPr>
                              <m:ctrlPr>
                                <a:rPr lang="en-US" altLang="zh-CN" b="0" i="1" smtClean="0"/>
                              </m:ctrlPr>
                            </m:sSubSupPr>
                            <m:e>
                              <m:r>
                                <a:rPr lang="en-US" altLang="zh-CN" b="0" i="1" smtClean="0"/>
                                <m:t>𝑏</m:t>
                              </m:r>
                            </m:e>
                            <m:sub>
                              <m:r>
                                <a:rPr lang="en-US" altLang="zh-CN" b="0" i="1" smtClean="0"/>
                                <m:t>𝑖</m:t>
                              </m:r>
                            </m:sub>
                            <m:sup>
                              <m:r>
                                <a:rPr lang="en-US" altLang="zh-CN" b="0" i="1" smtClean="0"/>
                                <m:t>2</m:t>
                              </m:r>
                            </m:sup>
                          </m:sSubSup>
                        </m:e>
                      </m:nary>
                      <m:r>
                        <a:rPr lang="en-US" altLang="zh-CN" b="0" i="1" smtClean="0"/>
                        <m:t>≥</m:t>
                      </m:r>
                      <m:sSup>
                        <m:sSupPr>
                          <m:ctrlPr>
                            <a:rPr lang="en-US" altLang="zh-CN" b="0" i="1" smtClean="0"/>
                          </m:ctrlPr>
                        </m:sSupPr>
                        <m:e>
                          <m:d>
                            <m:dPr>
                              <m:ctrlPr>
                                <a:rPr lang="en-US" altLang="zh-CN" b="0" i="1" smtClean="0"/>
                              </m:ctrlPr>
                            </m:dPr>
                            <m:e>
                              <m:nary>
                                <m:naryPr>
                                  <m:chr m:val="∑"/>
                                  <m:ctrlPr>
                                    <a:rPr lang="en-US" altLang="zh-CN" b="0" i="1" smtClean="0"/>
                                  </m:ctrlPr>
                                </m:naryPr>
                                <m:sub>
                                  <m:r>
                                    <a:rPr lang="en-US" altLang="zh-CN" b="0" i="1" smtClean="0"/>
                                    <m:t>𝑖</m:t>
                                  </m:r>
                                  <m:r>
                                    <a:rPr lang="en-US" altLang="zh-CN" b="0" i="1" smtClean="0"/>
                                    <m:t>=1</m:t>
                                  </m:r>
                                </m:sub>
                                <m:sup>
                                  <m:r>
                                    <a:rPr lang="en-US" altLang="zh-CN" b="0" i="1" smtClean="0"/>
                                    <m:t>𝑛</m:t>
                                  </m:r>
                                </m:sup>
                                <m:e>
                                  <m:sSub>
                                    <m:sSubPr>
                                      <m:ctrlPr>
                                        <a:rPr lang="en-US" altLang="zh-CN" b="0" i="1" smtClean="0"/>
                                      </m:ctrlPr>
                                    </m:sSubPr>
                                    <m:e>
                                      <m:r>
                                        <a:rPr lang="en-US" altLang="zh-CN" b="0" i="1" smtClean="0"/>
                                        <m:t>𝑎</m:t>
                                      </m:r>
                                    </m:e>
                                    <m:sub>
                                      <m:r>
                                        <a:rPr lang="en-US" altLang="zh-CN" b="0" i="1" smtClean="0"/>
                                        <m:t>𝑖</m:t>
                                      </m:r>
                                    </m:sub>
                                  </m:sSub>
                                  <m:sSub>
                                    <m:sSubPr>
                                      <m:ctrlPr>
                                        <a:rPr lang="en-US" altLang="zh-CN" b="0" i="1" smtClean="0"/>
                                      </m:ctrlPr>
                                    </m:sSubPr>
                                    <m:e>
                                      <m:r>
                                        <a:rPr lang="en-US" altLang="zh-CN" b="0" i="1" smtClean="0"/>
                                        <m:t>𝑏</m:t>
                                      </m:r>
                                    </m:e>
                                    <m:sub>
                                      <m:r>
                                        <a:rPr lang="en-US" altLang="zh-CN" b="0" i="1" smtClean="0"/>
                                        <m:t>𝑖</m:t>
                                      </m:r>
                                    </m:sub>
                                  </m:sSub>
                                </m:e>
                              </m:nary>
                            </m:e>
                          </m:d>
                        </m:e>
                        <m:sup>
                          <m:r>
                            <a:rPr lang="en-US" altLang="zh-CN" b="0" i="1" smtClean="0"/>
                            <m:t>2</m:t>
                          </m:r>
                        </m:sup>
                      </m:sSup>
                      <m:r>
                        <a:rPr lang="en-US" altLang="zh-CN" i="1"/>
                        <m:t>.</m:t>
                      </m:r>
                    </m:oMath>
                  </m:oMathPara>
                </a14:m>
                <a:endParaRPr lang="en-US" altLang="zh-CN" dirty="0" smtClean="0"/>
              </a:p>
              <a:p>
                <a:pPr marL="342900" indent="-342900">
                  <a:buFont typeface="Arial" panose="020B0604020202020204" pitchFamily="34" charset="0"/>
                  <a:buChar char="•"/>
                </a:pPr>
                <a:r>
                  <a:rPr lang="zh-CN" altLang="en-US" dirty="0" smtClean="0"/>
                  <a:t>等号成立当且仅当</a:t>
                </a:r>
                <a14:m>
                  <m:oMath xmlns:m="http://schemas.openxmlformats.org/officeDocument/2006/math">
                    <m:r>
                      <a:rPr lang="en-US" altLang="zh-CN" b="0" i="0" smtClean="0"/>
                      <m:t> </m:t>
                    </m:r>
                    <m:f>
                      <m:fPr>
                        <m:ctrlPr>
                          <a:rPr lang="en-US" altLang="zh-CN" b="0" i="1" smtClean="0"/>
                        </m:ctrlPr>
                      </m:fPr>
                      <m:num>
                        <m:sSub>
                          <m:sSubPr>
                            <m:ctrlPr>
                              <a:rPr lang="en-US" altLang="zh-CN" b="0" i="1" smtClean="0"/>
                            </m:ctrlPr>
                          </m:sSubPr>
                          <m:e>
                            <m:r>
                              <a:rPr lang="en-US" altLang="zh-CN" b="0" i="1" smtClean="0"/>
                              <m:t>𝑎</m:t>
                            </m:r>
                          </m:e>
                          <m:sub>
                            <m:r>
                              <a:rPr lang="en-US" altLang="zh-CN" b="0" i="1" smtClean="0"/>
                              <m:t>1</m:t>
                            </m:r>
                          </m:sub>
                        </m:sSub>
                      </m:num>
                      <m:den>
                        <m:sSub>
                          <m:sSubPr>
                            <m:ctrlPr>
                              <a:rPr lang="en-US" altLang="zh-CN" b="0" i="1" smtClean="0"/>
                            </m:ctrlPr>
                          </m:sSubPr>
                          <m:e>
                            <m:r>
                              <a:rPr lang="en-US" altLang="zh-CN" b="0" i="1" smtClean="0"/>
                              <m:t>𝑏</m:t>
                            </m:r>
                          </m:e>
                          <m:sub>
                            <m:r>
                              <a:rPr lang="en-US" altLang="zh-CN" b="0" i="1" smtClean="0"/>
                              <m:t>1</m:t>
                            </m:r>
                          </m:sub>
                        </m:sSub>
                      </m:den>
                    </m:f>
                    <m:r>
                      <a:rPr lang="en-US" altLang="zh-CN" b="0" i="1" smtClean="0"/>
                      <m:t>=</m:t>
                    </m:r>
                    <m:f>
                      <m:fPr>
                        <m:ctrlPr>
                          <a:rPr lang="en-US" altLang="zh-CN" b="0" i="1" smtClean="0"/>
                        </m:ctrlPr>
                      </m:fPr>
                      <m:num>
                        <m:sSub>
                          <m:sSubPr>
                            <m:ctrlPr>
                              <a:rPr lang="en-US" altLang="zh-CN" b="0" i="1" smtClean="0"/>
                            </m:ctrlPr>
                          </m:sSubPr>
                          <m:e>
                            <m:r>
                              <a:rPr lang="en-US" altLang="zh-CN" b="0" i="1" smtClean="0"/>
                              <m:t>𝑎</m:t>
                            </m:r>
                          </m:e>
                          <m:sub>
                            <m:r>
                              <a:rPr lang="en-US" altLang="zh-CN" b="0" i="1" smtClean="0"/>
                              <m:t>2</m:t>
                            </m:r>
                          </m:sub>
                        </m:sSub>
                      </m:num>
                      <m:den>
                        <m:sSub>
                          <m:sSubPr>
                            <m:ctrlPr>
                              <a:rPr lang="en-US" altLang="zh-CN" b="0" i="1" smtClean="0"/>
                            </m:ctrlPr>
                          </m:sSubPr>
                          <m:e>
                            <m:r>
                              <a:rPr lang="en-US" altLang="zh-CN" b="0" i="1" smtClean="0"/>
                              <m:t>𝑏</m:t>
                            </m:r>
                          </m:e>
                          <m:sub>
                            <m:r>
                              <a:rPr lang="en-US" altLang="zh-CN" b="0" i="1" smtClean="0"/>
                              <m:t>2</m:t>
                            </m:r>
                          </m:sub>
                        </m:sSub>
                      </m:den>
                    </m:f>
                    <m:r>
                      <a:rPr lang="en-US" altLang="zh-CN" b="0" i="1" smtClean="0"/>
                      <m:t>=⋯=</m:t>
                    </m:r>
                    <m:f>
                      <m:fPr>
                        <m:ctrlPr>
                          <a:rPr lang="en-US" altLang="zh-CN" b="0" i="1" smtClean="0"/>
                        </m:ctrlPr>
                      </m:fPr>
                      <m:num>
                        <m:sSub>
                          <m:sSubPr>
                            <m:ctrlPr>
                              <a:rPr lang="en-US" altLang="zh-CN" b="0" i="1" smtClean="0"/>
                            </m:ctrlPr>
                          </m:sSubPr>
                          <m:e>
                            <m:r>
                              <a:rPr lang="en-US" altLang="zh-CN" b="0" i="1" smtClean="0"/>
                              <m:t>𝑎</m:t>
                            </m:r>
                          </m:e>
                          <m:sub>
                            <m:r>
                              <a:rPr lang="en-US" altLang="zh-CN" b="0" i="1" smtClean="0"/>
                              <m:t>𝑛</m:t>
                            </m:r>
                          </m:sub>
                        </m:sSub>
                      </m:num>
                      <m:den>
                        <m:sSub>
                          <m:sSubPr>
                            <m:ctrlPr>
                              <a:rPr lang="en-US" altLang="zh-CN" b="0" i="1" smtClean="0"/>
                            </m:ctrlPr>
                          </m:sSubPr>
                          <m:e>
                            <m:r>
                              <a:rPr lang="en-US" altLang="zh-CN" b="0" i="1" smtClean="0"/>
                              <m:t>𝑏</m:t>
                            </m:r>
                          </m:e>
                          <m:sub>
                            <m:r>
                              <a:rPr lang="en-US" altLang="zh-CN" b="0" i="1" smtClean="0"/>
                              <m:t>𝑛</m:t>
                            </m:r>
                          </m:sub>
                        </m:sSub>
                      </m:den>
                    </m:f>
                    <m:r>
                      <a:rPr lang="en-US" altLang="zh-CN" b="0" i="1" smtClean="0"/>
                      <m:t> </m:t>
                    </m:r>
                  </m:oMath>
                </a14:m>
                <a:r>
                  <a:rPr lang="zh-CN" altLang="en-US" dirty="0" smtClean="0"/>
                  <a:t>或</a:t>
                </a:r>
                <a14:m>
                  <m:oMath xmlns:m="http://schemas.openxmlformats.org/officeDocument/2006/math">
                    <m:r>
                      <a:rPr lang="en-US" altLang="zh-CN" b="0" i="1" dirty="0" smtClean="0"/>
                      <m:t> </m:t>
                    </m:r>
                    <m:sSub>
                      <m:sSubPr>
                        <m:ctrlPr>
                          <a:rPr lang="en-US" altLang="zh-CN" b="0" i="1" dirty="0" smtClean="0"/>
                        </m:ctrlPr>
                      </m:sSubPr>
                      <m:e>
                        <m:r>
                          <a:rPr lang="en-US" altLang="zh-CN" b="0" i="1" dirty="0" smtClean="0"/>
                          <m:t>𝑏</m:t>
                        </m:r>
                      </m:e>
                      <m:sub>
                        <m:r>
                          <a:rPr lang="en-US" altLang="zh-CN" b="0" i="1" dirty="0" smtClean="0"/>
                          <m:t>1</m:t>
                        </m:r>
                      </m:sub>
                    </m:sSub>
                    <m:r>
                      <a:rPr lang="en-US" altLang="zh-CN" b="0" i="1" dirty="0" smtClean="0"/>
                      <m:t>=</m:t>
                    </m:r>
                    <m:sSub>
                      <m:sSubPr>
                        <m:ctrlPr>
                          <a:rPr lang="en-US" altLang="zh-CN" b="0" i="1" dirty="0" smtClean="0"/>
                        </m:ctrlPr>
                      </m:sSubPr>
                      <m:e>
                        <m:r>
                          <a:rPr lang="en-US" altLang="zh-CN" b="0" i="1" dirty="0" smtClean="0"/>
                          <m:t>𝑏</m:t>
                        </m:r>
                      </m:e>
                      <m:sub>
                        <m:r>
                          <a:rPr lang="en-US" altLang="zh-CN" b="0" i="1" dirty="0" smtClean="0"/>
                          <m:t>2</m:t>
                        </m:r>
                      </m:sub>
                    </m:sSub>
                    <m:r>
                      <a:rPr lang="en-US" altLang="zh-CN" b="0" i="1" dirty="0" smtClean="0"/>
                      <m:t>=⋯=</m:t>
                    </m:r>
                    <m:sSub>
                      <m:sSubPr>
                        <m:ctrlPr>
                          <a:rPr lang="en-US" altLang="zh-CN" b="0" i="1" dirty="0" smtClean="0"/>
                        </m:ctrlPr>
                      </m:sSubPr>
                      <m:e>
                        <m:r>
                          <a:rPr lang="en-US" altLang="zh-CN" b="0" i="1" dirty="0" smtClean="0"/>
                          <m:t>𝑏</m:t>
                        </m:r>
                      </m:e>
                      <m:sub>
                        <m:r>
                          <a:rPr lang="en-US" altLang="zh-CN" b="0" i="1" dirty="0" smtClean="0"/>
                          <m:t>𝑛</m:t>
                        </m:r>
                      </m:sub>
                    </m:sSub>
                    <m:r>
                      <a:rPr lang="en-US" altLang="zh-CN" b="0" i="1" dirty="0" smtClean="0"/>
                      <m:t>=0</m:t>
                    </m:r>
                  </m:oMath>
                </a14:m>
                <a:r>
                  <a:rPr lang="en-US" altLang="zh-CN" dirty="0" smtClean="0"/>
                  <a:t>.</a:t>
                </a:r>
              </a:p>
              <a:p>
                <a:pPr marL="342900" indent="-342900">
                  <a:buFont typeface="Arial" panose="020B0604020202020204" pitchFamily="34" charset="0"/>
                  <a:buChar char="•"/>
                </a:pPr>
                <a:r>
                  <a:rPr lang="zh-CN" altLang="en-US" dirty="0">
                    <a:solidFill>
                      <a:srgbClr val="0000FF"/>
                    </a:solidFill>
                  </a:rPr>
                  <a:t>证明</a:t>
                </a:r>
                <a:r>
                  <a:rPr lang="zh-CN" altLang="en-US" dirty="0">
                    <a:solidFill>
                      <a:srgbClr val="009900"/>
                    </a:solidFill>
                  </a:rPr>
                  <a:t> </a:t>
                </a:r>
                <a:r>
                  <a:rPr lang="zh-CN" altLang="en-US" dirty="0"/>
                  <a:t>对</a:t>
                </a:r>
                <a:r>
                  <a:rPr lang="zh-CN" altLang="en-US" dirty="0"/>
                  <a:t>如果 </a:t>
                </a:r>
                <a14:m>
                  <m:oMath xmlns:m="http://schemas.openxmlformats.org/officeDocument/2006/math">
                    <m:sSub>
                      <m:sSubPr>
                        <m:ctrlPr>
                          <a:rPr lang="en-US" altLang="zh-CN" i="1" dirty="0"/>
                        </m:ctrlPr>
                      </m:sSubPr>
                      <m:e>
                        <m:r>
                          <a:rPr lang="en-US" altLang="zh-CN" i="1" dirty="0"/>
                          <m:t>𝑏</m:t>
                        </m:r>
                      </m:e>
                      <m:sub>
                        <m:r>
                          <a:rPr lang="en-US" altLang="zh-CN" i="1" dirty="0"/>
                          <m:t>1</m:t>
                        </m:r>
                      </m:sub>
                    </m:sSub>
                    <m:r>
                      <a:rPr lang="en-US" altLang="zh-CN" i="1" dirty="0"/>
                      <m:t>=</m:t>
                    </m:r>
                    <m:sSub>
                      <m:sSubPr>
                        <m:ctrlPr>
                          <a:rPr lang="en-US" altLang="zh-CN" i="1" dirty="0"/>
                        </m:ctrlPr>
                      </m:sSubPr>
                      <m:e>
                        <m:r>
                          <a:rPr lang="en-US" altLang="zh-CN" i="1" dirty="0"/>
                          <m:t>𝑏</m:t>
                        </m:r>
                      </m:e>
                      <m:sub>
                        <m:r>
                          <a:rPr lang="en-US" altLang="zh-CN" i="1" dirty="0"/>
                          <m:t>2</m:t>
                        </m:r>
                      </m:sub>
                    </m:sSub>
                    <m:r>
                      <a:rPr lang="en-US" altLang="zh-CN" i="1" dirty="0"/>
                      <m:t>=⋯=</m:t>
                    </m:r>
                    <m:sSub>
                      <m:sSubPr>
                        <m:ctrlPr>
                          <a:rPr lang="en-US" altLang="zh-CN" i="1" dirty="0"/>
                        </m:ctrlPr>
                      </m:sSubPr>
                      <m:e>
                        <m:r>
                          <a:rPr lang="en-US" altLang="zh-CN" i="1" dirty="0"/>
                          <m:t>𝑏</m:t>
                        </m:r>
                      </m:e>
                      <m:sub>
                        <m:r>
                          <a:rPr lang="en-US" altLang="zh-CN" i="1" dirty="0"/>
                          <m:t>𝑛</m:t>
                        </m:r>
                      </m:sub>
                    </m:sSub>
                    <m:r>
                      <a:rPr lang="en-US" altLang="zh-CN" i="1" dirty="0"/>
                      <m:t>=0</m:t>
                    </m:r>
                  </m:oMath>
                </a14:m>
                <a:r>
                  <a:rPr lang="en-US" altLang="zh-CN" dirty="0"/>
                  <a:t>, </a:t>
                </a:r>
                <a:r>
                  <a:rPr lang="zh-CN" altLang="en-US" dirty="0"/>
                  <a:t>显然成立</a:t>
                </a:r>
                <a:r>
                  <a:rPr lang="en-US" altLang="zh-CN" dirty="0"/>
                  <a:t>. </a:t>
                </a:r>
                <a:r>
                  <a:rPr lang="zh-CN" altLang="en-US" dirty="0"/>
                  <a:t>假设 </a:t>
                </a:r>
                <a14:m>
                  <m:oMath xmlns:m="http://schemas.openxmlformats.org/officeDocument/2006/math">
                    <m:sSub>
                      <m:sSubPr>
                        <m:ctrlPr>
                          <a:rPr lang="en-US" altLang="zh-CN" i="1"/>
                        </m:ctrlPr>
                      </m:sSubPr>
                      <m:e>
                        <m:r>
                          <a:rPr lang="en-US" altLang="zh-CN" i="1"/>
                          <m:t>𝑏</m:t>
                        </m:r>
                      </m:e>
                      <m:sub>
                        <m:r>
                          <a:rPr lang="en-US" altLang="zh-CN" i="1"/>
                          <m:t>𝑖</m:t>
                        </m:r>
                      </m:sub>
                    </m:sSub>
                  </m:oMath>
                </a14:m>
                <a:r>
                  <a:rPr lang="zh-CN" altLang="en-US" dirty="0"/>
                  <a:t> 不全为零</a:t>
                </a:r>
                <a:r>
                  <a:rPr lang="en-US" altLang="zh-CN" dirty="0"/>
                  <a:t>, </a:t>
                </a:r>
                <a:r>
                  <a:rPr lang="zh-CN" altLang="en-US" dirty="0"/>
                  <a:t>考虑</a:t>
                </a:r>
                <a:endParaRPr lang="en-US" altLang="zh-CN" dirty="0"/>
              </a:p>
              <a:p>
                <a:pPr/>
                <a14:m>
                  <m:oMathPara xmlns:m="http://schemas.openxmlformats.org/officeDocument/2006/math">
                    <m:oMathParaPr>
                      <m:jc m:val="centerGroup"/>
                    </m:oMathParaPr>
                    <m:oMath xmlns:m="http://schemas.openxmlformats.org/officeDocument/2006/math">
                      <m:d>
                        <m:dPr>
                          <m:ctrlPr>
                            <a:rPr lang="en-US" altLang="zh-CN" i="1"/>
                          </m:ctrlPr>
                        </m:dPr>
                        <m:e>
                          <m:nary>
                            <m:naryPr>
                              <m:chr m:val="∑"/>
                              <m:ctrlPr>
                                <a:rPr lang="en-US" altLang="zh-CN" i="1"/>
                              </m:ctrlPr>
                            </m:naryPr>
                            <m:sub>
                              <m:r>
                                <a:rPr lang="en-US" altLang="zh-CN" i="1"/>
                                <m:t>𝑖</m:t>
                              </m:r>
                              <m:r>
                                <a:rPr lang="en-US" altLang="zh-CN" i="1"/>
                                <m:t>=1</m:t>
                              </m:r>
                            </m:sub>
                            <m:sup>
                              <m:r>
                                <a:rPr lang="en-US" altLang="zh-CN" i="1"/>
                                <m:t>𝑛</m:t>
                              </m:r>
                            </m:sup>
                            <m:e>
                              <m:sSubSup>
                                <m:sSubSupPr>
                                  <m:ctrlPr>
                                    <a:rPr lang="en-US" altLang="zh-CN" i="1"/>
                                  </m:ctrlPr>
                                </m:sSubSupPr>
                                <m:e>
                                  <m:r>
                                    <a:rPr lang="en-US" altLang="zh-CN" i="1"/>
                                    <m:t>𝑏</m:t>
                                  </m:r>
                                </m:e>
                                <m:sub>
                                  <m:r>
                                    <a:rPr lang="en-US" altLang="zh-CN" i="1"/>
                                    <m:t>𝑖</m:t>
                                  </m:r>
                                </m:sub>
                                <m:sup>
                                  <m:r>
                                    <a:rPr lang="en-US" altLang="zh-CN" i="1"/>
                                    <m:t>2</m:t>
                                  </m:r>
                                </m:sup>
                              </m:sSubSup>
                            </m:e>
                          </m:nary>
                        </m:e>
                      </m:d>
                      <m:sSup>
                        <m:sSupPr>
                          <m:ctrlPr>
                            <a:rPr lang="en-US" altLang="zh-CN" i="1"/>
                          </m:ctrlPr>
                        </m:sSupPr>
                        <m:e>
                          <m:r>
                            <a:rPr lang="en-US" altLang="zh-CN" i="1"/>
                            <m:t>𝑥</m:t>
                          </m:r>
                        </m:e>
                        <m:sup>
                          <m:r>
                            <a:rPr lang="en-US" altLang="zh-CN" i="1"/>
                            <m:t>2</m:t>
                          </m:r>
                        </m:sup>
                      </m:sSup>
                      <m:r>
                        <a:rPr lang="en-US" altLang="zh-CN" i="1"/>
                        <m:t>−2</m:t>
                      </m:r>
                      <m:d>
                        <m:dPr>
                          <m:ctrlPr>
                            <a:rPr lang="en-US" altLang="zh-CN" i="1"/>
                          </m:ctrlPr>
                        </m:dPr>
                        <m:e>
                          <m:nary>
                            <m:naryPr>
                              <m:chr m:val="∑"/>
                              <m:ctrlPr>
                                <a:rPr lang="en-US" altLang="zh-CN" i="1"/>
                              </m:ctrlPr>
                            </m:naryPr>
                            <m:sub>
                              <m:r>
                                <a:rPr lang="en-US" altLang="zh-CN" i="1"/>
                                <m:t>𝑖</m:t>
                              </m:r>
                              <m:r>
                                <a:rPr lang="en-US" altLang="zh-CN" i="1"/>
                                <m:t>=1</m:t>
                              </m:r>
                            </m:sub>
                            <m:sup>
                              <m:r>
                                <a:rPr lang="en-US" altLang="zh-CN" i="1"/>
                                <m:t>𝑛</m:t>
                              </m:r>
                            </m:sup>
                            <m:e>
                              <m:sSub>
                                <m:sSubPr>
                                  <m:ctrlPr>
                                    <a:rPr lang="en-US" altLang="zh-CN" i="1"/>
                                  </m:ctrlPr>
                                </m:sSubPr>
                                <m:e>
                                  <m:r>
                                    <a:rPr lang="en-US" altLang="zh-CN" i="1"/>
                                    <m:t>𝑎</m:t>
                                  </m:r>
                                </m:e>
                                <m:sub>
                                  <m:r>
                                    <a:rPr lang="en-US" altLang="zh-CN" i="1"/>
                                    <m:t>𝑖</m:t>
                                  </m:r>
                                </m:sub>
                              </m:sSub>
                              <m:sSub>
                                <m:sSubPr>
                                  <m:ctrlPr>
                                    <a:rPr lang="en-US" altLang="zh-CN" i="1"/>
                                  </m:ctrlPr>
                                </m:sSubPr>
                                <m:e>
                                  <m:r>
                                    <a:rPr lang="en-US" altLang="zh-CN" i="1"/>
                                    <m:t>𝑏</m:t>
                                  </m:r>
                                </m:e>
                                <m:sub>
                                  <m:r>
                                    <a:rPr lang="en-US" altLang="zh-CN" i="1"/>
                                    <m:t>𝑖</m:t>
                                  </m:r>
                                </m:sub>
                              </m:sSub>
                            </m:e>
                          </m:nary>
                        </m:e>
                      </m:d>
                      <m:r>
                        <a:rPr lang="en-US" altLang="zh-CN" i="1"/>
                        <m:t>𝑥</m:t>
                      </m:r>
                      <m:r>
                        <a:rPr lang="en-US" altLang="zh-CN" i="1"/>
                        <m:t>+</m:t>
                      </m:r>
                      <m:nary>
                        <m:naryPr>
                          <m:chr m:val="∑"/>
                          <m:ctrlPr>
                            <a:rPr lang="en-US" altLang="zh-CN" i="1"/>
                          </m:ctrlPr>
                        </m:naryPr>
                        <m:sub>
                          <m:r>
                            <a:rPr lang="en-US" altLang="zh-CN" i="1"/>
                            <m:t>𝑖</m:t>
                          </m:r>
                          <m:r>
                            <a:rPr lang="en-US" altLang="zh-CN" i="1"/>
                            <m:t>=1</m:t>
                          </m:r>
                        </m:sub>
                        <m:sup>
                          <m:r>
                            <a:rPr lang="en-US" altLang="zh-CN" i="1"/>
                            <m:t>𝑛</m:t>
                          </m:r>
                        </m:sup>
                        <m:e>
                          <m:sSubSup>
                            <m:sSubSupPr>
                              <m:ctrlPr>
                                <a:rPr lang="en-US" altLang="zh-CN" i="1"/>
                              </m:ctrlPr>
                            </m:sSubSupPr>
                            <m:e>
                              <m:r>
                                <a:rPr lang="en-US" altLang="zh-CN" i="1"/>
                                <m:t>𝑎</m:t>
                              </m:r>
                            </m:e>
                            <m:sub>
                              <m:r>
                                <a:rPr lang="en-US" altLang="zh-CN" i="1"/>
                                <m:t>𝑖</m:t>
                              </m:r>
                            </m:sub>
                            <m:sup>
                              <m:r>
                                <a:rPr lang="en-US" altLang="zh-CN" i="1"/>
                                <m:t>2</m:t>
                              </m:r>
                            </m:sup>
                          </m:sSubSup>
                        </m:e>
                      </m:nary>
                      <m:r>
                        <a:rPr lang="en-US" altLang="zh-CN" i="1"/>
                        <m:t>=</m:t>
                      </m:r>
                      <m:nary>
                        <m:naryPr>
                          <m:chr m:val="∑"/>
                          <m:ctrlPr>
                            <a:rPr lang="en-US" altLang="zh-CN" i="1"/>
                          </m:ctrlPr>
                        </m:naryPr>
                        <m:sub>
                          <m:r>
                            <a:rPr lang="en-US" altLang="zh-CN" i="1"/>
                            <m:t>𝑖</m:t>
                          </m:r>
                          <m:r>
                            <a:rPr lang="en-US" altLang="zh-CN" i="1"/>
                            <m:t>=1</m:t>
                          </m:r>
                        </m:sub>
                        <m:sup>
                          <m:r>
                            <a:rPr lang="en-US" altLang="zh-CN" i="1"/>
                            <m:t>𝑛</m:t>
                          </m:r>
                        </m:sup>
                        <m:e>
                          <m:sSup>
                            <m:sSupPr>
                              <m:ctrlPr>
                                <a:rPr lang="en-US" altLang="zh-CN" i="1"/>
                              </m:ctrlPr>
                            </m:sSupPr>
                            <m:e>
                              <m:d>
                                <m:dPr>
                                  <m:ctrlPr>
                                    <a:rPr lang="en-US" altLang="zh-CN" i="1"/>
                                  </m:ctrlPr>
                                </m:dPr>
                                <m:e>
                                  <m:sSub>
                                    <m:sSubPr>
                                      <m:ctrlPr>
                                        <a:rPr lang="en-US" altLang="zh-CN" i="1"/>
                                      </m:ctrlPr>
                                    </m:sSubPr>
                                    <m:e>
                                      <m:r>
                                        <a:rPr lang="en-US" altLang="zh-CN" i="1"/>
                                        <m:t>𝑏</m:t>
                                      </m:r>
                                    </m:e>
                                    <m:sub>
                                      <m:r>
                                        <a:rPr lang="en-US" altLang="zh-CN" i="1"/>
                                        <m:t>𝑖</m:t>
                                      </m:r>
                                    </m:sub>
                                  </m:sSub>
                                  <m:r>
                                    <a:rPr lang="en-US" altLang="zh-CN" i="1"/>
                                    <m:t>𝑥</m:t>
                                  </m:r>
                                  <m:r>
                                    <a:rPr lang="en-US" altLang="zh-CN" i="1"/>
                                    <m:t>−</m:t>
                                  </m:r>
                                  <m:sSub>
                                    <m:sSubPr>
                                      <m:ctrlPr>
                                        <a:rPr lang="en-US" altLang="zh-CN" i="1"/>
                                      </m:ctrlPr>
                                    </m:sSubPr>
                                    <m:e>
                                      <m:r>
                                        <a:rPr lang="en-US" altLang="zh-CN" i="1"/>
                                        <m:t>𝑎</m:t>
                                      </m:r>
                                    </m:e>
                                    <m:sub>
                                      <m:r>
                                        <a:rPr lang="en-US" altLang="zh-CN" i="1"/>
                                        <m:t>𝑖</m:t>
                                      </m:r>
                                    </m:sub>
                                  </m:sSub>
                                </m:e>
                              </m:d>
                            </m:e>
                            <m:sup>
                              <m:r>
                                <a:rPr lang="en-US" altLang="zh-CN" i="1"/>
                                <m:t>2</m:t>
                              </m:r>
                            </m:sup>
                          </m:sSup>
                        </m:e>
                      </m:nary>
                      <m:r>
                        <a:rPr lang="en-US" altLang="zh-CN" i="1"/>
                        <m:t>=0.</m:t>
                      </m:r>
                    </m:oMath>
                  </m:oMathPara>
                </a14:m>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9330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a:t>这个一元二次方程至多有一个解</a:t>
                </a:r>
                <a:r>
                  <a:rPr lang="en-US" altLang="zh-CN" dirty="0"/>
                  <a:t>, </a:t>
                </a:r>
                <a:r>
                  <a:rPr lang="zh-CN" altLang="en-US" dirty="0"/>
                  <a:t>因此判别式</a:t>
                </a:r>
                <a14:m>
                  <m:oMath xmlns:m="http://schemas.openxmlformats.org/officeDocument/2006/math">
                    <m:r>
                      <a:rPr lang="en-US" altLang="zh-CN" i="1"/>
                      <m:t>≤0</m:t>
                    </m:r>
                  </m:oMath>
                </a14:m>
                <a:r>
                  <a:rPr lang="en-US" altLang="zh-CN" dirty="0"/>
                  <a:t>, </a:t>
                </a:r>
                <a:r>
                  <a:rPr lang="zh-CN" altLang="en-US" dirty="0"/>
                  <a:t>即柯西不等式</a:t>
                </a:r>
                <a:r>
                  <a:rPr lang="en-US" altLang="zh-CN" dirty="0"/>
                  <a:t>. </a:t>
                </a:r>
                <a:r>
                  <a:rPr lang="zh-CN" altLang="en-US" dirty="0"/>
                  <a:t>等式成立当且仅当判别式为零</a:t>
                </a:r>
                <a:r>
                  <a:rPr lang="en-US" altLang="zh-CN" dirty="0"/>
                  <a:t>, </a:t>
                </a:r>
                <a:r>
                  <a:rPr lang="zh-CN" altLang="en-US" dirty="0"/>
                  <a:t>即该方程有解</a:t>
                </a:r>
                <a:r>
                  <a:rPr lang="en-US" altLang="zh-CN" dirty="0"/>
                  <a:t>, </a:t>
                </a:r>
                <a:r>
                  <a:rPr lang="zh-CN" altLang="en-US" dirty="0"/>
                  <a:t>从而 </a:t>
                </a:r>
                <a14:m>
                  <m:oMath xmlns:m="http://schemas.openxmlformats.org/officeDocument/2006/math">
                    <m:f>
                      <m:fPr>
                        <m:ctrlPr>
                          <a:rPr lang="en-US" altLang="zh-CN" i="1"/>
                        </m:ctrlPr>
                      </m:fPr>
                      <m:num>
                        <m:sSub>
                          <m:sSubPr>
                            <m:ctrlPr>
                              <a:rPr lang="en-US" altLang="zh-CN" i="1"/>
                            </m:ctrlPr>
                          </m:sSubPr>
                          <m:e>
                            <m:r>
                              <a:rPr lang="en-US" altLang="zh-CN" i="1"/>
                              <m:t>𝑎</m:t>
                            </m:r>
                          </m:e>
                          <m:sub>
                            <m:r>
                              <a:rPr lang="en-US" altLang="zh-CN" i="1"/>
                              <m:t>1</m:t>
                            </m:r>
                          </m:sub>
                        </m:sSub>
                      </m:num>
                      <m:den>
                        <m:sSub>
                          <m:sSubPr>
                            <m:ctrlPr>
                              <a:rPr lang="en-US" altLang="zh-CN" i="1"/>
                            </m:ctrlPr>
                          </m:sSubPr>
                          <m:e>
                            <m:r>
                              <a:rPr lang="en-US" altLang="zh-CN" i="1"/>
                              <m:t>𝑏</m:t>
                            </m:r>
                          </m:e>
                          <m:sub>
                            <m:r>
                              <a:rPr lang="en-US" altLang="zh-CN" i="1"/>
                              <m:t>1</m:t>
                            </m:r>
                          </m:sub>
                        </m:sSub>
                      </m:den>
                    </m:f>
                    <m:r>
                      <a:rPr lang="en-US" altLang="zh-CN" i="1"/>
                      <m:t>=</m:t>
                    </m:r>
                    <m:f>
                      <m:fPr>
                        <m:ctrlPr>
                          <a:rPr lang="en-US" altLang="zh-CN" i="1"/>
                        </m:ctrlPr>
                      </m:fPr>
                      <m:num>
                        <m:sSub>
                          <m:sSubPr>
                            <m:ctrlPr>
                              <a:rPr lang="en-US" altLang="zh-CN" i="1"/>
                            </m:ctrlPr>
                          </m:sSubPr>
                          <m:e>
                            <m:r>
                              <a:rPr lang="en-US" altLang="zh-CN" i="1"/>
                              <m:t>𝑎</m:t>
                            </m:r>
                          </m:e>
                          <m:sub>
                            <m:r>
                              <a:rPr lang="en-US" altLang="zh-CN" i="1"/>
                              <m:t>2</m:t>
                            </m:r>
                          </m:sub>
                        </m:sSub>
                      </m:num>
                      <m:den>
                        <m:sSub>
                          <m:sSubPr>
                            <m:ctrlPr>
                              <a:rPr lang="en-US" altLang="zh-CN" i="1"/>
                            </m:ctrlPr>
                          </m:sSubPr>
                          <m:e>
                            <m:r>
                              <a:rPr lang="en-US" altLang="zh-CN" i="1"/>
                              <m:t>𝑏</m:t>
                            </m:r>
                          </m:e>
                          <m:sub>
                            <m:r>
                              <a:rPr lang="en-US" altLang="zh-CN" i="1"/>
                              <m:t>2</m:t>
                            </m:r>
                          </m:sub>
                        </m:sSub>
                      </m:den>
                    </m:f>
                    <m:r>
                      <a:rPr lang="en-US" altLang="zh-CN" i="1"/>
                      <m:t>=⋯=</m:t>
                    </m:r>
                    <m:f>
                      <m:fPr>
                        <m:ctrlPr>
                          <a:rPr lang="en-US" altLang="zh-CN" i="1"/>
                        </m:ctrlPr>
                      </m:fPr>
                      <m:num>
                        <m:sSub>
                          <m:sSubPr>
                            <m:ctrlPr>
                              <a:rPr lang="en-US" altLang="zh-CN" i="1"/>
                            </m:ctrlPr>
                          </m:sSubPr>
                          <m:e>
                            <m:r>
                              <a:rPr lang="en-US" altLang="zh-CN" i="1"/>
                              <m:t>𝑎</m:t>
                            </m:r>
                          </m:e>
                          <m:sub>
                            <m:r>
                              <a:rPr lang="en-US" altLang="zh-CN" i="1"/>
                              <m:t>𝑛</m:t>
                            </m:r>
                          </m:sub>
                        </m:sSub>
                      </m:num>
                      <m:den>
                        <m:sSub>
                          <m:sSubPr>
                            <m:ctrlPr>
                              <a:rPr lang="en-US" altLang="zh-CN" i="1"/>
                            </m:ctrlPr>
                          </m:sSubPr>
                          <m:e>
                            <m:r>
                              <a:rPr lang="en-US" altLang="zh-CN" i="1"/>
                              <m:t>𝑏</m:t>
                            </m:r>
                          </m:e>
                          <m:sub>
                            <m:r>
                              <a:rPr lang="en-US" altLang="zh-CN" i="1"/>
                              <m:t>𝑛</m:t>
                            </m:r>
                          </m:sub>
                        </m:sSub>
                      </m:den>
                    </m:f>
                  </m:oMath>
                </a14:m>
                <a:r>
                  <a:rPr lang="en-US" altLang="zh-CN" dirty="0" smtClean="0"/>
                  <a:t>.</a:t>
                </a:r>
                <a:endParaRPr lang="en-US" altLang="zh-CN" dirty="0" smtClean="0">
                  <a:solidFill>
                    <a:srgbClr val="0000FF"/>
                  </a:solidFill>
                </a:endParaRPr>
              </a:p>
              <a:p>
                <a:pPr marL="342900" indent="-342900">
                  <a:buFont typeface="Arial" panose="020B0604020202020204" pitchFamily="34" charset="0"/>
                  <a:buChar char="•"/>
                </a:pPr>
                <a:r>
                  <a:rPr lang="zh-CN" altLang="en-US" dirty="0" smtClean="0">
                    <a:solidFill>
                      <a:srgbClr val="0000FF"/>
                    </a:solidFill>
                  </a:rPr>
                  <a:t>推论</a:t>
                </a:r>
                <a:r>
                  <a:rPr lang="zh-CN" altLang="en-US" dirty="0" smtClean="0">
                    <a:solidFill>
                      <a:srgbClr val="009900"/>
                    </a:solidFill>
                  </a:rPr>
                  <a:t> </a:t>
                </a:r>
                <a:r>
                  <a:rPr lang="zh-CN" altLang="en-US" dirty="0"/>
                  <a:t>对</a:t>
                </a:r>
                <a:r>
                  <a:rPr lang="zh-CN" altLang="en-US" dirty="0"/>
                  <a:t>任意</a:t>
                </a:r>
                <a:r>
                  <a:rPr lang="zh-CN" altLang="en-US" dirty="0"/>
                  <a:t> </a:t>
                </a:r>
                <a14:m>
                  <m:oMath xmlns:m="http://schemas.openxmlformats.org/officeDocument/2006/math">
                    <m:r>
                      <a:rPr lang="en-US" altLang="zh-CN" i="1" dirty="0"/>
                      <m:t>𝑛</m:t>
                    </m:r>
                  </m:oMath>
                </a14:m>
                <a:r>
                  <a:rPr lang="zh-CN" altLang="en-US" dirty="0"/>
                  <a:t> </a:t>
                </a:r>
                <a:r>
                  <a:rPr lang="zh-CN" altLang="en-US" dirty="0"/>
                  <a:t>个</a:t>
                </a:r>
                <a:r>
                  <a:rPr lang="zh-CN" altLang="en-US" dirty="0"/>
                  <a:t>正</a:t>
                </a:r>
                <a:r>
                  <a:rPr lang="zh-CN" altLang="en-US" dirty="0"/>
                  <a:t>实数</a:t>
                </a:r>
                <a14:m>
                  <m:oMath xmlns:m="http://schemas.openxmlformats.org/officeDocument/2006/math">
                    <m:r>
                      <a:rPr lang="en-US" altLang="zh-CN" dirty="0"/>
                      <m:t> </m:t>
                    </m:r>
                    <m:sSub>
                      <m:sSubPr>
                        <m:ctrlPr>
                          <a:rPr lang="en-US" altLang="zh-CN" i="1" dirty="0"/>
                        </m:ctrlPr>
                      </m:sSubPr>
                      <m:e>
                        <m:r>
                          <a:rPr lang="en-US" altLang="zh-CN" i="1" dirty="0"/>
                          <m:t>𝑥</m:t>
                        </m:r>
                      </m:e>
                      <m:sub>
                        <m:r>
                          <a:rPr lang="en-US" altLang="zh-CN" i="1" dirty="0"/>
                          <m:t>1</m:t>
                        </m:r>
                      </m:sub>
                    </m:sSub>
                    <m:r>
                      <a:rPr lang="en-US" altLang="zh-CN" i="1" dirty="0"/>
                      <m:t>,</m:t>
                    </m:r>
                    <m:sSub>
                      <m:sSubPr>
                        <m:ctrlPr>
                          <a:rPr lang="en-US" altLang="zh-CN" i="1" dirty="0"/>
                        </m:ctrlPr>
                      </m:sSubPr>
                      <m:e>
                        <m:r>
                          <a:rPr lang="en-US" altLang="zh-CN" i="1" dirty="0"/>
                          <m:t>𝑥</m:t>
                        </m:r>
                      </m:e>
                      <m:sub>
                        <m:r>
                          <a:rPr lang="en-US" altLang="zh-CN" i="1" dirty="0"/>
                          <m:t>2</m:t>
                        </m:r>
                      </m:sub>
                    </m:sSub>
                    <m:r>
                      <a:rPr lang="en-US" altLang="zh-CN" i="1" dirty="0"/>
                      <m:t>,…,</m:t>
                    </m:r>
                    <m:sSub>
                      <m:sSubPr>
                        <m:ctrlPr>
                          <a:rPr lang="en-US" altLang="zh-CN" i="1" dirty="0"/>
                        </m:ctrlPr>
                      </m:sSubPr>
                      <m:e>
                        <m:r>
                          <a:rPr lang="en-US" altLang="zh-CN" i="1" dirty="0"/>
                          <m:t>𝑥</m:t>
                        </m:r>
                      </m:e>
                      <m:sub>
                        <m:r>
                          <a:rPr lang="en-US" altLang="zh-CN" i="1" dirty="0"/>
                          <m:t>𝑛</m:t>
                        </m:r>
                      </m:sub>
                    </m:sSub>
                  </m:oMath>
                </a14:m>
                <a:r>
                  <a:rPr lang="en-US" altLang="zh-CN" dirty="0"/>
                  <a:t>, </a:t>
                </a:r>
                <a:r>
                  <a:rPr lang="zh-CN" altLang="en-US" dirty="0"/>
                  <a:t>有</a:t>
                </a:r>
                <a:endParaRPr lang="en-US" altLang="zh-CN" dirty="0"/>
              </a:p>
              <a:p>
                <a:pPr/>
                <a14:m>
                  <m:oMathPara xmlns:m="http://schemas.openxmlformats.org/officeDocument/2006/math">
                    <m:oMathParaPr>
                      <m:jc m:val="centerGroup"/>
                    </m:oMathParaPr>
                    <m:oMath xmlns:m="http://schemas.openxmlformats.org/officeDocument/2006/math">
                      <m:rad>
                        <m:radPr>
                          <m:degHide m:val="on"/>
                          <m:ctrlPr>
                            <a:rPr lang="en-US" altLang="zh-CN" i="1" dirty="0"/>
                          </m:ctrlPr>
                        </m:radPr>
                        <m:deg/>
                        <m:e>
                          <m:f>
                            <m:fPr>
                              <m:ctrlPr>
                                <a:rPr lang="en-US" altLang="zh-CN" i="1" dirty="0"/>
                              </m:ctrlPr>
                            </m:fPr>
                            <m:num>
                              <m:sSubSup>
                                <m:sSubSupPr>
                                  <m:ctrlPr>
                                    <a:rPr lang="en-US" altLang="zh-CN" i="1" dirty="0"/>
                                  </m:ctrlPr>
                                </m:sSubSupPr>
                                <m:e>
                                  <m:r>
                                    <a:rPr lang="en-US" altLang="zh-CN" i="1" dirty="0"/>
                                    <m:t>𝑥</m:t>
                                  </m:r>
                                </m:e>
                                <m:sub>
                                  <m:r>
                                    <a:rPr lang="en-US" altLang="zh-CN" i="1" dirty="0"/>
                                    <m:t>1</m:t>
                                  </m:r>
                                </m:sub>
                                <m:sup>
                                  <m:r>
                                    <a:rPr lang="en-US" altLang="zh-CN" i="1" dirty="0"/>
                                    <m:t>2</m:t>
                                  </m:r>
                                </m:sup>
                              </m:sSubSup>
                              <m:r>
                                <a:rPr lang="en-US" altLang="zh-CN" i="1" dirty="0"/>
                                <m:t>+⋯+</m:t>
                              </m:r>
                              <m:sSubSup>
                                <m:sSubSupPr>
                                  <m:ctrlPr>
                                    <a:rPr lang="en-US" altLang="zh-CN" i="1" dirty="0"/>
                                  </m:ctrlPr>
                                </m:sSubSupPr>
                                <m:e>
                                  <m:r>
                                    <a:rPr lang="en-US" altLang="zh-CN" i="1" dirty="0"/>
                                    <m:t>𝑥</m:t>
                                  </m:r>
                                </m:e>
                                <m:sub>
                                  <m:r>
                                    <a:rPr lang="en-US" altLang="zh-CN" i="1" dirty="0"/>
                                    <m:t>𝑛</m:t>
                                  </m:r>
                                </m:sub>
                                <m:sup>
                                  <m:r>
                                    <a:rPr lang="en-US" altLang="zh-CN" i="1" dirty="0"/>
                                    <m:t>2</m:t>
                                  </m:r>
                                </m:sup>
                              </m:sSubSup>
                            </m:num>
                            <m:den>
                              <m:r>
                                <a:rPr lang="en-US" altLang="zh-CN" i="1" dirty="0"/>
                                <m:t>𝑛</m:t>
                              </m:r>
                            </m:den>
                          </m:f>
                        </m:e>
                      </m:rad>
                      <m:r>
                        <a:rPr lang="en-US" altLang="zh-CN" i="1"/>
                        <m:t>≥</m:t>
                      </m:r>
                      <m:f>
                        <m:fPr>
                          <m:ctrlPr>
                            <a:rPr lang="en-US" altLang="zh-CN" i="1"/>
                          </m:ctrlPr>
                        </m:fPr>
                        <m:num>
                          <m:sSub>
                            <m:sSubPr>
                              <m:ctrlPr>
                                <a:rPr lang="en-US" altLang="zh-CN" i="1"/>
                              </m:ctrlPr>
                            </m:sSubPr>
                            <m:e>
                              <m:r>
                                <a:rPr lang="en-US" altLang="zh-CN" i="1"/>
                                <m:t>𝑥</m:t>
                              </m:r>
                            </m:e>
                            <m:sub>
                              <m:r>
                                <a:rPr lang="en-US" altLang="zh-CN" i="1"/>
                                <m:t>1</m:t>
                              </m:r>
                            </m:sub>
                          </m:sSub>
                          <m:r>
                            <a:rPr lang="en-US" altLang="zh-CN" i="1"/>
                            <m:t>+⋯+</m:t>
                          </m:r>
                          <m:sSub>
                            <m:sSubPr>
                              <m:ctrlPr>
                                <a:rPr lang="en-US" altLang="zh-CN" i="1"/>
                              </m:ctrlPr>
                            </m:sSubPr>
                            <m:e>
                              <m:r>
                                <a:rPr lang="en-US" altLang="zh-CN" i="1"/>
                                <m:t>𝑥</m:t>
                              </m:r>
                            </m:e>
                            <m:sub>
                              <m:r>
                                <a:rPr lang="en-US" altLang="zh-CN" i="1"/>
                                <m:t>𝑛</m:t>
                              </m:r>
                            </m:sub>
                          </m:sSub>
                        </m:num>
                        <m:den>
                          <m:r>
                            <a:rPr lang="en-US" altLang="zh-CN" i="1"/>
                            <m:t>𝑛</m:t>
                          </m:r>
                        </m:den>
                      </m:f>
                      <m:r>
                        <a:rPr lang="en-US" altLang="zh-CN" i="1"/>
                        <m:t>≥</m:t>
                      </m:r>
                      <m:f>
                        <m:fPr>
                          <m:ctrlPr>
                            <a:rPr lang="en-US" altLang="zh-CN" i="1"/>
                          </m:ctrlPr>
                        </m:fPr>
                        <m:num>
                          <m:r>
                            <a:rPr lang="en-US" altLang="zh-CN" i="1"/>
                            <m:t>𝑛</m:t>
                          </m:r>
                        </m:num>
                        <m:den>
                          <m:sSubSup>
                            <m:sSubSupPr>
                              <m:ctrlPr>
                                <a:rPr lang="en-US" altLang="zh-CN" i="1"/>
                              </m:ctrlPr>
                            </m:sSubSupPr>
                            <m:e>
                              <m:r>
                                <a:rPr lang="en-US" altLang="zh-CN" i="1"/>
                                <m:t>𝑥</m:t>
                              </m:r>
                            </m:e>
                            <m:sub>
                              <m:r>
                                <a:rPr lang="en-US" altLang="zh-CN" i="1"/>
                                <m:t>1</m:t>
                              </m:r>
                            </m:sub>
                            <m:sup>
                              <m:r>
                                <a:rPr lang="en-US" altLang="zh-CN" i="1"/>
                                <m:t>−1</m:t>
                              </m:r>
                            </m:sup>
                          </m:sSubSup>
                          <m:r>
                            <a:rPr lang="en-US" altLang="zh-CN" i="1"/>
                            <m:t>+⋯+</m:t>
                          </m:r>
                          <m:sSubSup>
                            <m:sSubSupPr>
                              <m:ctrlPr>
                                <a:rPr lang="en-US" altLang="zh-CN" i="1"/>
                              </m:ctrlPr>
                            </m:sSubSupPr>
                            <m:e>
                              <m:r>
                                <a:rPr lang="en-US" altLang="zh-CN" i="1"/>
                                <m:t>𝑥</m:t>
                              </m:r>
                            </m:e>
                            <m:sub>
                              <m:r>
                                <a:rPr lang="en-US" altLang="zh-CN" i="1"/>
                                <m:t>𝑛</m:t>
                              </m:r>
                            </m:sub>
                            <m:sup>
                              <m:r>
                                <a:rPr lang="en-US" altLang="zh-CN" i="1"/>
                                <m:t>−1</m:t>
                              </m:r>
                            </m:sup>
                          </m:sSubSup>
                        </m:den>
                      </m:f>
                      <m:r>
                        <a:rPr lang="en-US" altLang="zh-CN" i="1"/>
                        <m:t>.</m:t>
                      </m:r>
                    </m:oMath>
                  </m:oMathPara>
                </a14:m>
                <a:endParaRPr lang="en-US" altLang="zh-CN" dirty="0"/>
              </a:p>
              <a:p>
                <a:pPr marL="342900" indent="-342900">
                  <a:buFont typeface="Arial" panose="020B0604020202020204" pitchFamily="34" charset="0"/>
                  <a:buChar char="•"/>
                </a:pPr>
                <a:r>
                  <a:rPr lang="zh-CN" altLang="en-US" dirty="0"/>
                  <a:t>令 </a:t>
                </a:r>
                <a14:m>
                  <m:oMath xmlns:m="http://schemas.openxmlformats.org/officeDocument/2006/math">
                    <m:sSub>
                      <m:sSubPr>
                        <m:ctrlPr>
                          <a:rPr lang="en-US" altLang="zh-CN" i="1"/>
                        </m:ctrlPr>
                      </m:sSubPr>
                      <m:e>
                        <m:r>
                          <a:rPr lang="en-US" altLang="zh-CN" i="1"/>
                          <m:t>𝑎</m:t>
                        </m:r>
                      </m:e>
                      <m:sub>
                        <m:r>
                          <a:rPr lang="en-US" altLang="zh-CN" i="1"/>
                          <m:t>𝑖</m:t>
                        </m:r>
                      </m:sub>
                    </m:sSub>
                    <m:r>
                      <a:rPr lang="en-US" altLang="zh-CN" i="1"/>
                      <m:t>=</m:t>
                    </m:r>
                    <m:sSub>
                      <m:sSubPr>
                        <m:ctrlPr>
                          <a:rPr lang="en-US" altLang="zh-CN" i="1"/>
                        </m:ctrlPr>
                      </m:sSubPr>
                      <m:e>
                        <m:r>
                          <a:rPr lang="en-US" altLang="zh-CN" i="1"/>
                          <m:t>𝑥</m:t>
                        </m:r>
                      </m:e>
                      <m:sub>
                        <m:r>
                          <a:rPr lang="en-US" altLang="zh-CN" i="1"/>
                          <m:t>𝑖</m:t>
                        </m:r>
                      </m:sub>
                    </m:sSub>
                    <m:r>
                      <a:rPr lang="en-US" altLang="zh-CN" i="1"/>
                      <m:t>,</m:t>
                    </m:r>
                    <m:sSub>
                      <m:sSubPr>
                        <m:ctrlPr>
                          <a:rPr lang="en-US" altLang="zh-CN" i="1"/>
                        </m:ctrlPr>
                      </m:sSubPr>
                      <m:e>
                        <m:r>
                          <a:rPr lang="en-US" altLang="zh-CN" i="1"/>
                          <m:t>𝑏</m:t>
                        </m:r>
                      </m:e>
                      <m:sub>
                        <m:r>
                          <a:rPr lang="en-US" altLang="zh-CN" i="1"/>
                          <m:t>𝑖</m:t>
                        </m:r>
                      </m:sub>
                    </m:sSub>
                    <m:r>
                      <a:rPr lang="en-US" altLang="zh-CN" i="1"/>
                      <m:t>=1</m:t>
                    </m:r>
                  </m:oMath>
                </a14:m>
                <a:r>
                  <a:rPr lang="en-US" altLang="zh-CN" dirty="0"/>
                  <a:t> </a:t>
                </a:r>
                <a:r>
                  <a:rPr lang="zh-CN" altLang="en-US" dirty="0"/>
                  <a:t>可得第一个不等式</a:t>
                </a:r>
                <a:r>
                  <a:rPr lang="en-US" altLang="zh-CN" dirty="0"/>
                  <a:t>. </a:t>
                </a:r>
                <a:r>
                  <a:rPr lang="zh-CN" altLang="en-US" dirty="0"/>
                  <a:t>令 </a:t>
                </a:r>
                <a14:m>
                  <m:oMath xmlns:m="http://schemas.openxmlformats.org/officeDocument/2006/math">
                    <m:sSub>
                      <m:sSubPr>
                        <m:ctrlPr>
                          <a:rPr lang="en-US" altLang="zh-CN" i="1"/>
                        </m:ctrlPr>
                      </m:sSubPr>
                      <m:e>
                        <m:r>
                          <a:rPr lang="en-US" altLang="zh-CN" i="1"/>
                          <m:t>𝑎</m:t>
                        </m:r>
                      </m:e>
                      <m:sub>
                        <m:r>
                          <a:rPr lang="en-US" altLang="zh-CN" i="1"/>
                          <m:t>𝑖</m:t>
                        </m:r>
                      </m:sub>
                    </m:sSub>
                    <m:r>
                      <a:rPr lang="en-US" altLang="zh-CN" i="1"/>
                      <m:t>=</m:t>
                    </m:r>
                    <m:rad>
                      <m:radPr>
                        <m:degHide m:val="on"/>
                        <m:ctrlPr>
                          <a:rPr lang="en-US" altLang="zh-CN" i="1"/>
                        </m:ctrlPr>
                      </m:radPr>
                      <m:deg/>
                      <m:e>
                        <m:sSub>
                          <m:sSubPr>
                            <m:ctrlPr>
                              <a:rPr lang="en-US" altLang="zh-CN" i="1"/>
                            </m:ctrlPr>
                          </m:sSubPr>
                          <m:e>
                            <m:r>
                              <a:rPr lang="en-US" altLang="zh-CN" i="1"/>
                              <m:t>𝑥</m:t>
                            </m:r>
                          </m:e>
                          <m:sub>
                            <m:r>
                              <a:rPr lang="en-US" altLang="zh-CN" i="1"/>
                              <m:t>𝑖</m:t>
                            </m:r>
                          </m:sub>
                        </m:sSub>
                      </m:e>
                    </m:rad>
                    <m:r>
                      <a:rPr lang="en-US" altLang="zh-CN" i="1"/>
                      <m:t>,</m:t>
                    </m:r>
                    <m:sSub>
                      <m:sSubPr>
                        <m:ctrlPr>
                          <a:rPr lang="en-US" altLang="zh-CN" i="1"/>
                        </m:ctrlPr>
                      </m:sSubPr>
                      <m:e>
                        <m:r>
                          <a:rPr lang="en-US" altLang="zh-CN" i="1"/>
                          <m:t>𝑏</m:t>
                        </m:r>
                      </m:e>
                      <m:sub>
                        <m:r>
                          <a:rPr lang="en-US" altLang="zh-CN" i="1"/>
                          <m:t>𝑖</m:t>
                        </m:r>
                      </m:sub>
                    </m:sSub>
                    <m:r>
                      <a:rPr lang="en-US" altLang="zh-CN" i="1"/>
                      <m:t>=</m:t>
                    </m:r>
                    <m:f>
                      <m:fPr>
                        <m:ctrlPr>
                          <a:rPr lang="en-US" altLang="zh-CN" i="1"/>
                        </m:ctrlPr>
                      </m:fPr>
                      <m:num>
                        <m:r>
                          <a:rPr lang="en-US" altLang="zh-CN" i="1"/>
                          <m:t>1</m:t>
                        </m:r>
                      </m:num>
                      <m:den>
                        <m:rad>
                          <m:radPr>
                            <m:degHide m:val="on"/>
                            <m:ctrlPr>
                              <a:rPr lang="en-US" altLang="zh-CN" i="1"/>
                            </m:ctrlPr>
                          </m:radPr>
                          <m:deg/>
                          <m:e>
                            <m:sSub>
                              <m:sSubPr>
                                <m:ctrlPr>
                                  <a:rPr lang="en-US" altLang="zh-CN" i="1"/>
                                </m:ctrlPr>
                              </m:sSubPr>
                              <m:e>
                                <m:r>
                                  <a:rPr lang="en-US" altLang="zh-CN" i="1"/>
                                  <m:t>𝑥</m:t>
                                </m:r>
                              </m:e>
                              <m:sub>
                                <m:r>
                                  <a:rPr lang="en-US" altLang="zh-CN" i="1"/>
                                  <m:t>𝑖</m:t>
                                </m:r>
                              </m:sub>
                            </m:sSub>
                          </m:e>
                        </m:rad>
                      </m:den>
                    </m:f>
                  </m:oMath>
                </a14:m>
                <a:r>
                  <a:rPr lang="en-US" altLang="zh-CN" dirty="0"/>
                  <a:t> </a:t>
                </a:r>
                <a:r>
                  <a:rPr lang="zh-CN" altLang="en-US" dirty="0"/>
                  <a:t>可得</a:t>
                </a:r>
                <a:r>
                  <a:rPr lang="zh-CN" altLang="en-US" dirty="0"/>
                  <a:t>第二个不等式</a:t>
                </a:r>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1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97453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B050"/>
                    </a:solidFill>
                  </a:rPr>
                  <a:t>三角函数和反三角函数有关等式</a:t>
                </a:r>
                <a:endParaRPr lang="en-US" altLang="zh-CN" dirty="0" smtClean="0">
                  <a:solidFill>
                    <a:srgbClr val="00B050"/>
                  </a:solidFill>
                </a:endParaRPr>
              </a:p>
              <a:p>
                <a:pPr marL="342900" indent="-342900">
                  <a:buFont typeface="Arial" panose="020B0604020202020204" pitchFamily="34" charset="0"/>
                  <a:buChar char="•"/>
                </a:pPr>
                <a:r>
                  <a:rPr lang="zh-CN" altLang="en-US" dirty="0" smtClean="0">
                    <a:solidFill>
                      <a:srgbClr val="0000FF"/>
                    </a:solidFill>
                  </a:rPr>
                  <a:t>倍角公式</a:t>
                </a:r>
                <a:endParaRPr lang="en-US" altLang="zh-CN" dirty="0" smtClean="0"/>
              </a:p>
              <a:p>
                <a:pPr marL="342900" indent="-342900">
                  <a:buFont typeface="Arial" panose="020B0604020202020204" pitchFamily="34" charset="0"/>
                  <a:buChar char="•"/>
                </a:pPr>
                <a14:m>
                  <m:oMath xmlns:m="http://schemas.openxmlformats.org/officeDocument/2006/math">
                    <m:func>
                      <m:funcPr>
                        <m:ctrlPr>
                          <a:rPr lang="en-US" altLang="zh-CN" b="0" i="1" dirty="0" smtClean="0"/>
                        </m:ctrlPr>
                      </m:funcPr>
                      <m:fName>
                        <m:r>
                          <m:rPr>
                            <m:sty m:val="p"/>
                          </m:rPr>
                          <a:rPr lang="en-US" altLang="zh-CN" b="0" i="0" dirty="0" smtClean="0"/>
                          <m:t>sin</m:t>
                        </m:r>
                      </m:fName>
                      <m:e>
                        <m:r>
                          <a:rPr lang="en-US" altLang="zh-CN" b="0" i="1" dirty="0" smtClean="0"/>
                          <m:t>2</m:t>
                        </m:r>
                        <m:r>
                          <a:rPr lang="en-US" altLang="zh-CN" b="0" i="1" dirty="0" smtClean="0"/>
                          <m:t>𝑥</m:t>
                        </m:r>
                      </m:e>
                    </m:func>
                    <m:r>
                      <a:rPr lang="en-US" altLang="zh-CN" b="0" i="1" dirty="0" smtClean="0"/>
                      <m:t>=2</m:t>
                    </m:r>
                    <m:func>
                      <m:funcPr>
                        <m:ctrlPr>
                          <a:rPr lang="en-US" altLang="zh-CN" b="0" i="1" dirty="0" smtClean="0"/>
                        </m:ctrlPr>
                      </m:funcPr>
                      <m:fName>
                        <m:r>
                          <m:rPr>
                            <m:sty m:val="p"/>
                          </m:rPr>
                          <a:rPr lang="en-US" altLang="zh-CN" b="0" i="0" dirty="0" smtClean="0"/>
                          <m:t>sin</m:t>
                        </m:r>
                      </m:fName>
                      <m:e>
                        <m:r>
                          <a:rPr lang="en-US" altLang="zh-CN" b="0" i="1" dirty="0" smtClean="0"/>
                          <m:t>𝑥</m:t>
                        </m:r>
                      </m:e>
                    </m:func>
                    <m:func>
                      <m:funcPr>
                        <m:ctrlPr>
                          <a:rPr lang="en-US" altLang="zh-CN" b="0" i="1" dirty="0" smtClean="0"/>
                        </m:ctrlPr>
                      </m:funcPr>
                      <m:fName>
                        <m:r>
                          <m:rPr>
                            <m:sty m:val="p"/>
                          </m:rPr>
                          <a:rPr lang="en-US" altLang="zh-CN" b="0" i="0" dirty="0" smtClean="0"/>
                          <m:t>cos</m:t>
                        </m:r>
                      </m:fName>
                      <m:e>
                        <m:r>
                          <a:rPr lang="en-US" altLang="zh-CN" b="0" i="1" dirty="0" smtClean="0"/>
                          <m:t>𝑥</m:t>
                        </m:r>
                      </m:e>
                    </m:func>
                  </m:oMath>
                </a14:m>
                <a:endParaRPr lang="en-US" altLang="zh-CN" b="0" i="1" dirty="0" smtClean="0"/>
              </a:p>
              <a:p>
                <a:pPr marL="342900" indent="-342900">
                  <a:buFont typeface="Arial" panose="020B0604020202020204" pitchFamily="34" charset="0"/>
                  <a:buChar char="•"/>
                </a:pPr>
                <a14:m>
                  <m:oMath xmlns:m="http://schemas.openxmlformats.org/officeDocument/2006/math">
                    <m:func>
                      <m:funcPr>
                        <m:ctrlPr>
                          <a:rPr lang="en-US" altLang="zh-CN" b="0" i="1" dirty="0" smtClean="0"/>
                        </m:ctrlPr>
                      </m:funcPr>
                      <m:fName>
                        <m:r>
                          <m:rPr>
                            <m:sty m:val="p"/>
                          </m:rPr>
                          <a:rPr lang="en-US" altLang="zh-CN" b="0" i="0" dirty="0" smtClean="0"/>
                          <m:t>cos</m:t>
                        </m:r>
                      </m:fName>
                      <m:e>
                        <m:r>
                          <a:rPr lang="en-US" altLang="zh-CN" b="0" i="1" dirty="0" smtClean="0"/>
                          <m:t>2</m:t>
                        </m:r>
                        <m:r>
                          <a:rPr lang="en-US" altLang="zh-CN" b="0" i="1" dirty="0" smtClean="0"/>
                          <m:t>𝑥</m:t>
                        </m:r>
                      </m:e>
                    </m:func>
                    <m:r>
                      <a:rPr lang="en-US" altLang="zh-CN" b="0" i="1" dirty="0" smtClean="0"/>
                      <m:t>=</m:t>
                    </m:r>
                    <m:func>
                      <m:funcPr>
                        <m:ctrlPr>
                          <a:rPr lang="en-US" altLang="zh-CN" b="0" i="1" dirty="0" smtClean="0"/>
                        </m:ctrlPr>
                      </m:funcPr>
                      <m:fName>
                        <m:sSup>
                          <m:sSupPr>
                            <m:ctrlPr>
                              <a:rPr lang="en-US" altLang="zh-CN" b="0" i="1" dirty="0" smtClean="0"/>
                            </m:ctrlPr>
                          </m:sSupPr>
                          <m:e>
                            <m:r>
                              <m:rPr>
                                <m:sty m:val="p"/>
                              </m:rPr>
                              <a:rPr lang="en-US" altLang="zh-CN" b="0" i="0" dirty="0" smtClean="0"/>
                              <m:t>cos</m:t>
                            </m:r>
                          </m:e>
                          <m:sup>
                            <m:r>
                              <a:rPr lang="en-US" altLang="zh-CN" b="0" i="1" dirty="0" smtClean="0"/>
                              <m:t>2</m:t>
                            </m:r>
                          </m:sup>
                        </m:sSup>
                      </m:fName>
                      <m:e>
                        <m:r>
                          <a:rPr lang="en-US" altLang="zh-CN" b="0" i="1" dirty="0" smtClean="0"/>
                          <m:t>𝑥</m:t>
                        </m:r>
                      </m:e>
                    </m:func>
                    <m:r>
                      <a:rPr lang="en-US" altLang="zh-CN" b="0" i="1" dirty="0" smtClean="0"/>
                      <m:t>−</m:t>
                    </m:r>
                    <m:func>
                      <m:funcPr>
                        <m:ctrlPr>
                          <a:rPr lang="en-US" altLang="zh-CN" b="0" i="1" dirty="0" smtClean="0"/>
                        </m:ctrlPr>
                      </m:funcPr>
                      <m:fName>
                        <m:sSup>
                          <m:sSupPr>
                            <m:ctrlPr>
                              <a:rPr lang="en-US" altLang="zh-CN" b="0" i="1" dirty="0" smtClean="0"/>
                            </m:ctrlPr>
                          </m:sSupPr>
                          <m:e>
                            <m:r>
                              <m:rPr>
                                <m:sty m:val="p"/>
                              </m:rPr>
                              <a:rPr lang="en-US" altLang="zh-CN" b="0" i="0" dirty="0" smtClean="0"/>
                              <m:t>sin</m:t>
                            </m:r>
                          </m:e>
                          <m:sup>
                            <m:r>
                              <a:rPr lang="en-US" altLang="zh-CN" b="0" i="1" dirty="0" smtClean="0"/>
                              <m:t>2</m:t>
                            </m:r>
                          </m:sup>
                        </m:sSup>
                      </m:fName>
                      <m:e>
                        <m:r>
                          <a:rPr lang="en-US" altLang="zh-CN" b="0" i="1" dirty="0" smtClean="0"/>
                          <m:t>𝑥</m:t>
                        </m:r>
                      </m:e>
                    </m:func>
                    <m:r>
                      <a:rPr lang="en-US" altLang="zh-CN" b="0" i="1" dirty="0" smtClean="0"/>
                      <m:t>=2</m:t>
                    </m:r>
                    <m:func>
                      <m:funcPr>
                        <m:ctrlPr>
                          <a:rPr lang="en-US" altLang="zh-CN" b="0" i="1" dirty="0" smtClean="0"/>
                        </m:ctrlPr>
                      </m:funcPr>
                      <m:fName>
                        <m:sSup>
                          <m:sSupPr>
                            <m:ctrlPr>
                              <a:rPr lang="en-US" altLang="zh-CN" b="0" i="1" dirty="0" smtClean="0"/>
                            </m:ctrlPr>
                          </m:sSupPr>
                          <m:e>
                            <m:r>
                              <m:rPr>
                                <m:sty m:val="p"/>
                              </m:rPr>
                              <a:rPr lang="en-US" altLang="zh-CN" b="0" i="0" dirty="0" smtClean="0"/>
                              <m:t>cos</m:t>
                            </m:r>
                          </m:e>
                          <m:sup>
                            <m:r>
                              <a:rPr lang="en-US" altLang="zh-CN" b="0" i="1" dirty="0" smtClean="0"/>
                              <m:t>2</m:t>
                            </m:r>
                          </m:sup>
                        </m:sSup>
                      </m:fName>
                      <m:e>
                        <m:r>
                          <a:rPr lang="en-US" altLang="zh-CN" b="0" i="1" dirty="0" smtClean="0"/>
                          <m:t>𝑥</m:t>
                        </m:r>
                      </m:e>
                    </m:func>
                    <m:r>
                      <a:rPr lang="en-US" altLang="zh-CN" b="0" i="1" dirty="0" smtClean="0"/>
                      <m:t>−1=1−2</m:t>
                    </m:r>
                    <m:func>
                      <m:funcPr>
                        <m:ctrlPr>
                          <a:rPr lang="en-US" altLang="zh-CN" b="0" i="1" dirty="0" smtClean="0"/>
                        </m:ctrlPr>
                      </m:funcPr>
                      <m:fName>
                        <m:sSup>
                          <m:sSupPr>
                            <m:ctrlPr>
                              <a:rPr lang="en-US" altLang="zh-CN" b="0" i="1" dirty="0" smtClean="0"/>
                            </m:ctrlPr>
                          </m:sSupPr>
                          <m:e>
                            <m:r>
                              <m:rPr>
                                <m:sty m:val="p"/>
                              </m:rPr>
                              <a:rPr lang="en-US" altLang="zh-CN" b="0" i="0" dirty="0" smtClean="0"/>
                              <m:t>sin</m:t>
                            </m:r>
                          </m:e>
                          <m:sup>
                            <m:r>
                              <a:rPr lang="en-US" altLang="zh-CN" b="0" i="1" dirty="0" smtClean="0"/>
                              <m:t>2</m:t>
                            </m:r>
                          </m:sup>
                        </m:sSup>
                      </m:fName>
                      <m:e>
                        <m:r>
                          <a:rPr lang="en-US" altLang="zh-CN" b="0" i="1" dirty="0" smtClean="0"/>
                          <m:t>𝑥</m:t>
                        </m:r>
                      </m:e>
                    </m:func>
                  </m:oMath>
                </a14:m>
                <a:endParaRPr lang="en-US" altLang="zh-CN" b="0" dirty="0" smtClean="0"/>
              </a:p>
              <a:p>
                <a:pPr marL="342900" indent="-342900">
                  <a:buFont typeface="Arial" panose="020B0604020202020204" pitchFamily="34" charset="0"/>
                  <a:buChar char="•"/>
                </a:pPr>
                <a14:m>
                  <m:oMath xmlns:m="http://schemas.openxmlformats.org/officeDocument/2006/math">
                    <m:func>
                      <m:funcPr>
                        <m:ctrlPr>
                          <a:rPr lang="en-US" altLang="zh-CN" b="0" i="1" smtClean="0"/>
                        </m:ctrlPr>
                      </m:funcPr>
                      <m:fName>
                        <m:r>
                          <m:rPr>
                            <m:sty m:val="p"/>
                          </m:rPr>
                          <a:rPr lang="en-US" altLang="zh-CN" b="0" i="0" smtClean="0"/>
                          <m:t>tan</m:t>
                        </m:r>
                      </m:fName>
                      <m:e>
                        <m:r>
                          <a:rPr lang="en-US" altLang="zh-CN" b="0" i="1" smtClean="0"/>
                          <m:t>2</m:t>
                        </m:r>
                        <m:r>
                          <a:rPr lang="en-US" altLang="zh-CN" b="0" i="1" smtClean="0"/>
                          <m:t>𝑥</m:t>
                        </m:r>
                      </m:e>
                    </m:func>
                    <m:r>
                      <a:rPr lang="en-US" altLang="zh-CN" b="0" i="1" smtClean="0"/>
                      <m:t>=</m:t>
                    </m:r>
                    <m:f>
                      <m:fPr>
                        <m:ctrlPr>
                          <a:rPr lang="en-US" altLang="zh-CN" b="0" i="1" smtClean="0"/>
                        </m:ctrlPr>
                      </m:fPr>
                      <m:num>
                        <m:r>
                          <a:rPr lang="en-US" altLang="zh-CN" b="0" i="1" smtClean="0"/>
                          <m:t>2</m:t>
                        </m:r>
                        <m:func>
                          <m:funcPr>
                            <m:ctrlPr>
                              <a:rPr lang="en-US" altLang="zh-CN" b="0" i="1" smtClean="0"/>
                            </m:ctrlPr>
                          </m:funcPr>
                          <m:fName>
                            <m:r>
                              <m:rPr>
                                <m:sty m:val="p"/>
                              </m:rPr>
                              <a:rPr lang="en-US" altLang="zh-CN" b="0" i="0" smtClean="0"/>
                              <m:t>tan</m:t>
                            </m:r>
                          </m:fName>
                          <m:e>
                            <m:r>
                              <a:rPr lang="en-US" altLang="zh-CN" b="0" i="1" smtClean="0"/>
                              <m:t>𝑥</m:t>
                            </m:r>
                          </m:e>
                        </m:func>
                      </m:num>
                      <m:den>
                        <m:r>
                          <a:rPr lang="en-US" altLang="zh-CN" b="0" i="1" smtClean="0"/>
                          <m:t>1−</m:t>
                        </m:r>
                        <m:func>
                          <m:funcPr>
                            <m:ctrlPr>
                              <a:rPr lang="en-US" altLang="zh-CN" b="0" i="1" smtClean="0"/>
                            </m:ctrlPr>
                          </m:funcPr>
                          <m:fName>
                            <m:sSup>
                              <m:sSupPr>
                                <m:ctrlPr>
                                  <a:rPr lang="en-US" altLang="zh-CN" b="0" i="1" smtClean="0"/>
                                </m:ctrlPr>
                              </m:sSupPr>
                              <m:e>
                                <m:r>
                                  <m:rPr>
                                    <m:sty m:val="p"/>
                                  </m:rPr>
                                  <a:rPr lang="en-US" altLang="zh-CN" b="0" i="0" smtClean="0"/>
                                  <m:t>tan</m:t>
                                </m:r>
                              </m:e>
                              <m:sup>
                                <m:r>
                                  <a:rPr lang="en-US" altLang="zh-CN" b="0" i="1" smtClean="0"/>
                                  <m:t>2</m:t>
                                </m:r>
                              </m:sup>
                            </m:sSup>
                          </m:fName>
                          <m:e>
                            <m:r>
                              <a:rPr lang="en-US" altLang="zh-CN" b="0" i="1" smtClean="0"/>
                              <m:t>𝑥</m:t>
                            </m:r>
                          </m:e>
                        </m:func>
                      </m:den>
                    </m:f>
                  </m:oMath>
                </a14:m>
                <a:endParaRPr lang="en-US" altLang="zh-CN" dirty="0" smtClean="0"/>
              </a:p>
              <a:p>
                <a:pPr marL="342900" indent="-342900">
                  <a:buFont typeface="Arial" panose="020B0604020202020204" pitchFamily="34" charset="0"/>
                  <a:buChar char="•"/>
                </a:pPr>
                <a:r>
                  <a:rPr lang="zh-CN" altLang="en-US" dirty="0" smtClean="0">
                    <a:solidFill>
                      <a:srgbClr val="0000FF"/>
                    </a:solidFill>
                  </a:rPr>
                  <a:t>反三角函数</a:t>
                </a:r>
                <a:endParaRPr lang="zh-CN" altLang="en-US" dirty="0">
                  <a:solidFill>
                    <a:srgbClr val="0000FF"/>
                  </a:solidFill>
                </a:endParaRPr>
              </a:p>
              <a:p>
                <a:pPr marL="342900" indent="-342900">
                  <a:buFont typeface="Arial" panose="020B0604020202020204" pitchFamily="34" charset="0"/>
                  <a:buChar char="•"/>
                </a:pPr>
                <a14:m>
                  <m:oMath xmlns:m="http://schemas.openxmlformats.org/officeDocument/2006/math">
                    <m:func>
                      <m:funcPr>
                        <m:ctrlPr>
                          <a:rPr lang="en-US" altLang="zh-CN" i="1"/>
                        </m:ctrlPr>
                      </m:funcPr>
                      <m:fName>
                        <m:r>
                          <m:rPr>
                            <m:sty m:val="p"/>
                          </m:rPr>
                          <a:rPr lang="en-US" altLang="zh-CN"/>
                          <m:t>arcsin</m:t>
                        </m:r>
                      </m:fName>
                      <m:e>
                        <m:r>
                          <a:rPr lang="en-US" altLang="zh-CN" i="1"/>
                          <m:t>𝑥</m:t>
                        </m:r>
                      </m:e>
                    </m:func>
                    <m:r>
                      <a:rPr lang="en-US" altLang="zh-CN" i="1"/>
                      <m:t>+</m:t>
                    </m:r>
                    <m:func>
                      <m:funcPr>
                        <m:ctrlPr>
                          <a:rPr lang="en-US" altLang="zh-CN" i="1"/>
                        </m:ctrlPr>
                      </m:funcPr>
                      <m:fName>
                        <m:r>
                          <m:rPr>
                            <m:sty m:val="p"/>
                          </m:rPr>
                          <a:rPr lang="en-US" altLang="zh-CN"/>
                          <m:t>arccos</m:t>
                        </m:r>
                      </m:fName>
                      <m:e>
                        <m:r>
                          <a:rPr lang="en-US" altLang="zh-CN" i="1"/>
                          <m:t>𝑥</m:t>
                        </m:r>
                      </m:e>
                    </m:func>
                    <m:r>
                      <a:rPr lang="en-US" altLang="zh-CN" i="1"/>
                      <m:t>=</m:t>
                    </m:r>
                    <m:f>
                      <m:fPr>
                        <m:ctrlPr>
                          <a:rPr lang="en-US" altLang="zh-CN" i="1"/>
                        </m:ctrlPr>
                      </m:fPr>
                      <m:num>
                        <m:r>
                          <a:rPr lang="en-US" altLang="zh-CN" i="1"/>
                          <m:t>𝜋</m:t>
                        </m:r>
                      </m:num>
                      <m:den>
                        <m:r>
                          <a:rPr lang="en-US" altLang="zh-CN" i="1"/>
                          <m:t>2</m:t>
                        </m:r>
                      </m:den>
                    </m:f>
                    <m:r>
                      <a:rPr lang="en-US" altLang="zh-CN" b="0" i="1" smtClean="0"/>
                      <m:t>, </m:t>
                    </m:r>
                    <m:r>
                      <a:rPr lang="en-US" altLang="zh-CN" b="0" i="1" smtClean="0"/>
                      <m:t>𝑥</m:t>
                    </m:r>
                    <m:r>
                      <a:rPr lang="en-US" altLang="zh-CN" b="0" i="1" smtClean="0"/>
                      <m:t>∈</m:t>
                    </m:r>
                    <m:d>
                      <m:dPr>
                        <m:begChr m:val="["/>
                        <m:endChr m:val="]"/>
                        <m:ctrlPr>
                          <a:rPr lang="en-US" altLang="zh-CN" b="0" i="1" smtClean="0"/>
                        </m:ctrlPr>
                      </m:dPr>
                      <m:e>
                        <m:r>
                          <a:rPr lang="en-US" altLang="zh-CN" b="0" i="1" smtClean="0"/>
                          <m:t>−1,1</m:t>
                        </m:r>
                      </m:e>
                    </m:d>
                  </m:oMath>
                </a14:m>
                <a:r>
                  <a:rPr lang="en-US" altLang="zh-CN" dirty="0" smtClean="0"/>
                  <a:t>;</a:t>
                </a:r>
              </a:p>
              <a:p>
                <a:pPr marL="342900" indent="-342900">
                  <a:buFont typeface="Arial" panose="020B0604020202020204" pitchFamily="34" charset="0"/>
                  <a:buChar char="•"/>
                </a:pPr>
                <a14:m>
                  <m:oMath xmlns:m="http://schemas.openxmlformats.org/officeDocument/2006/math">
                    <m:func>
                      <m:funcPr>
                        <m:ctrlPr>
                          <a:rPr lang="en-US" altLang="zh-CN" i="1"/>
                        </m:ctrlPr>
                      </m:funcPr>
                      <m:fName>
                        <m:r>
                          <m:rPr>
                            <m:sty m:val="p"/>
                          </m:rPr>
                          <a:rPr lang="en-US" altLang="zh-CN"/>
                          <m:t>arctan</m:t>
                        </m:r>
                      </m:fName>
                      <m:e>
                        <m:r>
                          <a:rPr lang="en-US" altLang="zh-CN" i="1"/>
                          <m:t>𝑥</m:t>
                        </m:r>
                      </m:e>
                    </m:func>
                    <m:r>
                      <a:rPr lang="en-US" altLang="zh-CN" i="1"/>
                      <m:t>+</m:t>
                    </m:r>
                    <m:func>
                      <m:funcPr>
                        <m:ctrlPr>
                          <a:rPr lang="en-US" altLang="zh-CN" i="1"/>
                        </m:ctrlPr>
                      </m:funcPr>
                      <m:fName>
                        <m:r>
                          <m:rPr>
                            <m:sty m:val="p"/>
                          </m:rPr>
                          <a:rPr lang="en-US" altLang="zh-CN"/>
                          <m:t>arccot</m:t>
                        </m:r>
                      </m:fName>
                      <m:e>
                        <m:r>
                          <a:rPr lang="en-US" altLang="zh-CN" i="1"/>
                          <m:t>𝑥</m:t>
                        </m:r>
                      </m:e>
                    </m:func>
                    <m:r>
                      <a:rPr lang="en-US" altLang="zh-CN" i="1"/>
                      <m:t>=</m:t>
                    </m:r>
                    <m:f>
                      <m:fPr>
                        <m:ctrlPr>
                          <a:rPr lang="en-US" altLang="zh-CN" i="1"/>
                        </m:ctrlPr>
                      </m:fPr>
                      <m:num>
                        <m:r>
                          <a:rPr lang="en-US" altLang="zh-CN" i="1"/>
                          <m:t>𝜋</m:t>
                        </m:r>
                      </m:num>
                      <m:den>
                        <m:r>
                          <a:rPr lang="en-US" altLang="zh-CN" i="1"/>
                          <m:t>2</m:t>
                        </m:r>
                      </m:den>
                    </m:f>
                    <m:r>
                      <a:rPr lang="en-US" altLang="zh-CN" b="0" i="1" smtClean="0"/>
                      <m:t>, </m:t>
                    </m:r>
                    <m:r>
                      <a:rPr lang="en-US" altLang="zh-CN" b="0" i="1" smtClean="0"/>
                      <m:t>𝑥</m:t>
                    </m:r>
                    <m:r>
                      <a:rPr lang="en-US" altLang="zh-CN" b="0" i="1" smtClean="0"/>
                      <m:t>∈(−∞,+∞)</m:t>
                    </m:r>
                  </m:oMath>
                </a14:m>
                <a:r>
                  <a:rPr lang="en-US" altLang="zh-CN" dirty="0" smtClean="0"/>
                  <a:t>.</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46786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和差化积公式</a:t>
                </a:r>
              </a:p>
              <a:p>
                <a:pPr marL="342900" indent="-342900">
                  <a:buFont typeface="Arial" panose="020B0604020202020204" pitchFamily="34" charset="0"/>
                  <a:buChar char="•"/>
                </a:pPr>
                <a14:m>
                  <m:oMath xmlns:m="http://schemas.openxmlformats.org/officeDocument/2006/math">
                    <m:func>
                      <m:funcPr>
                        <m:ctrlPr>
                          <a:rPr lang="en-US" altLang="zh-CN" i="1" smtClean="0"/>
                        </m:ctrlPr>
                      </m:funcPr>
                      <m:fName>
                        <m:r>
                          <m:rPr>
                            <m:sty m:val="p"/>
                          </m:rPr>
                          <a:rPr lang="en-US" altLang="zh-CN"/>
                          <m:t>sin</m:t>
                        </m:r>
                      </m:fName>
                      <m:e>
                        <m:r>
                          <a:rPr lang="en-US" altLang="zh-CN" i="1"/>
                          <m:t>𝑥</m:t>
                        </m:r>
                      </m:e>
                    </m:func>
                    <m:r>
                      <a:rPr lang="en-US" altLang="zh-CN" i="1"/>
                      <m:t>+</m:t>
                    </m:r>
                    <m:func>
                      <m:funcPr>
                        <m:ctrlPr>
                          <a:rPr lang="en-US" altLang="zh-CN" i="1"/>
                        </m:ctrlPr>
                      </m:funcPr>
                      <m:fName>
                        <m:r>
                          <m:rPr>
                            <m:sty m:val="p"/>
                          </m:rPr>
                          <a:rPr lang="en-US" altLang="zh-CN"/>
                          <m:t>sin</m:t>
                        </m:r>
                      </m:fName>
                      <m:e>
                        <m:r>
                          <a:rPr lang="en-US" altLang="zh-CN" i="1"/>
                          <m:t>𝑦</m:t>
                        </m:r>
                      </m:e>
                    </m:func>
                    <m:r>
                      <a:rPr lang="en-US" altLang="zh-CN" i="1"/>
                      <m:t>=2</m:t>
                    </m:r>
                    <m:func>
                      <m:funcPr>
                        <m:ctrlPr>
                          <a:rPr lang="en-US" altLang="zh-CN" i="1"/>
                        </m:ctrlPr>
                      </m:funcPr>
                      <m:fName>
                        <m:r>
                          <m:rPr>
                            <m:sty m:val="p"/>
                          </m:rPr>
                          <a:rPr lang="en-US" altLang="zh-CN"/>
                          <m:t>sin</m:t>
                        </m:r>
                      </m:fName>
                      <m:e>
                        <m:f>
                          <m:fPr>
                            <m:ctrlPr>
                              <a:rPr lang="en-US" altLang="zh-CN" i="1"/>
                            </m:ctrlPr>
                          </m:fPr>
                          <m:num>
                            <m:r>
                              <a:rPr lang="en-US" altLang="zh-CN" i="1"/>
                              <m:t>𝑥</m:t>
                            </m:r>
                            <m:r>
                              <a:rPr lang="en-US" altLang="zh-CN" i="1"/>
                              <m:t>+</m:t>
                            </m:r>
                            <m:r>
                              <a:rPr lang="en-US" altLang="zh-CN" i="1"/>
                              <m:t>𝑦</m:t>
                            </m:r>
                          </m:num>
                          <m:den>
                            <m:r>
                              <a:rPr lang="en-US" altLang="zh-CN" i="1"/>
                              <m:t>2</m:t>
                            </m:r>
                          </m:den>
                        </m:f>
                      </m:e>
                    </m:func>
                    <m:func>
                      <m:funcPr>
                        <m:ctrlPr>
                          <a:rPr lang="en-US" altLang="zh-CN" i="1"/>
                        </m:ctrlPr>
                      </m:funcPr>
                      <m:fName>
                        <m:r>
                          <m:rPr>
                            <m:sty m:val="p"/>
                          </m:rPr>
                          <a:rPr lang="en-US" altLang="zh-CN"/>
                          <m:t>cos</m:t>
                        </m:r>
                      </m:fName>
                      <m:e>
                        <m:f>
                          <m:fPr>
                            <m:ctrlPr>
                              <a:rPr lang="en-US" altLang="zh-CN" i="1"/>
                            </m:ctrlPr>
                          </m:fPr>
                          <m:num>
                            <m:r>
                              <a:rPr lang="en-US" altLang="zh-CN" i="1"/>
                              <m:t>𝑥</m:t>
                            </m:r>
                            <m:r>
                              <a:rPr lang="en-US" altLang="zh-CN" i="1"/>
                              <m:t>−</m:t>
                            </m:r>
                            <m:r>
                              <a:rPr lang="en-US" altLang="zh-CN" i="1"/>
                              <m:t>𝑦</m:t>
                            </m:r>
                          </m:num>
                          <m:den>
                            <m:r>
                              <a:rPr lang="en-US" altLang="zh-CN" i="1"/>
                              <m:t>2</m:t>
                            </m:r>
                          </m:den>
                        </m:f>
                      </m:e>
                    </m:func>
                    <m:r>
                      <a:rPr lang="en-US" altLang="zh-CN" b="0" i="1" smtClean="0"/>
                      <m:t>      </m:t>
                    </m:r>
                    <m:d>
                      <m:dPr>
                        <m:ctrlPr>
                          <a:rPr lang="en-US" altLang="zh-CN" b="0" i="1" smtClean="0"/>
                        </m:ctrlPr>
                      </m:dPr>
                      <m:e>
                        <m:func>
                          <m:funcPr>
                            <m:ctrlPr>
                              <a:rPr lang="en-US" altLang="zh-CN" b="0" i="1" smtClean="0"/>
                            </m:ctrlPr>
                          </m:funcPr>
                          <m:fName>
                            <m:r>
                              <m:rPr>
                                <m:sty m:val="p"/>
                              </m:rPr>
                              <a:rPr lang="en-US" altLang="zh-CN" b="0" i="0" smtClean="0"/>
                              <m:t>sin</m:t>
                            </m:r>
                          </m:fName>
                          <m:e>
                            <m:r>
                              <a:rPr lang="en-US" altLang="zh-CN" b="0" i="1" smtClean="0"/>
                              <m:t>𝑥</m:t>
                            </m:r>
                          </m:e>
                        </m:func>
                        <m:r>
                          <a:rPr lang="en-US" altLang="zh-CN" i="1"/>
                          <m:t>−</m:t>
                        </m:r>
                        <m:func>
                          <m:funcPr>
                            <m:ctrlPr>
                              <a:rPr lang="en-US" altLang="zh-CN" i="1"/>
                            </m:ctrlPr>
                          </m:funcPr>
                          <m:fName>
                            <m:r>
                              <m:rPr>
                                <m:sty m:val="p"/>
                              </m:rPr>
                              <a:rPr lang="en-US" altLang="zh-CN"/>
                              <m:t>sin</m:t>
                            </m:r>
                          </m:fName>
                          <m:e>
                            <m:r>
                              <a:rPr lang="en-US" altLang="zh-CN" i="1"/>
                              <m:t>𝑦</m:t>
                            </m:r>
                          </m:e>
                        </m:func>
                        <m:r>
                          <a:rPr lang="en-US" altLang="zh-CN" i="1"/>
                          <m:t>=2</m:t>
                        </m:r>
                        <m:func>
                          <m:funcPr>
                            <m:ctrlPr>
                              <a:rPr lang="en-US" altLang="zh-CN" i="1"/>
                            </m:ctrlPr>
                          </m:funcPr>
                          <m:fName>
                            <m:r>
                              <m:rPr>
                                <m:sty m:val="p"/>
                              </m:rPr>
                              <a:rPr lang="en-US" altLang="zh-CN"/>
                              <m:t>sin</m:t>
                            </m:r>
                          </m:fName>
                          <m:e>
                            <m:f>
                              <m:fPr>
                                <m:ctrlPr>
                                  <a:rPr lang="en-US" altLang="zh-CN" i="1"/>
                                </m:ctrlPr>
                              </m:fPr>
                              <m:num>
                                <m:r>
                                  <a:rPr lang="en-US" altLang="zh-CN" i="1"/>
                                  <m:t>𝑥</m:t>
                                </m:r>
                                <m:r>
                                  <a:rPr lang="en-US" altLang="zh-CN" i="1"/>
                                  <m:t>−</m:t>
                                </m:r>
                                <m:r>
                                  <a:rPr lang="en-US" altLang="zh-CN" i="1"/>
                                  <m:t>𝑦</m:t>
                                </m:r>
                              </m:num>
                              <m:den>
                                <m:r>
                                  <a:rPr lang="en-US" altLang="zh-CN" i="1"/>
                                  <m:t>2</m:t>
                                </m:r>
                              </m:den>
                            </m:f>
                          </m:e>
                        </m:func>
                        <m:func>
                          <m:funcPr>
                            <m:ctrlPr>
                              <a:rPr lang="en-US" altLang="zh-CN" i="1"/>
                            </m:ctrlPr>
                          </m:funcPr>
                          <m:fName>
                            <m:r>
                              <m:rPr>
                                <m:sty m:val="p"/>
                              </m:rPr>
                              <a:rPr lang="en-US" altLang="zh-CN"/>
                              <m:t>cos</m:t>
                            </m:r>
                          </m:fName>
                          <m:e>
                            <m:f>
                              <m:fPr>
                                <m:ctrlPr>
                                  <a:rPr lang="en-US" altLang="zh-CN" i="1"/>
                                </m:ctrlPr>
                              </m:fPr>
                              <m:num>
                                <m:r>
                                  <a:rPr lang="en-US" altLang="zh-CN" i="1"/>
                                  <m:t>𝑥</m:t>
                                </m:r>
                                <m:r>
                                  <a:rPr lang="en-US" altLang="zh-CN" i="1"/>
                                  <m:t>+</m:t>
                                </m:r>
                                <m:r>
                                  <a:rPr lang="en-US" altLang="zh-CN" i="1"/>
                                  <m:t>𝑦</m:t>
                                </m:r>
                              </m:num>
                              <m:den>
                                <m:r>
                                  <a:rPr lang="en-US" altLang="zh-CN" i="1"/>
                                  <m:t>2</m:t>
                                </m:r>
                              </m:den>
                            </m:f>
                          </m:e>
                        </m:func>
                      </m:e>
                    </m:d>
                  </m:oMath>
                </a14:m>
                <a:endParaRPr lang="en-US" altLang="zh-CN" dirty="0"/>
              </a:p>
              <a:p>
                <a:pPr marL="342900" indent="-342900">
                  <a:buFont typeface="Arial" panose="020B0604020202020204" pitchFamily="34" charset="0"/>
                  <a:buChar char="•"/>
                </a:pPr>
                <a14:m>
                  <m:oMath xmlns:m="http://schemas.openxmlformats.org/officeDocument/2006/math">
                    <m:func>
                      <m:funcPr>
                        <m:ctrlPr>
                          <a:rPr lang="en-US" altLang="zh-CN" i="1"/>
                        </m:ctrlPr>
                      </m:funcPr>
                      <m:fName>
                        <m:r>
                          <m:rPr>
                            <m:sty m:val="p"/>
                          </m:rPr>
                          <a:rPr lang="en-US" altLang="zh-CN" i="1"/>
                          <m:t>cos</m:t>
                        </m:r>
                      </m:fName>
                      <m:e>
                        <m:r>
                          <a:rPr lang="en-US" altLang="zh-CN" i="1"/>
                          <m:t>𝑥</m:t>
                        </m:r>
                      </m:e>
                    </m:func>
                    <m:r>
                      <a:rPr lang="en-US" altLang="zh-CN" i="1"/>
                      <m:t>+</m:t>
                    </m:r>
                    <m:func>
                      <m:funcPr>
                        <m:ctrlPr>
                          <a:rPr lang="en-US" altLang="zh-CN" i="1"/>
                        </m:ctrlPr>
                      </m:funcPr>
                      <m:fName>
                        <m:r>
                          <m:rPr>
                            <m:sty m:val="p"/>
                          </m:rPr>
                          <a:rPr lang="en-US" altLang="zh-CN"/>
                          <m:t>cos</m:t>
                        </m:r>
                      </m:fName>
                      <m:e>
                        <m:r>
                          <a:rPr lang="en-US" altLang="zh-CN" i="1"/>
                          <m:t>𝑦</m:t>
                        </m:r>
                      </m:e>
                    </m:func>
                    <m:r>
                      <a:rPr lang="en-US" altLang="zh-CN" i="1"/>
                      <m:t>=2</m:t>
                    </m:r>
                    <m:func>
                      <m:funcPr>
                        <m:ctrlPr>
                          <a:rPr lang="en-US" altLang="zh-CN" i="1"/>
                        </m:ctrlPr>
                      </m:funcPr>
                      <m:fName>
                        <m:r>
                          <m:rPr>
                            <m:sty m:val="p"/>
                          </m:rPr>
                          <a:rPr lang="en-US" altLang="zh-CN"/>
                          <m:t>cos</m:t>
                        </m:r>
                      </m:fName>
                      <m:e>
                        <m:f>
                          <m:fPr>
                            <m:ctrlPr>
                              <a:rPr lang="en-US" altLang="zh-CN" i="1"/>
                            </m:ctrlPr>
                          </m:fPr>
                          <m:num>
                            <m:r>
                              <a:rPr lang="en-US" altLang="zh-CN" i="1"/>
                              <m:t>𝑥</m:t>
                            </m:r>
                            <m:r>
                              <a:rPr lang="en-US" altLang="zh-CN" i="1"/>
                              <m:t>+</m:t>
                            </m:r>
                            <m:r>
                              <a:rPr lang="en-US" altLang="zh-CN" i="1"/>
                              <m:t>𝑦</m:t>
                            </m:r>
                          </m:num>
                          <m:den>
                            <m:r>
                              <a:rPr lang="en-US" altLang="zh-CN" i="1"/>
                              <m:t>2</m:t>
                            </m:r>
                          </m:den>
                        </m:f>
                      </m:e>
                    </m:func>
                    <m:func>
                      <m:funcPr>
                        <m:ctrlPr>
                          <a:rPr lang="en-US" altLang="zh-CN" i="1"/>
                        </m:ctrlPr>
                      </m:funcPr>
                      <m:fName>
                        <m:r>
                          <m:rPr>
                            <m:sty m:val="p"/>
                          </m:rPr>
                          <a:rPr lang="en-US" altLang="zh-CN"/>
                          <m:t>cos</m:t>
                        </m:r>
                      </m:fName>
                      <m:e>
                        <m:f>
                          <m:fPr>
                            <m:ctrlPr>
                              <a:rPr lang="en-US" altLang="zh-CN" i="1"/>
                            </m:ctrlPr>
                          </m:fPr>
                          <m:num>
                            <m:r>
                              <a:rPr lang="en-US" altLang="zh-CN" i="1"/>
                              <m:t>𝑥</m:t>
                            </m:r>
                            <m:r>
                              <a:rPr lang="en-US" altLang="zh-CN" i="1"/>
                              <m:t>−</m:t>
                            </m:r>
                            <m:r>
                              <a:rPr lang="en-US" altLang="zh-CN" i="1"/>
                              <m:t>𝑦</m:t>
                            </m:r>
                          </m:num>
                          <m:den>
                            <m:r>
                              <a:rPr lang="en-US" altLang="zh-CN" i="1"/>
                              <m:t>2</m:t>
                            </m:r>
                          </m:den>
                        </m:f>
                      </m:e>
                    </m:func>
                  </m:oMath>
                </a14:m>
                <a:endParaRPr lang="en-US" altLang="zh-CN" i="1" dirty="0" smtClean="0"/>
              </a:p>
              <a:p>
                <a:pPr marL="342900" indent="-342900">
                  <a:buFont typeface="Arial" panose="020B0604020202020204" pitchFamily="34" charset="0"/>
                  <a:buChar char="•"/>
                </a:pPr>
                <a14:m>
                  <m:oMath xmlns:m="http://schemas.openxmlformats.org/officeDocument/2006/math">
                    <m:func>
                      <m:funcPr>
                        <m:ctrlPr>
                          <a:rPr lang="en-US" altLang="zh-CN" b="0" i="1" smtClean="0"/>
                        </m:ctrlPr>
                      </m:funcPr>
                      <m:fName>
                        <m:r>
                          <m:rPr>
                            <m:sty m:val="p"/>
                          </m:rPr>
                          <a:rPr lang="en-US" altLang="zh-CN" b="0" i="0" smtClean="0"/>
                          <m:t>cos</m:t>
                        </m:r>
                      </m:fName>
                      <m:e>
                        <m:r>
                          <a:rPr lang="en-US" altLang="zh-CN" b="0" i="1" smtClean="0"/>
                          <m:t>𝑥</m:t>
                        </m:r>
                      </m:e>
                    </m:func>
                    <m:r>
                      <a:rPr lang="en-US" altLang="zh-CN" i="1"/>
                      <m:t>−</m:t>
                    </m:r>
                    <m:func>
                      <m:funcPr>
                        <m:ctrlPr>
                          <a:rPr lang="en-US" altLang="zh-CN" i="1"/>
                        </m:ctrlPr>
                      </m:funcPr>
                      <m:fName>
                        <m:r>
                          <m:rPr>
                            <m:sty m:val="p"/>
                          </m:rPr>
                          <a:rPr lang="en-US" altLang="zh-CN"/>
                          <m:t>cos</m:t>
                        </m:r>
                      </m:fName>
                      <m:e>
                        <m:r>
                          <a:rPr lang="en-US" altLang="zh-CN" i="1"/>
                          <m:t>𝑦</m:t>
                        </m:r>
                      </m:e>
                    </m:func>
                    <m:r>
                      <a:rPr lang="en-US" altLang="zh-CN" i="1"/>
                      <m:t>=−2</m:t>
                    </m:r>
                    <m:func>
                      <m:funcPr>
                        <m:ctrlPr>
                          <a:rPr lang="en-US" altLang="zh-CN" i="1"/>
                        </m:ctrlPr>
                      </m:funcPr>
                      <m:fName>
                        <m:r>
                          <m:rPr>
                            <m:sty m:val="p"/>
                          </m:rPr>
                          <a:rPr lang="en-US" altLang="zh-CN"/>
                          <m:t>sin</m:t>
                        </m:r>
                      </m:fName>
                      <m:e>
                        <m:f>
                          <m:fPr>
                            <m:ctrlPr>
                              <a:rPr lang="en-US" altLang="zh-CN" i="1"/>
                            </m:ctrlPr>
                          </m:fPr>
                          <m:num>
                            <m:r>
                              <a:rPr lang="en-US" altLang="zh-CN" i="1"/>
                              <m:t>𝑥</m:t>
                            </m:r>
                            <m:r>
                              <a:rPr lang="en-US" altLang="zh-CN" i="1"/>
                              <m:t>+</m:t>
                            </m:r>
                            <m:r>
                              <a:rPr lang="en-US" altLang="zh-CN" i="1"/>
                              <m:t>𝑦</m:t>
                            </m:r>
                          </m:num>
                          <m:den>
                            <m:r>
                              <a:rPr lang="en-US" altLang="zh-CN" i="1"/>
                              <m:t>2</m:t>
                            </m:r>
                          </m:den>
                        </m:f>
                      </m:e>
                    </m:func>
                    <m:func>
                      <m:funcPr>
                        <m:ctrlPr>
                          <a:rPr lang="en-US" altLang="zh-CN" i="1"/>
                        </m:ctrlPr>
                      </m:funcPr>
                      <m:fName>
                        <m:r>
                          <m:rPr>
                            <m:sty m:val="p"/>
                          </m:rPr>
                          <a:rPr lang="en-US" altLang="zh-CN"/>
                          <m:t>sin</m:t>
                        </m:r>
                      </m:fName>
                      <m:e>
                        <m:f>
                          <m:fPr>
                            <m:ctrlPr>
                              <a:rPr lang="en-US" altLang="zh-CN" i="1"/>
                            </m:ctrlPr>
                          </m:fPr>
                          <m:num>
                            <m:r>
                              <a:rPr lang="en-US" altLang="zh-CN" i="1"/>
                              <m:t>𝑥</m:t>
                            </m:r>
                            <m:r>
                              <a:rPr lang="en-US" altLang="zh-CN" i="1"/>
                              <m:t>−</m:t>
                            </m:r>
                            <m:r>
                              <a:rPr lang="en-US" altLang="zh-CN" i="1"/>
                              <m:t>𝑦</m:t>
                            </m:r>
                          </m:num>
                          <m:den>
                            <m:r>
                              <a:rPr lang="en-US" altLang="zh-CN" i="1"/>
                              <m:t>2</m:t>
                            </m:r>
                          </m:den>
                        </m:f>
                      </m:e>
                    </m:func>
                  </m:oMath>
                </a14:m>
                <a:endParaRPr lang="en-US" altLang="zh-CN" dirty="0" smtClean="0"/>
              </a:p>
              <a:p>
                <a:pPr marL="342900" indent="-342900">
                  <a:buFont typeface="Arial" panose="020B0604020202020204" pitchFamily="34" charset="0"/>
                  <a:buChar char="•"/>
                </a:pPr>
                <a:r>
                  <a:rPr lang="zh-CN" altLang="en-US" dirty="0" smtClean="0">
                    <a:solidFill>
                      <a:srgbClr val="0000FF"/>
                    </a:solidFill>
                  </a:rPr>
                  <a:t>积</a:t>
                </a:r>
                <a:r>
                  <a:rPr lang="zh-CN" altLang="en-US" dirty="0">
                    <a:solidFill>
                      <a:srgbClr val="0000FF"/>
                    </a:solidFill>
                  </a:rPr>
                  <a:t>化和差</a:t>
                </a:r>
                <a:r>
                  <a:rPr lang="zh-CN" altLang="en-US" dirty="0" smtClean="0">
                    <a:solidFill>
                      <a:srgbClr val="0000FF"/>
                    </a:solidFill>
                  </a:rPr>
                  <a:t>公式</a:t>
                </a:r>
                <a:endParaRPr lang="en-US" altLang="zh-CN" dirty="0" smtClean="0">
                  <a:solidFill>
                    <a:srgbClr val="0000FF"/>
                  </a:solidFill>
                </a:endParaRPr>
              </a:p>
              <a:p>
                <a:pPr marL="342900" indent="-342900">
                  <a:buFont typeface="Arial" panose="020B0604020202020204" pitchFamily="34" charset="0"/>
                  <a:buChar char="•"/>
                </a:pPr>
                <a14:m>
                  <m:oMath xmlns:m="http://schemas.openxmlformats.org/officeDocument/2006/math">
                    <m:func>
                      <m:funcPr>
                        <m:ctrlPr>
                          <a:rPr lang="en-US" altLang="zh-CN" i="1"/>
                        </m:ctrlPr>
                      </m:funcPr>
                      <m:fName>
                        <m:r>
                          <m:rPr>
                            <m:sty m:val="p"/>
                          </m:rPr>
                          <a:rPr lang="en-US" altLang="zh-CN"/>
                          <m:t>sin</m:t>
                        </m:r>
                      </m:fName>
                      <m:e>
                        <m:r>
                          <a:rPr lang="en-US" altLang="zh-CN" i="1"/>
                          <m:t>𝑥</m:t>
                        </m:r>
                      </m:e>
                    </m:func>
                    <m:func>
                      <m:funcPr>
                        <m:ctrlPr>
                          <a:rPr lang="en-US" altLang="zh-CN" i="1"/>
                        </m:ctrlPr>
                      </m:funcPr>
                      <m:fName>
                        <m:r>
                          <m:rPr>
                            <m:sty m:val="p"/>
                          </m:rPr>
                          <a:rPr lang="en-US" altLang="zh-CN"/>
                          <m:t>sin</m:t>
                        </m:r>
                      </m:fName>
                      <m:e>
                        <m:r>
                          <a:rPr lang="en-US" altLang="zh-CN" i="1"/>
                          <m:t>𝑦</m:t>
                        </m:r>
                      </m:e>
                    </m:func>
                    <m:r>
                      <a:rPr lang="en-US" altLang="zh-CN" i="1"/>
                      <m:t>=−</m:t>
                    </m:r>
                    <m:f>
                      <m:fPr>
                        <m:ctrlPr>
                          <a:rPr lang="en-US" altLang="zh-CN" i="1"/>
                        </m:ctrlPr>
                      </m:fPr>
                      <m:num>
                        <m:r>
                          <a:rPr lang="en-US" altLang="zh-CN" b="0" i="1" smtClean="0"/>
                          <m:t>1</m:t>
                        </m:r>
                      </m:num>
                      <m:den>
                        <m:r>
                          <a:rPr lang="en-US" altLang="zh-CN" i="1"/>
                          <m:t>2</m:t>
                        </m:r>
                      </m:den>
                    </m:f>
                    <m:d>
                      <m:dPr>
                        <m:begChr m:val="["/>
                        <m:endChr m:val="]"/>
                        <m:ctrlPr>
                          <a:rPr lang="en-US" altLang="zh-CN" b="0" i="1" smtClean="0"/>
                        </m:ctrlPr>
                      </m:dPr>
                      <m:e>
                        <m:func>
                          <m:funcPr>
                            <m:ctrlPr>
                              <a:rPr lang="en-US" altLang="zh-CN" i="1"/>
                            </m:ctrlPr>
                          </m:funcPr>
                          <m:fName>
                            <m:r>
                              <m:rPr>
                                <m:sty m:val="p"/>
                              </m:rPr>
                              <a:rPr lang="en-US" altLang="zh-CN"/>
                              <m:t>cos</m:t>
                            </m:r>
                          </m:fName>
                          <m:e>
                            <m:d>
                              <m:dPr>
                                <m:ctrlPr>
                                  <a:rPr lang="en-US" altLang="zh-CN" i="1"/>
                                </m:ctrlPr>
                              </m:dPr>
                              <m:e>
                                <m:r>
                                  <a:rPr lang="en-US" altLang="zh-CN" i="1"/>
                                  <m:t>𝑥</m:t>
                                </m:r>
                                <m:r>
                                  <a:rPr lang="en-US" altLang="zh-CN" i="1"/>
                                  <m:t>+</m:t>
                                </m:r>
                                <m:r>
                                  <a:rPr lang="en-US" altLang="zh-CN" i="1"/>
                                  <m:t>𝑦</m:t>
                                </m:r>
                              </m:e>
                            </m:d>
                          </m:e>
                        </m:func>
                        <m:r>
                          <a:rPr lang="en-US" altLang="zh-CN" i="1"/>
                          <m:t>−</m:t>
                        </m:r>
                        <m:func>
                          <m:funcPr>
                            <m:ctrlPr>
                              <a:rPr lang="en-US" altLang="zh-CN" i="1"/>
                            </m:ctrlPr>
                          </m:funcPr>
                          <m:fName>
                            <m:r>
                              <m:rPr>
                                <m:sty m:val="p"/>
                              </m:rPr>
                              <a:rPr lang="en-US" altLang="zh-CN"/>
                              <m:t>cos</m:t>
                            </m:r>
                          </m:fName>
                          <m:e>
                            <m:d>
                              <m:dPr>
                                <m:ctrlPr>
                                  <a:rPr lang="en-US" altLang="zh-CN" i="1"/>
                                </m:ctrlPr>
                              </m:dPr>
                              <m:e>
                                <m:r>
                                  <a:rPr lang="en-US" altLang="zh-CN" i="1"/>
                                  <m:t>𝑥</m:t>
                                </m:r>
                                <m:r>
                                  <a:rPr lang="en-US" altLang="zh-CN" i="1"/>
                                  <m:t>−</m:t>
                                </m:r>
                                <m:r>
                                  <a:rPr lang="en-US" altLang="zh-CN" i="1"/>
                                  <m:t>𝑦</m:t>
                                </m:r>
                              </m:e>
                            </m:d>
                          </m:e>
                        </m:func>
                      </m:e>
                    </m:d>
                  </m:oMath>
                </a14:m>
                <a:endParaRPr lang="en-US" altLang="zh-CN" dirty="0"/>
              </a:p>
              <a:p>
                <a:pPr marL="342900" indent="-342900">
                  <a:buFont typeface="Arial" panose="020B0604020202020204" pitchFamily="34" charset="0"/>
                  <a:buChar char="•"/>
                </a:pPr>
                <a14:m>
                  <m:oMath xmlns:m="http://schemas.openxmlformats.org/officeDocument/2006/math">
                    <m:func>
                      <m:funcPr>
                        <m:ctrlPr>
                          <a:rPr lang="en-US" altLang="zh-CN" i="1"/>
                        </m:ctrlPr>
                      </m:funcPr>
                      <m:fName>
                        <m:r>
                          <m:rPr>
                            <m:sty m:val="p"/>
                          </m:rPr>
                          <a:rPr lang="en-US" altLang="zh-CN"/>
                          <m:t>sin</m:t>
                        </m:r>
                      </m:fName>
                      <m:e>
                        <m:r>
                          <a:rPr lang="en-US" altLang="zh-CN" i="1"/>
                          <m:t>𝑥</m:t>
                        </m:r>
                      </m:e>
                    </m:func>
                    <m:func>
                      <m:funcPr>
                        <m:ctrlPr>
                          <a:rPr lang="en-US" altLang="zh-CN" i="1"/>
                        </m:ctrlPr>
                      </m:funcPr>
                      <m:fName>
                        <m:r>
                          <m:rPr>
                            <m:sty m:val="p"/>
                          </m:rPr>
                          <a:rPr lang="en-US" altLang="zh-CN"/>
                          <m:t>cos</m:t>
                        </m:r>
                      </m:fName>
                      <m:e>
                        <m:r>
                          <a:rPr lang="en-US" altLang="zh-CN" i="1"/>
                          <m:t>𝑦</m:t>
                        </m:r>
                      </m:e>
                    </m:func>
                    <m:r>
                      <a:rPr lang="en-US" altLang="zh-CN" i="1"/>
                      <m:t>=</m:t>
                    </m:r>
                    <m:f>
                      <m:fPr>
                        <m:ctrlPr>
                          <a:rPr lang="en-US" altLang="zh-CN" i="1"/>
                        </m:ctrlPr>
                      </m:fPr>
                      <m:num>
                        <m:r>
                          <a:rPr lang="en-US" altLang="zh-CN" b="0" i="1" smtClean="0"/>
                          <m:t>1</m:t>
                        </m:r>
                      </m:num>
                      <m:den>
                        <m:r>
                          <a:rPr lang="en-US" altLang="zh-CN" i="1"/>
                          <m:t>2</m:t>
                        </m:r>
                      </m:den>
                    </m:f>
                    <m:d>
                      <m:dPr>
                        <m:begChr m:val="["/>
                        <m:endChr m:val="]"/>
                        <m:ctrlPr>
                          <a:rPr lang="en-US" altLang="zh-CN" b="0" i="1" smtClean="0"/>
                        </m:ctrlPr>
                      </m:dPr>
                      <m:e>
                        <m:func>
                          <m:funcPr>
                            <m:ctrlPr>
                              <a:rPr lang="en-US" altLang="zh-CN" i="1"/>
                            </m:ctrlPr>
                          </m:funcPr>
                          <m:fName>
                            <m:r>
                              <m:rPr>
                                <m:sty m:val="p"/>
                              </m:rPr>
                              <a:rPr lang="en-US" altLang="zh-CN"/>
                              <m:t>sin</m:t>
                            </m:r>
                          </m:fName>
                          <m:e>
                            <m:d>
                              <m:dPr>
                                <m:ctrlPr>
                                  <a:rPr lang="en-US" altLang="zh-CN" i="1"/>
                                </m:ctrlPr>
                              </m:dPr>
                              <m:e>
                                <m:r>
                                  <a:rPr lang="en-US" altLang="zh-CN" i="1"/>
                                  <m:t>𝑥</m:t>
                                </m:r>
                                <m:r>
                                  <a:rPr lang="en-US" altLang="zh-CN" i="1"/>
                                  <m:t>+</m:t>
                                </m:r>
                                <m:r>
                                  <a:rPr lang="en-US" altLang="zh-CN" i="1"/>
                                  <m:t>𝑦</m:t>
                                </m:r>
                              </m:e>
                            </m:d>
                          </m:e>
                        </m:func>
                        <m:r>
                          <a:rPr lang="en-US" altLang="zh-CN" i="1"/>
                          <m:t>+</m:t>
                        </m:r>
                        <m:r>
                          <m:rPr>
                            <m:sty m:val="p"/>
                          </m:rPr>
                          <a:rPr lang="en-US" altLang="zh-CN"/>
                          <m:t>sin</m:t>
                        </m:r>
                        <m:d>
                          <m:dPr>
                            <m:ctrlPr>
                              <a:rPr lang="en-US" altLang="zh-CN" i="1"/>
                            </m:ctrlPr>
                          </m:dPr>
                          <m:e>
                            <m:r>
                              <a:rPr lang="en-US" altLang="zh-CN" i="1"/>
                              <m:t>𝑥</m:t>
                            </m:r>
                            <m:r>
                              <a:rPr lang="en-US" altLang="zh-CN" i="1"/>
                              <m:t>−</m:t>
                            </m:r>
                            <m:r>
                              <a:rPr lang="en-US" altLang="zh-CN" i="1"/>
                              <m:t>𝑦</m:t>
                            </m:r>
                          </m:e>
                        </m:d>
                      </m:e>
                    </m:d>
                  </m:oMath>
                </a14:m>
                <a:endParaRPr lang="en-US" altLang="zh-CN" dirty="0"/>
              </a:p>
              <a:p>
                <a:pPr marL="342900" indent="-342900">
                  <a:buFont typeface="Arial" panose="020B0604020202020204" pitchFamily="34" charset="0"/>
                  <a:buChar char="•"/>
                </a:pPr>
                <a14:m>
                  <m:oMath xmlns:m="http://schemas.openxmlformats.org/officeDocument/2006/math">
                    <m:func>
                      <m:funcPr>
                        <m:ctrlPr>
                          <a:rPr lang="en-US" altLang="zh-CN" i="1"/>
                        </m:ctrlPr>
                      </m:funcPr>
                      <m:fName>
                        <m:r>
                          <m:rPr>
                            <m:sty m:val="p"/>
                          </m:rPr>
                          <a:rPr lang="en-US" altLang="zh-CN"/>
                          <m:t>cos</m:t>
                        </m:r>
                      </m:fName>
                      <m:e>
                        <m:r>
                          <a:rPr lang="en-US" altLang="zh-CN" b="0" i="1" smtClean="0"/>
                          <m:t>𝑥</m:t>
                        </m:r>
                      </m:e>
                    </m:func>
                    <m:func>
                      <m:funcPr>
                        <m:ctrlPr>
                          <a:rPr lang="en-US" altLang="zh-CN" i="1"/>
                        </m:ctrlPr>
                      </m:funcPr>
                      <m:fName>
                        <m:r>
                          <m:rPr>
                            <m:sty m:val="p"/>
                          </m:rPr>
                          <a:rPr lang="en-US" altLang="zh-CN"/>
                          <m:t>cos</m:t>
                        </m:r>
                      </m:fName>
                      <m:e>
                        <m:r>
                          <a:rPr lang="en-US" altLang="zh-CN" i="1"/>
                          <m:t>𝑦</m:t>
                        </m:r>
                      </m:e>
                    </m:func>
                    <m:r>
                      <a:rPr lang="en-US" altLang="zh-CN" i="1"/>
                      <m:t>=</m:t>
                    </m:r>
                    <m:f>
                      <m:fPr>
                        <m:ctrlPr>
                          <a:rPr lang="en-US" altLang="zh-CN" i="1"/>
                        </m:ctrlPr>
                      </m:fPr>
                      <m:num>
                        <m:r>
                          <a:rPr lang="en-US" altLang="zh-CN" b="0" i="1" smtClean="0"/>
                          <m:t>1</m:t>
                        </m:r>
                      </m:num>
                      <m:den>
                        <m:r>
                          <a:rPr lang="en-US" altLang="zh-CN" i="1"/>
                          <m:t>2</m:t>
                        </m:r>
                      </m:den>
                    </m:f>
                    <m:d>
                      <m:dPr>
                        <m:begChr m:val="["/>
                        <m:endChr m:val="]"/>
                        <m:ctrlPr>
                          <a:rPr lang="en-US" altLang="zh-CN" b="0" i="1" smtClean="0"/>
                        </m:ctrlPr>
                      </m:dPr>
                      <m:e>
                        <m:func>
                          <m:funcPr>
                            <m:ctrlPr>
                              <a:rPr lang="en-US" altLang="zh-CN" i="1"/>
                            </m:ctrlPr>
                          </m:funcPr>
                          <m:fName>
                            <m:r>
                              <m:rPr>
                                <m:sty m:val="p"/>
                              </m:rPr>
                              <a:rPr lang="en-US" altLang="zh-CN"/>
                              <m:t>cos</m:t>
                            </m:r>
                          </m:fName>
                          <m:e>
                            <m:d>
                              <m:dPr>
                                <m:ctrlPr>
                                  <a:rPr lang="en-US" altLang="zh-CN" i="1"/>
                                </m:ctrlPr>
                              </m:dPr>
                              <m:e>
                                <m:r>
                                  <a:rPr lang="en-US" altLang="zh-CN" i="1"/>
                                  <m:t>𝑥</m:t>
                                </m:r>
                                <m:r>
                                  <a:rPr lang="en-US" altLang="zh-CN" i="1"/>
                                  <m:t>+</m:t>
                                </m:r>
                                <m:r>
                                  <a:rPr lang="en-US" altLang="zh-CN" i="1"/>
                                  <m:t>𝑦</m:t>
                                </m:r>
                              </m:e>
                            </m:d>
                          </m:e>
                        </m:func>
                        <m:r>
                          <a:rPr lang="en-US" altLang="zh-CN" i="1"/>
                          <m:t>+</m:t>
                        </m:r>
                        <m:func>
                          <m:funcPr>
                            <m:ctrlPr>
                              <a:rPr lang="en-US" altLang="zh-CN" i="1"/>
                            </m:ctrlPr>
                          </m:funcPr>
                          <m:fName>
                            <m:r>
                              <m:rPr>
                                <m:sty m:val="p"/>
                              </m:rPr>
                              <a:rPr lang="en-US" altLang="zh-CN"/>
                              <m:t>cos</m:t>
                            </m:r>
                          </m:fName>
                          <m:e>
                            <m:d>
                              <m:dPr>
                                <m:ctrlPr>
                                  <a:rPr lang="en-US" altLang="zh-CN" i="1"/>
                                </m:ctrlPr>
                              </m:dPr>
                              <m:e>
                                <m:r>
                                  <a:rPr lang="en-US" altLang="zh-CN" i="1"/>
                                  <m:t>𝑥</m:t>
                                </m:r>
                                <m:r>
                                  <a:rPr lang="en-US" altLang="zh-CN" i="1"/>
                                  <m:t>−</m:t>
                                </m:r>
                                <m:r>
                                  <a:rPr lang="en-US" altLang="zh-CN" i="1"/>
                                  <m:t>𝑦</m:t>
                                </m:r>
                              </m:e>
                            </m:d>
                          </m:e>
                        </m:func>
                      </m:e>
                    </m:d>
                  </m:oMath>
                </a14:m>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97927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万能公式</a:t>
                </a:r>
                <a:endParaRPr lang="en-US" altLang="zh-CN" dirty="0" smtClean="0">
                  <a:solidFill>
                    <a:srgbClr val="0000FF"/>
                  </a:solidFill>
                </a:endParaRPr>
              </a:p>
              <a:p>
                <a:pPr marL="342900" indent="-342900">
                  <a:buFont typeface="Arial" panose="020B0604020202020204" pitchFamily="34" charset="0"/>
                  <a:buChar char="•"/>
                </a:pPr>
                <a:r>
                  <a:rPr lang="zh-CN" altLang="en-US" dirty="0" smtClean="0"/>
                  <a:t>令</a:t>
                </a:r>
                <a14:m>
                  <m:oMath xmlns:m="http://schemas.openxmlformats.org/officeDocument/2006/math">
                    <m:r>
                      <a:rPr lang="en-US" altLang="zh-CN" b="0" i="1" smtClean="0"/>
                      <m:t> </m:t>
                    </m:r>
                    <m:r>
                      <a:rPr lang="en-US" altLang="zh-CN" b="0" i="1" smtClean="0"/>
                      <m:t>𝑡</m:t>
                    </m:r>
                    <m:r>
                      <a:rPr lang="en-US" altLang="zh-CN" b="0" i="1" smtClean="0"/>
                      <m:t>=</m:t>
                    </m:r>
                    <m:func>
                      <m:funcPr>
                        <m:ctrlPr>
                          <a:rPr lang="en-US" altLang="zh-CN" b="0" i="1" smtClean="0"/>
                        </m:ctrlPr>
                      </m:funcPr>
                      <m:fName>
                        <m:r>
                          <m:rPr>
                            <m:sty m:val="p"/>
                          </m:rPr>
                          <a:rPr lang="en-US" altLang="zh-CN" b="0" i="0" smtClean="0"/>
                          <m:t>tan</m:t>
                        </m:r>
                      </m:fName>
                      <m:e>
                        <m:f>
                          <m:fPr>
                            <m:ctrlPr>
                              <a:rPr lang="en-US" altLang="zh-CN" b="0" i="1" smtClean="0"/>
                            </m:ctrlPr>
                          </m:fPr>
                          <m:num>
                            <m:r>
                              <a:rPr lang="en-US" altLang="zh-CN" b="0" i="1" smtClean="0"/>
                              <m:t>𝑥</m:t>
                            </m:r>
                          </m:num>
                          <m:den>
                            <m:r>
                              <a:rPr lang="en-US" altLang="zh-CN" b="0" i="1" smtClean="0"/>
                              <m:t>2</m:t>
                            </m:r>
                          </m:den>
                        </m:f>
                      </m:e>
                    </m:func>
                  </m:oMath>
                </a14:m>
                <a:r>
                  <a:rPr lang="en-US" altLang="zh-CN" dirty="0" smtClean="0"/>
                  <a:t>, </a:t>
                </a:r>
                <a:r>
                  <a:rPr lang="zh-CN" altLang="en-US" dirty="0" smtClean="0"/>
                  <a:t>则</a:t>
                </a:r>
                <a14:m>
                  <m:oMath xmlns:m="http://schemas.openxmlformats.org/officeDocument/2006/math">
                    <m:r>
                      <a:rPr lang="en-US" altLang="zh-CN" b="0" i="0" dirty="0" smtClean="0"/>
                      <m:t> </m:t>
                    </m:r>
                    <m:func>
                      <m:funcPr>
                        <m:ctrlPr>
                          <a:rPr lang="en-US" altLang="zh-CN" i="1" dirty="0" smtClean="0"/>
                        </m:ctrlPr>
                      </m:funcPr>
                      <m:fName>
                        <m:r>
                          <m:rPr>
                            <m:sty m:val="p"/>
                          </m:rPr>
                          <a:rPr lang="en-US" altLang="zh-CN" i="0" dirty="0" smtClean="0"/>
                          <m:t>sin</m:t>
                        </m:r>
                      </m:fName>
                      <m:e>
                        <m:r>
                          <a:rPr lang="en-US" altLang="zh-CN" i="1" dirty="0" smtClean="0"/>
                          <m:t>𝑥</m:t>
                        </m:r>
                      </m:e>
                    </m:func>
                    <m:r>
                      <a:rPr lang="en-US" altLang="zh-CN" i="1" dirty="0" smtClean="0"/>
                      <m:t>=</m:t>
                    </m:r>
                    <m:f>
                      <m:fPr>
                        <m:ctrlPr>
                          <a:rPr lang="en-US" altLang="zh-CN" i="1" dirty="0" smtClean="0"/>
                        </m:ctrlPr>
                      </m:fPr>
                      <m:num>
                        <m:r>
                          <a:rPr lang="en-US" altLang="zh-CN" i="1" dirty="0" smtClean="0"/>
                          <m:t>2</m:t>
                        </m:r>
                        <m:r>
                          <a:rPr lang="en-US" altLang="zh-CN" i="1" dirty="0" smtClean="0"/>
                          <m:t>𝑡</m:t>
                        </m:r>
                      </m:num>
                      <m:den>
                        <m:r>
                          <a:rPr lang="en-US" altLang="zh-CN" i="1" dirty="0" smtClean="0"/>
                          <m:t>1+</m:t>
                        </m:r>
                        <m:sSup>
                          <m:sSupPr>
                            <m:ctrlPr>
                              <a:rPr lang="en-US" altLang="zh-CN" i="1" dirty="0" smtClean="0"/>
                            </m:ctrlPr>
                          </m:sSupPr>
                          <m:e>
                            <m:r>
                              <a:rPr lang="en-US" altLang="zh-CN" i="1" dirty="0" smtClean="0"/>
                              <m:t>𝑡</m:t>
                            </m:r>
                          </m:e>
                          <m:sup>
                            <m:r>
                              <a:rPr lang="en-US" altLang="zh-CN" i="1" dirty="0" smtClean="0"/>
                              <m:t>2</m:t>
                            </m:r>
                          </m:sup>
                        </m:sSup>
                      </m:den>
                    </m:f>
                    <m:r>
                      <a:rPr lang="en-US" altLang="zh-CN" i="1" dirty="0" smtClean="0"/>
                      <m:t>, </m:t>
                    </m:r>
                    <m:r>
                      <a:rPr lang="en-US" altLang="zh-CN" b="0" i="1" dirty="0" smtClean="0"/>
                      <m:t> </m:t>
                    </m:r>
                    <m:func>
                      <m:funcPr>
                        <m:ctrlPr>
                          <a:rPr lang="en-US" altLang="zh-CN" b="0" i="1" dirty="0" smtClean="0"/>
                        </m:ctrlPr>
                      </m:funcPr>
                      <m:fName>
                        <m:r>
                          <m:rPr>
                            <m:sty m:val="p"/>
                          </m:rPr>
                          <a:rPr lang="en-US" altLang="zh-CN" b="0" i="0" dirty="0" smtClean="0"/>
                          <m:t>cos</m:t>
                        </m:r>
                      </m:fName>
                      <m:e>
                        <m:r>
                          <a:rPr lang="en-US" altLang="zh-CN" b="0" i="1" dirty="0" smtClean="0"/>
                          <m:t>𝑥</m:t>
                        </m:r>
                      </m:e>
                    </m:func>
                    <m:r>
                      <a:rPr lang="en-US" altLang="zh-CN" i="1" dirty="0" smtClean="0"/>
                      <m:t>=</m:t>
                    </m:r>
                    <m:f>
                      <m:fPr>
                        <m:ctrlPr>
                          <a:rPr lang="en-US" altLang="zh-CN" b="0" i="1" dirty="0" smtClean="0"/>
                        </m:ctrlPr>
                      </m:fPr>
                      <m:num>
                        <m:r>
                          <a:rPr lang="en-US" altLang="zh-CN" b="0" i="1" dirty="0" smtClean="0"/>
                          <m:t>1−</m:t>
                        </m:r>
                        <m:sSup>
                          <m:sSupPr>
                            <m:ctrlPr>
                              <a:rPr lang="en-US" altLang="zh-CN" b="0" i="1" dirty="0" smtClean="0"/>
                            </m:ctrlPr>
                          </m:sSupPr>
                          <m:e>
                            <m:r>
                              <a:rPr lang="en-US" altLang="zh-CN" b="0" i="1" dirty="0" smtClean="0"/>
                              <m:t>𝑡</m:t>
                            </m:r>
                          </m:e>
                          <m:sup>
                            <m:r>
                              <a:rPr lang="en-US" altLang="zh-CN" b="0" i="1" dirty="0" smtClean="0"/>
                              <m:t>2</m:t>
                            </m:r>
                          </m:sup>
                        </m:sSup>
                      </m:num>
                      <m:den>
                        <m:r>
                          <a:rPr lang="en-US" altLang="zh-CN" i="1" dirty="0" smtClean="0"/>
                          <m:t>1+</m:t>
                        </m:r>
                        <m:sSup>
                          <m:sSupPr>
                            <m:ctrlPr>
                              <a:rPr lang="en-US" altLang="zh-CN" i="1" dirty="0" smtClean="0"/>
                            </m:ctrlPr>
                          </m:sSupPr>
                          <m:e>
                            <m:r>
                              <a:rPr lang="en-US" altLang="zh-CN" i="1" dirty="0" smtClean="0"/>
                              <m:t>𝑡</m:t>
                            </m:r>
                          </m:e>
                          <m:sup>
                            <m:r>
                              <a:rPr lang="en-US" altLang="zh-CN" i="1" dirty="0" smtClean="0"/>
                              <m:t>2</m:t>
                            </m:r>
                          </m:sup>
                        </m:sSup>
                      </m:den>
                    </m:f>
                    <m:r>
                      <a:rPr lang="en-US" altLang="zh-CN" i="1" dirty="0" smtClean="0"/>
                      <m:t>,</m:t>
                    </m:r>
                    <m:r>
                      <a:rPr lang="en-US" altLang="zh-CN" b="0" i="1" dirty="0" smtClean="0"/>
                      <m:t>  </m:t>
                    </m:r>
                    <m:func>
                      <m:funcPr>
                        <m:ctrlPr>
                          <a:rPr lang="en-US" altLang="zh-CN" b="0" i="1" dirty="0" smtClean="0"/>
                        </m:ctrlPr>
                      </m:funcPr>
                      <m:fName>
                        <m:r>
                          <m:rPr>
                            <m:sty m:val="p"/>
                          </m:rPr>
                          <a:rPr lang="en-US" altLang="zh-CN" b="0" i="0" dirty="0" smtClean="0"/>
                          <m:t>tan</m:t>
                        </m:r>
                      </m:fName>
                      <m:e>
                        <m:r>
                          <a:rPr lang="en-US" altLang="zh-CN" b="0" i="1" dirty="0" smtClean="0"/>
                          <m:t>𝑥</m:t>
                        </m:r>
                      </m:e>
                    </m:func>
                    <m:r>
                      <a:rPr lang="en-US" altLang="zh-CN" i="1" dirty="0" smtClean="0"/>
                      <m:t>=</m:t>
                    </m:r>
                    <m:f>
                      <m:fPr>
                        <m:ctrlPr>
                          <a:rPr lang="en-US" altLang="zh-CN" i="1" dirty="0" smtClean="0"/>
                        </m:ctrlPr>
                      </m:fPr>
                      <m:num>
                        <m:r>
                          <a:rPr lang="en-US" altLang="zh-CN" i="1" dirty="0" smtClean="0"/>
                          <m:t>2</m:t>
                        </m:r>
                        <m:r>
                          <a:rPr lang="en-US" altLang="zh-CN" i="1" dirty="0" smtClean="0"/>
                          <m:t>𝑡</m:t>
                        </m:r>
                      </m:num>
                      <m:den>
                        <m:r>
                          <a:rPr lang="en-US" altLang="zh-CN" i="1" dirty="0" smtClean="0"/>
                          <m:t>1</m:t>
                        </m:r>
                        <m:r>
                          <a:rPr lang="en-US" altLang="zh-CN" b="0" i="1" dirty="0" smtClean="0"/>
                          <m:t>−</m:t>
                        </m:r>
                        <m:sSup>
                          <m:sSupPr>
                            <m:ctrlPr>
                              <a:rPr lang="en-US" altLang="zh-CN" i="1" dirty="0" smtClean="0"/>
                            </m:ctrlPr>
                          </m:sSupPr>
                          <m:e>
                            <m:r>
                              <a:rPr lang="en-US" altLang="zh-CN" i="1" dirty="0" smtClean="0"/>
                              <m:t>𝑡</m:t>
                            </m:r>
                          </m:e>
                          <m:sup>
                            <m:r>
                              <a:rPr lang="en-US" altLang="zh-CN" i="1" dirty="0" smtClean="0"/>
                              <m:t>2</m:t>
                            </m:r>
                          </m:sup>
                        </m:sSup>
                      </m:den>
                    </m:f>
                    <m:r>
                      <a:rPr lang="en-US" altLang="zh-CN" b="0" i="1" dirty="0" smtClean="0"/>
                      <m:t>.</m:t>
                    </m:r>
                  </m:oMath>
                </a14:m>
                <a:endParaRPr lang="en-US" altLang="zh-CN" dirty="0" smtClean="0"/>
              </a:p>
              <a:p>
                <a:pPr marL="342900" indent="-342900">
                  <a:buFont typeface="Arial" panose="020B0604020202020204" pitchFamily="34" charset="0"/>
                  <a:buChar char="•"/>
                </a:pPr>
                <a:r>
                  <a:rPr lang="zh-CN" altLang="en-US" dirty="0" smtClean="0"/>
                  <a:t>令 </a:t>
                </a:r>
                <a14:m>
                  <m:oMath xmlns:m="http://schemas.openxmlformats.org/officeDocument/2006/math">
                    <m:r>
                      <a:rPr lang="en-US" altLang="zh-CN" b="0" i="1" smtClean="0"/>
                      <m:t>𝑡</m:t>
                    </m:r>
                    <m:r>
                      <a:rPr lang="en-US" altLang="zh-CN" b="0" i="1" smtClean="0"/>
                      <m:t>=</m:t>
                    </m:r>
                    <m:r>
                      <m:rPr>
                        <m:sty m:val="p"/>
                      </m:rPr>
                      <a:rPr lang="en-US" altLang="zh-CN" b="0" i="0" smtClean="0"/>
                      <m:t>th</m:t>
                    </m:r>
                    <m:f>
                      <m:fPr>
                        <m:ctrlPr>
                          <a:rPr lang="en-US" altLang="zh-CN" b="0" i="1" smtClean="0"/>
                        </m:ctrlPr>
                      </m:fPr>
                      <m:num>
                        <m:r>
                          <a:rPr lang="en-US" altLang="zh-CN" b="0" i="1" smtClean="0"/>
                          <m:t>𝑥</m:t>
                        </m:r>
                      </m:num>
                      <m:den>
                        <m:r>
                          <a:rPr lang="en-US" altLang="zh-CN" b="0" i="1" smtClean="0"/>
                          <m:t>2</m:t>
                        </m:r>
                      </m:den>
                    </m:f>
                  </m:oMath>
                </a14:m>
                <a:r>
                  <a:rPr lang="en-US" altLang="zh-CN" dirty="0" smtClean="0"/>
                  <a:t>, </a:t>
                </a:r>
                <a:r>
                  <a:rPr lang="zh-CN" altLang="en-US" dirty="0"/>
                  <a:t>则</a:t>
                </a:r>
                <a14:m>
                  <m:oMath xmlns:m="http://schemas.openxmlformats.org/officeDocument/2006/math">
                    <m:r>
                      <a:rPr lang="en-US" altLang="zh-CN" dirty="0"/>
                      <m:t> </m:t>
                    </m:r>
                    <m:func>
                      <m:funcPr>
                        <m:ctrlPr>
                          <a:rPr lang="en-US" altLang="zh-CN" i="1" dirty="0"/>
                        </m:ctrlPr>
                      </m:funcPr>
                      <m:fName>
                        <m:r>
                          <m:rPr>
                            <m:sty m:val="p"/>
                          </m:rPr>
                          <a:rPr lang="en-US" altLang="zh-CN" dirty="0"/>
                          <m:t>s</m:t>
                        </m:r>
                        <m:r>
                          <m:rPr>
                            <m:sty m:val="p"/>
                          </m:rPr>
                          <a:rPr lang="en-US" altLang="zh-CN" i="1" dirty="0" smtClean="0"/>
                          <m:t>h</m:t>
                        </m:r>
                      </m:fName>
                      <m:e>
                        <m:r>
                          <a:rPr lang="en-US" altLang="zh-CN" i="1" dirty="0"/>
                          <m:t>𝑥</m:t>
                        </m:r>
                      </m:e>
                    </m:func>
                    <m:r>
                      <a:rPr lang="en-US" altLang="zh-CN" i="1" dirty="0"/>
                      <m:t>=</m:t>
                    </m:r>
                    <m:f>
                      <m:fPr>
                        <m:ctrlPr>
                          <a:rPr lang="en-US" altLang="zh-CN" i="1" dirty="0"/>
                        </m:ctrlPr>
                      </m:fPr>
                      <m:num>
                        <m:r>
                          <a:rPr lang="en-US" altLang="zh-CN" i="1" dirty="0"/>
                          <m:t>2</m:t>
                        </m:r>
                        <m:r>
                          <a:rPr lang="en-US" altLang="zh-CN" i="1" dirty="0"/>
                          <m:t>𝑡</m:t>
                        </m:r>
                      </m:num>
                      <m:den>
                        <m:r>
                          <a:rPr lang="en-US" altLang="zh-CN" i="1" dirty="0"/>
                          <m:t>1</m:t>
                        </m:r>
                        <m:r>
                          <a:rPr lang="en-US" altLang="zh-CN" b="0" i="1" dirty="0" smtClean="0"/>
                          <m:t>−</m:t>
                        </m:r>
                        <m:sSup>
                          <m:sSupPr>
                            <m:ctrlPr>
                              <a:rPr lang="en-US" altLang="zh-CN" i="1" dirty="0"/>
                            </m:ctrlPr>
                          </m:sSupPr>
                          <m:e>
                            <m:r>
                              <a:rPr lang="en-US" altLang="zh-CN" i="1" dirty="0"/>
                              <m:t>𝑡</m:t>
                            </m:r>
                          </m:e>
                          <m:sup>
                            <m:r>
                              <a:rPr lang="en-US" altLang="zh-CN" i="1" dirty="0"/>
                              <m:t>2</m:t>
                            </m:r>
                          </m:sup>
                        </m:sSup>
                      </m:den>
                    </m:f>
                    <m:r>
                      <a:rPr lang="en-US" altLang="zh-CN" i="1" dirty="0"/>
                      <m:t>,  </m:t>
                    </m:r>
                    <m:func>
                      <m:funcPr>
                        <m:ctrlPr>
                          <a:rPr lang="en-US" altLang="zh-CN" i="1" dirty="0"/>
                        </m:ctrlPr>
                      </m:funcPr>
                      <m:fName>
                        <m:r>
                          <m:rPr>
                            <m:sty m:val="p"/>
                          </m:rPr>
                          <a:rPr lang="en-US" altLang="zh-CN" dirty="0"/>
                          <m:t>c</m:t>
                        </m:r>
                        <m:r>
                          <m:rPr>
                            <m:sty m:val="p"/>
                          </m:rPr>
                          <a:rPr lang="en-US" altLang="zh-CN" b="0" i="0" dirty="0" smtClean="0"/>
                          <m:t>h</m:t>
                        </m:r>
                      </m:fName>
                      <m:e>
                        <m:r>
                          <a:rPr lang="en-US" altLang="zh-CN" i="1" dirty="0"/>
                          <m:t>𝑥</m:t>
                        </m:r>
                      </m:e>
                    </m:func>
                    <m:r>
                      <a:rPr lang="en-US" altLang="zh-CN" i="1" dirty="0"/>
                      <m:t>=</m:t>
                    </m:r>
                    <m:f>
                      <m:fPr>
                        <m:ctrlPr>
                          <a:rPr lang="en-US" altLang="zh-CN" i="1" dirty="0"/>
                        </m:ctrlPr>
                      </m:fPr>
                      <m:num>
                        <m:r>
                          <a:rPr lang="en-US" altLang="zh-CN" i="1" dirty="0"/>
                          <m:t>1</m:t>
                        </m:r>
                        <m:r>
                          <a:rPr lang="en-US" altLang="zh-CN" b="0" i="1" dirty="0" smtClean="0"/>
                          <m:t>+</m:t>
                        </m:r>
                        <m:sSup>
                          <m:sSupPr>
                            <m:ctrlPr>
                              <a:rPr lang="en-US" altLang="zh-CN" i="1" dirty="0"/>
                            </m:ctrlPr>
                          </m:sSupPr>
                          <m:e>
                            <m:r>
                              <a:rPr lang="en-US" altLang="zh-CN" i="1" dirty="0"/>
                              <m:t>𝑡</m:t>
                            </m:r>
                          </m:e>
                          <m:sup>
                            <m:r>
                              <a:rPr lang="en-US" altLang="zh-CN" i="1" dirty="0"/>
                              <m:t>2</m:t>
                            </m:r>
                          </m:sup>
                        </m:sSup>
                      </m:num>
                      <m:den>
                        <m:r>
                          <a:rPr lang="en-US" altLang="zh-CN" i="1" dirty="0"/>
                          <m:t>1</m:t>
                        </m:r>
                        <m:r>
                          <a:rPr lang="en-US" altLang="zh-CN" b="0" i="1" dirty="0" smtClean="0"/>
                          <m:t>−</m:t>
                        </m:r>
                        <m:sSup>
                          <m:sSupPr>
                            <m:ctrlPr>
                              <a:rPr lang="en-US" altLang="zh-CN" i="1" dirty="0" smtClean="0"/>
                            </m:ctrlPr>
                          </m:sSupPr>
                          <m:e>
                            <m:r>
                              <a:rPr lang="en-US" altLang="zh-CN" i="1" dirty="0"/>
                              <m:t>𝑡</m:t>
                            </m:r>
                          </m:e>
                          <m:sup>
                            <m:r>
                              <a:rPr lang="en-US" altLang="zh-CN" i="1" dirty="0"/>
                              <m:t>2</m:t>
                            </m:r>
                          </m:sup>
                        </m:sSup>
                      </m:den>
                    </m:f>
                    <m:r>
                      <a:rPr lang="en-US" altLang="zh-CN" i="1" dirty="0"/>
                      <m:t>,  </m:t>
                    </m:r>
                    <m:func>
                      <m:funcPr>
                        <m:ctrlPr>
                          <a:rPr lang="en-US" altLang="zh-CN" i="1" dirty="0"/>
                        </m:ctrlPr>
                      </m:funcPr>
                      <m:fName>
                        <m:r>
                          <m:rPr>
                            <m:sty m:val="p"/>
                          </m:rPr>
                          <a:rPr lang="en-US" altLang="zh-CN" dirty="0"/>
                          <m:t>t</m:t>
                        </m:r>
                        <m:r>
                          <m:rPr>
                            <m:sty m:val="p"/>
                          </m:rPr>
                          <a:rPr lang="en-US" altLang="zh-CN" b="0" i="0" dirty="0" smtClean="0"/>
                          <m:t>h</m:t>
                        </m:r>
                      </m:fName>
                      <m:e>
                        <m:r>
                          <a:rPr lang="en-US" altLang="zh-CN" i="1" dirty="0"/>
                          <m:t>𝑥</m:t>
                        </m:r>
                      </m:e>
                    </m:func>
                    <m:r>
                      <a:rPr lang="en-US" altLang="zh-CN" i="1" dirty="0"/>
                      <m:t>=</m:t>
                    </m:r>
                    <m:f>
                      <m:fPr>
                        <m:ctrlPr>
                          <a:rPr lang="en-US" altLang="zh-CN" i="1" dirty="0"/>
                        </m:ctrlPr>
                      </m:fPr>
                      <m:num>
                        <m:r>
                          <a:rPr lang="en-US" altLang="zh-CN" i="1" dirty="0"/>
                          <m:t>2</m:t>
                        </m:r>
                        <m:r>
                          <a:rPr lang="en-US" altLang="zh-CN" i="1" dirty="0"/>
                          <m:t>𝑡</m:t>
                        </m:r>
                      </m:num>
                      <m:den>
                        <m:r>
                          <a:rPr lang="en-US" altLang="zh-CN" i="1" dirty="0"/>
                          <m:t>1</m:t>
                        </m:r>
                        <m:r>
                          <a:rPr lang="en-US" altLang="zh-CN" b="0" i="1" dirty="0" smtClean="0"/>
                          <m:t>+</m:t>
                        </m:r>
                        <m:sSup>
                          <m:sSupPr>
                            <m:ctrlPr>
                              <a:rPr lang="en-US" altLang="zh-CN" i="1" dirty="0"/>
                            </m:ctrlPr>
                          </m:sSupPr>
                          <m:e>
                            <m:r>
                              <a:rPr lang="en-US" altLang="zh-CN" i="1" dirty="0"/>
                              <m:t>𝑡</m:t>
                            </m:r>
                          </m:e>
                          <m:sup>
                            <m:r>
                              <a:rPr lang="en-US" altLang="zh-CN" i="1" dirty="0"/>
                              <m:t>2</m:t>
                            </m:r>
                          </m:sup>
                        </m:sSup>
                      </m:den>
                    </m:f>
                    <m:r>
                      <a:rPr lang="en-US" altLang="zh-CN" i="1" dirty="0"/>
                      <m:t>.</m:t>
                    </m:r>
                  </m:oMath>
                </a14:m>
                <a:endParaRPr lang="en-US" altLang="zh-CN" dirty="0" smtClean="0"/>
              </a:p>
              <a:p>
                <a:pPr marL="342900" indent="-342900">
                  <a:buFont typeface="Arial" panose="020B0604020202020204" pitchFamily="34" charset="0"/>
                  <a:buChar char="•"/>
                </a:pPr>
                <a:r>
                  <a:rPr lang="zh-CN" altLang="en-US" dirty="0" smtClean="0"/>
                  <a:t>通过万能公式</a:t>
                </a:r>
                <a:r>
                  <a:rPr lang="en-US" altLang="zh-CN" dirty="0" smtClean="0"/>
                  <a:t>, </a:t>
                </a:r>
                <a:r>
                  <a:rPr lang="zh-CN" altLang="en-US" dirty="0" smtClean="0"/>
                  <a:t>我们可以将三角函数变量转化为有理函数</a:t>
                </a:r>
                <a:r>
                  <a:rPr lang="en-US" altLang="zh-CN" dirty="0" smtClean="0"/>
                  <a:t>.</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5893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9900"/>
                    </a:solidFill>
                  </a:rPr>
                  <a:t>数列相关公式</a:t>
                </a:r>
                <a:endParaRPr lang="en-US" altLang="zh-CN" dirty="0" smtClean="0">
                  <a:solidFill>
                    <a:srgbClr val="009900"/>
                  </a:solidFill>
                </a:endParaRPr>
              </a:p>
              <a:p>
                <a:pPr marL="342900" indent="-342900">
                  <a:buFont typeface="Arial" panose="020B0604020202020204" pitchFamily="34" charset="0"/>
                  <a:buChar char="•"/>
                </a:pPr>
                <a:r>
                  <a:rPr lang="zh-CN" altLang="en-US" dirty="0" smtClean="0"/>
                  <a:t>等差数列</a:t>
                </a:r>
                <a:r>
                  <a:rPr lang="en-US" altLang="zh-CN" dirty="0" smtClean="0"/>
                  <a:t>: </a:t>
                </a:r>
                <a:r>
                  <a:rPr lang="zh-CN" altLang="en-US" dirty="0" smtClean="0"/>
                  <a:t>设 </a:t>
                </a:r>
                <a14:m>
                  <m:oMath xmlns:m="http://schemas.openxmlformats.org/officeDocument/2006/math">
                    <m:sSub>
                      <m:sSubPr>
                        <m:ctrlPr>
                          <a:rPr lang="en-US" altLang="zh-CN" b="0" i="1" smtClean="0"/>
                        </m:ctrlPr>
                      </m:sSubPr>
                      <m:e>
                        <m:r>
                          <a:rPr lang="en-US" altLang="zh-CN" b="0" i="1" smtClean="0"/>
                          <m:t>𝑥</m:t>
                        </m:r>
                      </m:e>
                      <m:sub>
                        <m:r>
                          <a:rPr lang="en-US" altLang="zh-CN" b="0" i="1" smtClean="0"/>
                          <m:t>𝑛</m:t>
                        </m:r>
                      </m:sub>
                    </m:sSub>
                    <m:r>
                      <a:rPr lang="en-US" altLang="zh-CN" b="0" i="1" smtClean="0"/>
                      <m:t>=</m:t>
                    </m:r>
                    <m:r>
                      <a:rPr lang="en-US" altLang="zh-CN" b="0" i="1" smtClean="0"/>
                      <m:t>𝑎𝑛</m:t>
                    </m:r>
                    <m:r>
                      <a:rPr lang="en-US" altLang="zh-CN" b="0" i="1" smtClean="0"/>
                      <m:t>+</m:t>
                    </m:r>
                    <m:r>
                      <a:rPr lang="en-US" altLang="zh-CN" b="0" i="1" smtClean="0"/>
                      <m:t>𝑏</m:t>
                    </m:r>
                  </m:oMath>
                </a14:m>
                <a:r>
                  <a:rPr lang="en-US" altLang="zh-CN" dirty="0" smtClean="0"/>
                  <a:t>, </a:t>
                </a:r>
                <a:r>
                  <a:rPr lang="zh-CN" altLang="en-US" dirty="0" smtClean="0"/>
                  <a:t>则 </a:t>
                </a:r>
                <a14:m>
                  <m:oMath xmlns:m="http://schemas.openxmlformats.org/officeDocument/2006/math">
                    <m:limUpp>
                      <m:limUppPr>
                        <m:ctrlPr>
                          <a:rPr lang="en-US" altLang="zh-CN" i="1"/>
                        </m:ctrlPr>
                      </m:limUppPr>
                      <m:e>
                        <m:limLow>
                          <m:limLowPr>
                            <m:ctrlPr>
                              <a:rPr lang="en-US" altLang="zh-CN" i="1"/>
                            </m:ctrlPr>
                          </m:limLowPr>
                          <m:e>
                            <m:r>
                              <a:rPr lang="en-US" altLang="zh-CN" i="1"/>
                              <m:t>∑</m:t>
                            </m:r>
                          </m:e>
                          <m:lim>
                            <m:r>
                              <a:rPr lang="en-US" altLang="zh-CN" b="0" i="1" smtClean="0"/>
                              <m:t>𝑘</m:t>
                            </m:r>
                            <m:r>
                              <a:rPr lang="en-US" altLang="zh-CN" i="1"/>
                              <m:t>=1</m:t>
                            </m:r>
                          </m:lim>
                        </m:limLow>
                      </m:e>
                      <m:lim>
                        <m:r>
                          <a:rPr lang="en-US" altLang="zh-CN" i="1"/>
                          <m:t>𝑛</m:t>
                        </m:r>
                      </m:lim>
                    </m:limUpp>
                    <m:sSub>
                      <m:sSubPr>
                        <m:ctrlPr>
                          <a:rPr lang="en-US" altLang="zh-CN" b="0" i="1" smtClean="0"/>
                        </m:ctrlPr>
                      </m:sSubPr>
                      <m:e>
                        <m:r>
                          <a:rPr lang="en-US" altLang="zh-CN" b="0" i="1" smtClean="0"/>
                          <m:t>𝑥</m:t>
                        </m:r>
                      </m:e>
                      <m:sub>
                        <m:r>
                          <a:rPr lang="en-US" altLang="zh-CN" b="0" i="1" smtClean="0"/>
                          <m:t>𝑘</m:t>
                        </m:r>
                      </m:sub>
                    </m:sSub>
                    <m:r>
                      <a:rPr lang="en-US" altLang="zh-CN" b="0" i="1" smtClean="0"/>
                      <m:t>=</m:t>
                    </m:r>
                    <m:f>
                      <m:fPr>
                        <m:ctrlPr>
                          <a:rPr lang="en-US" altLang="zh-CN" b="0" i="1" smtClean="0"/>
                        </m:ctrlPr>
                      </m:fPr>
                      <m:num>
                        <m:r>
                          <a:rPr lang="en-US" altLang="zh-CN" b="0" i="1" smtClean="0"/>
                          <m:t>𝑛</m:t>
                        </m:r>
                        <m:r>
                          <a:rPr lang="en-US" altLang="zh-CN" b="0" i="1" smtClean="0"/>
                          <m:t>(</m:t>
                        </m:r>
                        <m:sSub>
                          <m:sSubPr>
                            <m:ctrlPr>
                              <a:rPr lang="en-US" altLang="zh-CN" b="0" i="1" smtClean="0"/>
                            </m:ctrlPr>
                          </m:sSubPr>
                          <m:e>
                            <m:r>
                              <a:rPr lang="en-US" altLang="zh-CN" b="0" i="1" smtClean="0"/>
                              <m:t>𝑥</m:t>
                            </m:r>
                          </m:e>
                          <m:sub>
                            <m:r>
                              <a:rPr lang="en-US" altLang="zh-CN" b="0" i="1" smtClean="0"/>
                              <m:t>1</m:t>
                            </m:r>
                          </m:sub>
                        </m:sSub>
                        <m:r>
                          <a:rPr lang="en-US" altLang="zh-CN" b="0" i="1" smtClean="0"/>
                          <m:t>+</m:t>
                        </m:r>
                        <m:sSub>
                          <m:sSubPr>
                            <m:ctrlPr>
                              <a:rPr lang="en-US" altLang="zh-CN" b="0" i="1" smtClean="0"/>
                            </m:ctrlPr>
                          </m:sSubPr>
                          <m:e>
                            <m:r>
                              <a:rPr lang="en-US" altLang="zh-CN" b="0" i="1" smtClean="0"/>
                              <m:t>𝑥</m:t>
                            </m:r>
                          </m:e>
                          <m:sub>
                            <m:r>
                              <a:rPr lang="en-US" altLang="zh-CN" b="0" i="1" smtClean="0"/>
                              <m:t>𝑛</m:t>
                            </m:r>
                          </m:sub>
                        </m:sSub>
                        <m:r>
                          <a:rPr lang="en-US" altLang="zh-CN" b="0" i="1" smtClean="0"/>
                          <m:t>)</m:t>
                        </m:r>
                      </m:num>
                      <m:den>
                        <m:r>
                          <a:rPr lang="en-US" altLang="zh-CN" b="0" i="1" smtClean="0"/>
                          <m:t>2</m:t>
                        </m:r>
                      </m:den>
                    </m:f>
                  </m:oMath>
                </a14:m>
                <a:r>
                  <a:rPr lang="en-US" altLang="zh-CN" dirty="0" smtClean="0"/>
                  <a:t>. </a:t>
                </a:r>
                <a:r>
                  <a:rPr lang="zh-CN" altLang="en-US" dirty="0"/>
                  <a:t>特别</a:t>
                </a:r>
                <a:r>
                  <a:rPr lang="zh-CN" altLang="en-US" dirty="0" smtClean="0"/>
                  <a:t>地 </a:t>
                </a:r>
                <a14:m>
                  <m:oMath xmlns:m="http://schemas.openxmlformats.org/officeDocument/2006/math">
                    <m:limUpp>
                      <m:limUppPr>
                        <m:ctrlPr>
                          <a:rPr lang="en-US" altLang="zh-CN" i="1"/>
                        </m:ctrlPr>
                      </m:limUppPr>
                      <m:e>
                        <m:limLow>
                          <m:limLowPr>
                            <m:ctrlPr>
                              <a:rPr lang="en-US" altLang="zh-CN" i="1"/>
                            </m:ctrlPr>
                          </m:limLowPr>
                          <m:e>
                            <m:r>
                              <a:rPr lang="en-US" altLang="zh-CN" i="1"/>
                              <m:t>∑</m:t>
                            </m:r>
                          </m:e>
                          <m:lim>
                            <m:r>
                              <a:rPr lang="en-US" altLang="zh-CN" b="0" i="1" smtClean="0"/>
                              <m:t>𝑘</m:t>
                            </m:r>
                            <m:r>
                              <a:rPr lang="en-US" altLang="zh-CN" i="1"/>
                              <m:t>=1</m:t>
                            </m:r>
                          </m:lim>
                        </m:limLow>
                      </m:e>
                      <m:lim>
                        <m:r>
                          <a:rPr lang="en-US" altLang="zh-CN" i="1"/>
                          <m:t>𝑛</m:t>
                        </m:r>
                      </m:lim>
                    </m:limUpp>
                    <m:r>
                      <a:rPr lang="en-US" altLang="zh-CN" b="0" i="1" smtClean="0"/>
                      <m:t>𝑘</m:t>
                    </m:r>
                    <m:r>
                      <a:rPr lang="en-US" altLang="zh-CN" b="0" i="1" smtClean="0"/>
                      <m:t>=</m:t>
                    </m:r>
                    <m:f>
                      <m:fPr>
                        <m:ctrlPr>
                          <a:rPr lang="en-US" altLang="zh-CN" b="0" i="1" smtClean="0"/>
                        </m:ctrlPr>
                      </m:fPr>
                      <m:num>
                        <m:r>
                          <a:rPr lang="en-US" altLang="zh-CN" b="0" i="1" smtClean="0"/>
                          <m:t>𝑛</m:t>
                        </m:r>
                        <m:d>
                          <m:dPr>
                            <m:ctrlPr>
                              <a:rPr lang="en-US" altLang="zh-CN" b="0" i="1" smtClean="0"/>
                            </m:ctrlPr>
                          </m:dPr>
                          <m:e>
                            <m:r>
                              <a:rPr lang="en-US" altLang="zh-CN" b="0" i="1" smtClean="0"/>
                              <m:t>𝑛</m:t>
                            </m:r>
                            <m:r>
                              <a:rPr lang="en-US" altLang="zh-CN" b="0" i="1" smtClean="0"/>
                              <m:t>+1</m:t>
                            </m:r>
                          </m:e>
                        </m:d>
                      </m:num>
                      <m:den>
                        <m:r>
                          <a:rPr lang="en-US" altLang="zh-CN" b="0" i="1" smtClean="0"/>
                          <m:t>2</m:t>
                        </m:r>
                      </m:den>
                    </m:f>
                  </m:oMath>
                </a14:m>
                <a:r>
                  <a:rPr lang="en-US" altLang="zh-CN" dirty="0" smtClean="0"/>
                  <a:t>.</a:t>
                </a:r>
              </a:p>
              <a:p>
                <a:pPr marL="342900" indent="-342900">
                  <a:buFont typeface="Arial" panose="020B0604020202020204" pitchFamily="34" charset="0"/>
                  <a:buChar char="•"/>
                </a:pPr>
                <a:r>
                  <a:rPr lang="zh-CN" altLang="en-US" dirty="0" smtClean="0"/>
                  <a:t>等比数列</a:t>
                </a:r>
                <a:r>
                  <a:rPr lang="en-US" altLang="zh-CN" dirty="0" smtClean="0"/>
                  <a:t>: </a:t>
                </a:r>
                <a:r>
                  <a:rPr lang="zh-CN" altLang="en-US" dirty="0" smtClean="0"/>
                  <a:t>设 </a:t>
                </a:r>
                <a14:m>
                  <m:oMath xmlns:m="http://schemas.openxmlformats.org/officeDocument/2006/math">
                    <m:sSub>
                      <m:sSubPr>
                        <m:ctrlPr>
                          <a:rPr lang="en-US" altLang="zh-CN" i="1"/>
                        </m:ctrlPr>
                      </m:sSubPr>
                      <m:e>
                        <m:r>
                          <a:rPr lang="en-US" altLang="zh-CN" i="1"/>
                          <m:t>𝑥</m:t>
                        </m:r>
                      </m:e>
                      <m:sub>
                        <m:r>
                          <a:rPr lang="en-US" altLang="zh-CN" i="1"/>
                          <m:t>𝑛</m:t>
                        </m:r>
                      </m:sub>
                    </m:sSub>
                    <m:r>
                      <a:rPr lang="en-US" altLang="zh-CN" i="1"/>
                      <m:t>=</m:t>
                    </m:r>
                    <m:sSub>
                      <m:sSubPr>
                        <m:ctrlPr>
                          <a:rPr lang="en-US" altLang="zh-CN" b="0" i="1" smtClean="0"/>
                        </m:ctrlPr>
                      </m:sSubPr>
                      <m:e>
                        <m:r>
                          <a:rPr lang="en-US" altLang="zh-CN" b="0" i="1" smtClean="0"/>
                          <m:t>𝑥</m:t>
                        </m:r>
                      </m:e>
                      <m:sub>
                        <m:r>
                          <a:rPr lang="en-US" altLang="zh-CN" b="0" i="1" smtClean="0"/>
                          <m:t>1</m:t>
                        </m:r>
                      </m:sub>
                    </m:sSub>
                    <m:sSup>
                      <m:sSupPr>
                        <m:ctrlPr>
                          <a:rPr lang="en-US" altLang="zh-CN" b="0" i="1" smtClean="0"/>
                        </m:ctrlPr>
                      </m:sSupPr>
                      <m:e>
                        <m:r>
                          <a:rPr lang="en-US" altLang="zh-CN" b="0" i="1" smtClean="0"/>
                          <m:t>𝑞</m:t>
                        </m:r>
                      </m:e>
                      <m:sup>
                        <m:r>
                          <a:rPr lang="en-US" altLang="zh-CN" b="0" i="1" smtClean="0"/>
                          <m:t>𝑛</m:t>
                        </m:r>
                        <m:r>
                          <a:rPr lang="en-US" altLang="zh-CN" b="0" i="1" smtClean="0"/>
                          <m:t>−1</m:t>
                        </m:r>
                      </m:sup>
                    </m:sSup>
                    <m:r>
                      <a:rPr lang="en-US" altLang="zh-CN" b="0" i="1" smtClean="0"/>
                      <m:t>,  </m:t>
                    </m:r>
                    <m:r>
                      <a:rPr lang="en-US" altLang="zh-CN" b="0" i="1" smtClean="0"/>
                      <m:t>𝑞</m:t>
                    </m:r>
                    <m:r>
                      <a:rPr lang="en-US" altLang="zh-CN" b="0" i="1" smtClean="0"/>
                      <m:t>≠1</m:t>
                    </m:r>
                  </m:oMath>
                </a14:m>
                <a:r>
                  <a:rPr lang="en-US" altLang="zh-CN" dirty="0"/>
                  <a:t>, </a:t>
                </a:r>
                <a:r>
                  <a:rPr lang="zh-CN" altLang="en-US" dirty="0"/>
                  <a:t>则 </a:t>
                </a:r>
                <a14:m>
                  <m:oMath xmlns:m="http://schemas.openxmlformats.org/officeDocument/2006/math">
                    <m:limUpp>
                      <m:limUppPr>
                        <m:ctrlPr>
                          <a:rPr lang="en-US" altLang="zh-CN" i="1"/>
                        </m:ctrlPr>
                      </m:limUppPr>
                      <m:e>
                        <m:limLow>
                          <m:limLowPr>
                            <m:ctrlPr>
                              <a:rPr lang="en-US" altLang="zh-CN" i="1"/>
                            </m:ctrlPr>
                          </m:limLowPr>
                          <m:e>
                            <m:r>
                              <a:rPr lang="en-US" altLang="zh-CN" i="1"/>
                              <m:t>∑</m:t>
                            </m:r>
                          </m:e>
                          <m:lim>
                            <m:r>
                              <a:rPr lang="en-US" altLang="zh-CN" b="0" i="1" smtClean="0"/>
                              <m:t>𝑘</m:t>
                            </m:r>
                            <m:r>
                              <a:rPr lang="en-US" altLang="zh-CN" i="1"/>
                              <m:t>=1</m:t>
                            </m:r>
                          </m:lim>
                        </m:limLow>
                      </m:e>
                      <m:lim>
                        <m:r>
                          <a:rPr lang="en-US" altLang="zh-CN" i="1"/>
                          <m:t>𝑛</m:t>
                        </m:r>
                      </m:lim>
                    </m:limUpp>
                    <m:sSub>
                      <m:sSubPr>
                        <m:ctrlPr>
                          <a:rPr lang="en-US" altLang="zh-CN" i="1"/>
                        </m:ctrlPr>
                      </m:sSubPr>
                      <m:e>
                        <m:r>
                          <a:rPr lang="en-US" altLang="zh-CN" i="1"/>
                          <m:t>𝑥</m:t>
                        </m:r>
                      </m:e>
                      <m:sub>
                        <m:r>
                          <a:rPr lang="en-US" altLang="zh-CN" b="0" i="1" smtClean="0"/>
                          <m:t>𝑘</m:t>
                        </m:r>
                      </m:sub>
                    </m:sSub>
                    <m:r>
                      <a:rPr lang="en-US" altLang="zh-CN" i="1"/>
                      <m:t>=</m:t>
                    </m:r>
                    <m:f>
                      <m:fPr>
                        <m:ctrlPr>
                          <a:rPr lang="en-US" altLang="zh-CN" i="1"/>
                        </m:ctrlPr>
                      </m:fPr>
                      <m:num>
                        <m:sSub>
                          <m:sSubPr>
                            <m:ctrlPr>
                              <a:rPr lang="en-US" altLang="zh-CN" b="0" i="1" smtClean="0"/>
                            </m:ctrlPr>
                          </m:sSubPr>
                          <m:e>
                            <m:r>
                              <a:rPr lang="en-US" altLang="zh-CN" b="0" i="1" smtClean="0"/>
                              <m:t>𝑥</m:t>
                            </m:r>
                          </m:e>
                          <m:sub>
                            <m:r>
                              <a:rPr lang="en-US" altLang="zh-CN" b="0" i="1" smtClean="0"/>
                              <m:t>1</m:t>
                            </m:r>
                          </m:sub>
                        </m:sSub>
                        <m:r>
                          <a:rPr lang="en-US" altLang="zh-CN" i="1"/>
                          <m:t>(</m:t>
                        </m:r>
                        <m:sSup>
                          <m:sSupPr>
                            <m:ctrlPr>
                              <a:rPr lang="en-US" altLang="zh-CN" b="0" i="1" smtClean="0"/>
                            </m:ctrlPr>
                          </m:sSupPr>
                          <m:e>
                            <m:r>
                              <a:rPr lang="en-US" altLang="zh-CN" b="0" i="1" smtClean="0"/>
                              <m:t>𝑞</m:t>
                            </m:r>
                          </m:e>
                          <m:sup>
                            <m:r>
                              <a:rPr lang="en-US" altLang="zh-CN" b="0" i="1" smtClean="0"/>
                              <m:t>𝑛</m:t>
                            </m:r>
                          </m:sup>
                        </m:sSup>
                        <m:r>
                          <a:rPr lang="en-US" altLang="zh-CN" b="0" i="1" smtClean="0"/>
                          <m:t>−1</m:t>
                        </m:r>
                        <m:r>
                          <a:rPr lang="en-US" altLang="zh-CN" i="1"/>
                          <m:t>)</m:t>
                        </m:r>
                      </m:num>
                      <m:den>
                        <m:r>
                          <a:rPr lang="en-US" altLang="zh-CN" b="0" i="1" smtClean="0"/>
                          <m:t>𝑞</m:t>
                        </m:r>
                        <m:r>
                          <a:rPr lang="en-US" altLang="zh-CN" b="0" i="1" smtClean="0"/>
                          <m:t>−1</m:t>
                        </m:r>
                      </m:den>
                    </m:f>
                  </m:oMath>
                </a14:m>
                <a:r>
                  <a:rPr lang="en-US" altLang="zh-CN" dirty="0" smtClean="0"/>
                  <a:t>. </a:t>
                </a:r>
                <a:r>
                  <a:rPr lang="zh-CN" altLang="en-US" dirty="0" smtClean="0"/>
                  <a:t>特别地</a:t>
                </a:r>
                <a14:m>
                  <m:oMath xmlns:m="http://schemas.openxmlformats.org/officeDocument/2006/math">
                    <m:limUpp>
                      <m:limUppPr>
                        <m:ctrlPr>
                          <a:rPr lang="en-US" altLang="zh-CN" i="1"/>
                        </m:ctrlPr>
                      </m:limUppPr>
                      <m:e>
                        <m:limLow>
                          <m:limLowPr>
                            <m:ctrlPr>
                              <a:rPr lang="en-US" altLang="zh-CN" i="1"/>
                            </m:ctrlPr>
                          </m:limLowPr>
                          <m:e>
                            <m:r>
                              <a:rPr lang="en-US" altLang="zh-CN" i="1"/>
                              <m:t>∑</m:t>
                            </m:r>
                          </m:e>
                          <m:lim>
                            <m:r>
                              <a:rPr lang="en-US" altLang="zh-CN" i="1"/>
                              <m:t>𝑘</m:t>
                            </m:r>
                            <m:r>
                              <a:rPr lang="en-US" altLang="zh-CN" i="1"/>
                              <m:t>=0</m:t>
                            </m:r>
                          </m:lim>
                        </m:limLow>
                      </m:e>
                      <m:lim>
                        <m:r>
                          <a:rPr lang="en-US" altLang="zh-CN" i="1"/>
                          <m:t>𝑛</m:t>
                        </m:r>
                      </m:lim>
                    </m:limUpp>
                    <m:sSup>
                      <m:sSupPr>
                        <m:ctrlPr>
                          <a:rPr lang="en-US" altLang="zh-CN" b="0" i="1" smtClean="0"/>
                        </m:ctrlPr>
                      </m:sSupPr>
                      <m:e>
                        <m:r>
                          <a:rPr lang="en-US" altLang="zh-CN" b="0" i="1" smtClean="0"/>
                          <m:t>𝑥</m:t>
                        </m:r>
                      </m:e>
                      <m:sup>
                        <m:r>
                          <a:rPr lang="en-US" altLang="zh-CN" b="0" i="1" smtClean="0"/>
                          <m:t>𝑘</m:t>
                        </m:r>
                      </m:sup>
                    </m:sSup>
                    <m:sSup>
                      <m:sSupPr>
                        <m:ctrlPr>
                          <a:rPr lang="en-US" altLang="zh-CN" b="0" i="1" smtClean="0"/>
                        </m:ctrlPr>
                      </m:sSupPr>
                      <m:e>
                        <m:r>
                          <a:rPr lang="en-US" altLang="zh-CN" b="0" i="1" smtClean="0"/>
                          <m:t>𝑦</m:t>
                        </m:r>
                      </m:e>
                      <m:sup>
                        <m:r>
                          <a:rPr lang="en-US" altLang="zh-CN" b="0" i="1" smtClean="0"/>
                          <m:t>𝑛</m:t>
                        </m:r>
                        <m:r>
                          <a:rPr lang="en-US" altLang="zh-CN" b="0" i="1" smtClean="0"/>
                          <m:t>−</m:t>
                        </m:r>
                        <m:r>
                          <a:rPr lang="en-US" altLang="zh-CN" b="0" i="1" smtClean="0"/>
                          <m:t>𝑘</m:t>
                        </m:r>
                      </m:sup>
                    </m:sSup>
                    <m:r>
                      <a:rPr lang="en-US" altLang="zh-CN" i="1"/>
                      <m:t>=</m:t>
                    </m:r>
                    <m:f>
                      <m:fPr>
                        <m:ctrlPr>
                          <a:rPr lang="en-US" altLang="zh-CN" i="1"/>
                        </m:ctrlPr>
                      </m:fPr>
                      <m:num>
                        <m:sSup>
                          <m:sSupPr>
                            <m:ctrlPr>
                              <a:rPr lang="en-US" altLang="zh-CN" b="0" i="1" smtClean="0"/>
                            </m:ctrlPr>
                          </m:sSupPr>
                          <m:e>
                            <m:r>
                              <a:rPr lang="en-US" altLang="zh-CN" b="0" i="1" smtClean="0"/>
                              <m:t>𝑥</m:t>
                            </m:r>
                          </m:e>
                          <m:sup>
                            <m:r>
                              <a:rPr lang="en-US" altLang="zh-CN" b="0" i="1" smtClean="0"/>
                              <m:t>𝑛</m:t>
                            </m:r>
                          </m:sup>
                        </m:sSup>
                        <m:r>
                          <a:rPr lang="en-US" altLang="zh-CN" b="0" i="1" smtClean="0"/>
                          <m:t>−</m:t>
                        </m:r>
                        <m:sSup>
                          <m:sSupPr>
                            <m:ctrlPr>
                              <a:rPr lang="en-US" altLang="zh-CN" b="0" i="1" smtClean="0"/>
                            </m:ctrlPr>
                          </m:sSupPr>
                          <m:e>
                            <m:r>
                              <a:rPr lang="en-US" altLang="zh-CN" b="0" i="1" smtClean="0"/>
                              <m:t>𝑦</m:t>
                            </m:r>
                          </m:e>
                          <m:sup>
                            <m:r>
                              <a:rPr lang="en-US" altLang="zh-CN" b="0" i="1" smtClean="0"/>
                              <m:t>𝑛</m:t>
                            </m:r>
                          </m:sup>
                        </m:sSup>
                      </m:num>
                      <m:den>
                        <m:r>
                          <a:rPr lang="en-US" altLang="zh-CN" b="0" i="1" smtClean="0"/>
                          <m:t>𝑥</m:t>
                        </m:r>
                        <m:r>
                          <a:rPr lang="en-US" altLang="zh-CN" b="0" i="1" smtClean="0"/>
                          <m:t>−</m:t>
                        </m:r>
                        <m:r>
                          <a:rPr lang="en-US" altLang="zh-CN" b="0" i="1" smtClean="0"/>
                          <m:t>𝑦</m:t>
                        </m:r>
                      </m:den>
                    </m:f>
                  </m:oMath>
                </a14:m>
                <a:r>
                  <a:rPr lang="en-US" altLang="zh-CN" dirty="0" smtClean="0"/>
                  <a:t>.</a:t>
                </a:r>
                <a:endParaRPr lang="en-US" altLang="zh-CN" dirty="0"/>
              </a:p>
              <a:p>
                <a:pPr marL="342900" indent="-342900">
                  <a:buFont typeface="Arial" panose="020B0604020202020204" pitchFamily="34" charset="0"/>
                  <a:buChar char="•"/>
                </a:pPr>
                <a14:m>
                  <m:oMath xmlns:m="http://schemas.openxmlformats.org/officeDocument/2006/math">
                    <m:limUpp>
                      <m:limUppPr>
                        <m:ctrlPr>
                          <a:rPr lang="en-US" altLang="zh-CN" i="1"/>
                        </m:ctrlPr>
                      </m:limUppPr>
                      <m:e>
                        <m:limLow>
                          <m:limLowPr>
                            <m:ctrlPr>
                              <a:rPr lang="en-US" altLang="zh-CN" i="1"/>
                            </m:ctrlPr>
                          </m:limLowPr>
                          <m:e>
                            <m:r>
                              <a:rPr lang="en-US" altLang="zh-CN" i="1"/>
                              <m:t>∑</m:t>
                            </m:r>
                          </m:e>
                          <m:lim>
                            <m:r>
                              <a:rPr lang="en-US" altLang="zh-CN" b="0" i="1" smtClean="0"/>
                              <m:t>𝑘</m:t>
                            </m:r>
                            <m:r>
                              <a:rPr lang="en-US" altLang="zh-CN" i="1"/>
                              <m:t>=1</m:t>
                            </m:r>
                          </m:lim>
                        </m:limLow>
                      </m:e>
                      <m:lim>
                        <m:r>
                          <a:rPr lang="en-US" altLang="zh-CN" i="1"/>
                          <m:t>𝑛</m:t>
                        </m:r>
                      </m:lim>
                    </m:limUpp>
                    <m:sSup>
                      <m:sSupPr>
                        <m:ctrlPr>
                          <a:rPr lang="en-US" altLang="zh-CN" i="1"/>
                        </m:ctrlPr>
                      </m:sSupPr>
                      <m:e>
                        <m:r>
                          <a:rPr lang="en-US" altLang="zh-CN" b="0" i="1" smtClean="0"/>
                          <m:t>𝑘</m:t>
                        </m:r>
                      </m:e>
                      <m:sup>
                        <m:r>
                          <a:rPr lang="en-US" altLang="zh-CN" i="1"/>
                          <m:t>2</m:t>
                        </m:r>
                      </m:sup>
                    </m:sSup>
                    <m:r>
                      <a:rPr lang="en-US" altLang="zh-CN" i="1"/>
                      <m:t>=</m:t>
                    </m:r>
                    <m:f>
                      <m:fPr>
                        <m:ctrlPr>
                          <a:rPr lang="en-US" altLang="zh-CN" i="1"/>
                        </m:ctrlPr>
                      </m:fPr>
                      <m:num>
                        <m:r>
                          <a:rPr lang="en-US" altLang="zh-CN" i="1"/>
                          <m:t>𝑛</m:t>
                        </m:r>
                        <m:d>
                          <m:dPr>
                            <m:ctrlPr>
                              <a:rPr lang="en-US" altLang="zh-CN" i="1"/>
                            </m:ctrlPr>
                          </m:dPr>
                          <m:e>
                            <m:r>
                              <a:rPr lang="en-US" altLang="zh-CN" i="1"/>
                              <m:t>𝑛</m:t>
                            </m:r>
                            <m:r>
                              <a:rPr lang="en-US" altLang="zh-CN" i="1"/>
                              <m:t>+1</m:t>
                            </m:r>
                          </m:e>
                        </m:d>
                        <m:d>
                          <m:dPr>
                            <m:ctrlPr>
                              <a:rPr lang="en-US" altLang="zh-CN" i="1"/>
                            </m:ctrlPr>
                          </m:dPr>
                          <m:e>
                            <m:r>
                              <a:rPr lang="en-US" altLang="zh-CN" i="1"/>
                              <m:t>2</m:t>
                            </m:r>
                            <m:r>
                              <a:rPr lang="en-US" altLang="zh-CN" i="1"/>
                              <m:t>𝑛</m:t>
                            </m:r>
                            <m:r>
                              <a:rPr lang="en-US" altLang="zh-CN" i="1"/>
                              <m:t>+1</m:t>
                            </m:r>
                          </m:e>
                        </m:d>
                      </m:num>
                      <m:den>
                        <m:r>
                          <a:rPr lang="en-US" altLang="zh-CN" i="1"/>
                          <m:t>6</m:t>
                        </m:r>
                      </m:den>
                    </m:f>
                    <m:r>
                      <a:rPr lang="en-US" altLang="zh-CN" i="1"/>
                      <m:t>, </m:t>
                    </m:r>
                    <m:limUpp>
                      <m:limUppPr>
                        <m:ctrlPr>
                          <a:rPr lang="en-US" altLang="zh-CN" i="1"/>
                        </m:ctrlPr>
                      </m:limUppPr>
                      <m:e>
                        <m:limLow>
                          <m:limLowPr>
                            <m:ctrlPr>
                              <a:rPr lang="en-US" altLang="zh-CN" i="1"/>
                            </m:ctrlPr>
                          </m:limLowPr>
                          <m:e>
                            <m:r>
                              <a:rPr lang="en-US" altLang="zh-CN" i="1"/>
                              <m:t>∑</m:t>
                            </m:r>
                          </m:e>
                          <m:lim>
                            <m:r>
                              <a:rPr lang="en-US" altLang="zh-CN" b="0" i="1" smtClean="0"/>
                              <m:t>𝑘</m:t>
                            </m:r>
                            <m:r>
                              <a:rPr lang="en-US" altLang="zh-CN" i="1"/>
                              <m:t>=1</m:t>
                            </m:r>
                          </m:lim>
                        </m:limLow>
                      </m:e>
                      <m:lim>
                        <m:r>
                          <a:rPr lang="en-US" altLang="zh-CN" i="1"/>
                          <m:t>𝑛</m:t>
                        </m:r>
                      </m:lim>
                    </m:limUpp>
                    <m:sSup>
                      <m:sSupPr>
                        <m:ctrlPr>
                          <a:rPr lang="en-US" altLang="zh-CN" i="1"/>
                        </m:ctrlPr>
                      </m:sSupPr>
                      <m:e>
                        <m:r>
                          <a:rPr lang="en-US" altLang="zh-CN" b="0" i="1" smtClean="0"/>
                          <m:t>𝑘</m:t>
                        </m:r>
                      </m:e>
                      <m:sup>
                        <m:r>
                          <a:rPr lang="en-US" altLang="zh-CN" b="0" i="1" smtClean="0"/>
                          <m:t>3</m:t>
                        </m:r>
                      </m:sup>
                    </m:sSup>
                    <m:r>
                      <a:rPr lang="en-US" altLang="zh-CN" i="1"/>
                      <m:t>=</m:t>
                    </m:r>
                    <m:sSup>
                      <m:sSupPr>
                        <m:ctrlPr>
                          <a:rPr lang="en-US" altLang="zh-CN" b="0" i="1" smtClean="0"/>
                        </m:ctrlPr>
                      </m:sSupPr>
                      <m:e>
                        <m:d>
                          <m:dPr>
                            <m:ctrlPr>
                              <a:rPr lang="en-US" altLang="zh-CN" b="0" i="1" smtClean="0"/>
                            </m:ctrlPr>
                          </m:dPr>
                          <m:e>
                            <m:f>
                              <m:fPr>
                                <m:ctrlPr>
                                  <a:rPr lang="en-US" altLang="zh-CN" i="1"/>
                                </m:ctrlPr>
                              </m:fPr>
                              <m:num>
                                <m:r>
                                  <a:rPr lang="en-US" altLang="zh-CN" i="1"/>
                                  <m:t>𝑛</m:t>
                                </m:r>
                                <m:d>
                                  <m:dPr>
                                    <m:ctrlPr>
                                      <a:rPr lang="en-US" altLang="zh-CN" i="1"/>
                                    </m:ctrlPr>
                                  </m:dPr>
                                  <m:e>
                                    <m:r>
                                      <a:rPr lang="en-US" altLang="zh-CN" i="1"/>
                                      <m:t>𝑛</m:t>
                                    </m:r>
                                    <m:r>
                                      <a:rPr lang="en-US" altLang="zh-CN" i="1"/>
                                      <m:t>+1</m:t>
                                    </m:r>
                                  </m:e>
                                </m:d>
                              </m:num>
                              <m:den>
                                <m:r>
                                  <a:rPr lang="en-US" altLang="zh-CN" b="0" i="1" smtClean="0"/>
                                  <m:t>2</m:t>
                                </m:r>
                              </m:den>
                            </m:f>
                          </m:e>
                        </m:d>
                      </m:e>
                      <m:sup>
                        <m:r>
                          <a:rPr lang="en-US" altLang="zh-CN" b="0" i="1" smtClean="0"/>
                          <m:t>2</m:t>
                        </m:r>
                      </m:sup>
                    </m:sSup>
                    <m:r>
                      <a:rPr lang="en-US" altLang="zh-CN" b="0" i="1" smtClean="0"/>
                      <m:t>=</m:t>
                    </m:r>
                    <m:sSup>
                      <m:sSupPr>
                        <m:ctrlPr>
                          <a:rPr lang="en-US" altLang="zh-CN" b="0" i="1" smtClean="0"/>
                        </m:ctrlPr>
                      </m:sSupPr>
                      <m:e>
                        <m:d>
                          <m:dPr>
                            <m:ctrlPr>
                              <a:rPr lang="en-US" altLang="zh-CN" b="0" i="1" smtClean="0"/>
                            </m:ctrlPr>
                          </m:dPr>
                          <m:e>
                            <m:limUpp>
                              <m:limUppPr>
                                <m:ctrlPr>
                                  <a:rPr lang="en-US" altLang="zh-CN" i="1"/>
                                </m:ctrlPr>
                              </m:limUppPr>
                              <m:e>
                                <m:limLow>
                                  <m:limLowPr>
                                    <m:ctrlPr>
                                      <a:rPr lang="en-US" altLang="zh-CN" i="1"/>
                                    </m:ctrlPr>
                                  </m:limLowPr>
                                  <m:e>
                                    <m:r>
                                      <a:rPr lang="en-US" altLang="zh-CN" i="1"/>
                                      <m:t>∑</m:t>
                                    </m:r>
                                  </m:e>
                                  <m:lim>
                                    <m:r>
                                      <a:rPr lang="en-US" altLang="zh-CN" b="0" i="1" smtClean="0"/>
                                      <m:t>𝑘</m:t>
                                    </m:r>
                                    <m:r>
                                      <a:rPr lang="en-US" altLang="zh-CN" i="1"/>
                                      <m:t>=1</m:t>
                                    </m:r>
                                  </m:lim>
                                </m:limLow>
                              </m:e>
                              <m:lim>
                                <m:r>
                                  <a:rPr lang="en-US" altLang="zh-CN" i="1"/>
                                  <m:t>𝑛</m:t>
                                </m:r>
                              </m:lim>
                            </m:limUpp>
                            <m:r>
                              <a:rPr lang="en-US" altLang="zh-CN" b="0" i="1" smtClean="0"/>
                              <m:t>𝑘</m:t>
                            </m:r>
                          </m:e>
                        </m:d>
                      </m:e>
                      <m:sup>
                        <m:r>
                          <a:rPr lang="en-US" altLang="zh-CN" b="0" i="1" smtClean="0"/>
                          <m:t>2</m:t>
                        </m:r>
                      </m:sup>
                    </m:sSup>
                    <m:r>
                      <a:rPr lang="en-US" altLang="zh-CN" b="0" i="1" smtClean="0"/>
                      <m:t>.</m:t>
                    </m:r>
                  </m:oMath>
                </a14:m>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9807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拆分技巧</a:t>
                </a:r>
                <a:endParaRPr lang="en-US" altLang="zh-CN" dirty="0" smtClean="0">
                  <a:solidFill>
                    <a:srgbClr val="0000FF"/>
                  </a:solidFill>
                </a:endParaRPr>
              </a:p>
              <a:p>
                <a:pPr marL="342900" indent="-342900">
                  <a:buFont typeface="Arial" panose="020B0604020202020204" pitchFamily="34" charset="0"/>
                  <a:buChar char="•"/>
                </a:pPr>
                <a:r>
                  <a:rPr lang="zh-CN" altLang="en-US" dirty="0" smtClean="0"/>
                  <a:t>例如 </a:t>
                </a:r>
                <a14:m>
                  <m:oMath xmlns:m="http://schemas.openxmlformats.org/officeDocument/2006/math">
                    <m:limUpp>
                      <m:limUppPr>
                        <m:ctrlPr>
                          <a:rPr lang="en-US" altLang="zh-CN" i="1"/>
                        </m:ctrlPr>
                      </m:limUppPr>
                      <m:e>
                        <m:limLow>
                          <m:limLowPr>
                            <m:ctrlPr>
                              <a:rPr lang="en-US" altLang="zh-CN" i="1"/>
                            </m:ctrlPr>
                          </m:limLowPr>
                          <m:e>
                            <m:r>
                              <a:rPr lang="en-US" altLang="zh-CN" i="1"/>
                              <m:t>∑</m:t>
                            </m:r>
                          </m:e>
                          <m:lim>
                            <m:r>
                              <a:rPr lang="en-US" altLang="zh-CN" b="0" i="1" smtClean="0"/>
                              <m:t>𝑘</m:t>
                            </m:r>
                            <m:r>
                              <a:rPr lang="en-US" altLang="zh-CN" i="1"/>
                              <m:t>=1</m:t>
                            </m:r>
                          </m:lim>
                        </m:limLow>
                      </m:e>
                      <m:lim>
                        <m:r>
                          <a:rPr lang="en-US" altLang="zh-CN" i="1"/>
                          <m:t>𝑛</m:t>
                        </m:r>
                      </m:lim>
                    </m:limUpp>
                    <m:f>
                      <m:fPr>
                        <m:ctrlPr>
                          <a:rPr lang="en-US" altLang="zh-CN" b="0" i="1" smtClean="0"/>
                        </m:ctrlPr>
                      </m:fPr>
                      <m:num>
                        <m:r>
                          <a:rPr lang="en-US" altLang="zh-CN" b="0" i="1" smtClean="0"/>
                          <m:t>1</m:t>
                        </m:r>
                      </m:num>
                      <m:den>
                        <m:r>
                          <a:rPr lang="en-US" altLang="zh-CN" b="0" i="1" smtClean="0"/>
                          <m:t>𝑘</m:t>
                        </m:r>
                        <m:d>
                          <m:dPr>
                            <m:ctrlPr>
                              <a:rPr lang="en-US" altLang="zh-CN" b="0" i="1" smtClean="0"/>
                            </m:ctrlPr>
                          </m:dPr>
                          <m:e>
                            <m:r>
                              <a:rPr lang="en-US" altLang="zh-CN" b="0" i="1" smtClean="0"/>
                              <m:t>𝑘</m:t>
                            </m:r>
                            <m:r>
                              <a:rPr lang="en-US" altLang="zh-CN" b="0" i="1" smtClean="0"/>
                              <m:t>+3</m:t>
                            </m:r>
                          </m:e>
                        </m:d>
                      </m:den>
                    </m:f>
                    <m:r>
                      <a:rPr lang="en-US" altLang="zh-CN" i="1"/>
                      <m:t>=</m:t>
                    </m:r>
                    <m:f>
                      <m:fPr>
                        <m:ctrlPr>
                          <a:rPr lang="en-US" altLang="zh-CN" b="0" i="1" smtClean="0"/>
                        </m:ctrlPr>
                      </m:fPr>
                      <m:num>
                        <m:r>
                          <a:rPr lang="en-US" altLang="zh-CN" b="0" i="0" smtClean="0"/>
                          <m:t>1</m:t>
                        </m:r>
                      </m:num>
                      <m:den>
                        <m:r>
                          <a:rPr lang="en-US" altLang="zh-CN" b="0" i="0" smtClean="0"/>
                          <m:t>3</m:t>
                        </m:r>
                      </m:den>
                    </m:f>
                    <m:limUpp>
                      <m:limUppPr>
                        <m:ctrlPr>
                          <a:rPr lang="en-US" altLang="zh-CN" i="1"/>
                        </m:ctrlPr>
                      </m:limUppPr>
                      <m:e>
                        <m:limLow>
                          <m:limLowPr>
                            <m:ctrlPr>
                              <a:rPr lang="en-US" altLang="zh-CN" i="1"/>
                            </m:ctrlPr>
                          </m:limLowPr>
                          <m:e>
                            <m:r>
                              <a:rPr lang="en-US" altLang="zh-CN" i="1"/>
                              <m:t>∑</m:t>
                            </m:r>
                          </m:e>
                          <m:lim>
                            <m:r>
                              <a:rPr lang="en-US" altLang="zh-CN" i="1"/>
                              <m:t>𝑘</m:t>
                            </m:r>
                            <m:r>
                              <a:rPr lang="en-US" altLang="zh-CN" i="1"/>
                              <m:t>=1</m:t>
                            </m:r>
                          </m:lim>
                        </m:limLow>
                      </m:e>
                      <m:lim>
                        <m:r>
                          <a:rPr lang="en-US" altLang="zh-CN" i="1"/>
                          <m:t>𝑛</m:t>
                        </m:r>
                      </m:lim>
                    </m:limUpp>
                    <m:d>
                      <m:dPr>
                        <m:ctrlPr>
                          <a:rPr lang="en-US" altLang="zh-CN" b="0" i="1" smtClean="0"/>
                        </m:ctrlPr>
                      </m:dPr>
                      <m:e>
                        <m:f>
                          <m:fPr>
                            <m:ctrlPr>
                              <a:rPr lang="en-US" altLang="zh-CN" b="0" i="1" smtClean="0"/>
                            </m:ctrlPr>
                          </m:fPr>
                          <m:num>
                            <m:r>
                              <a:rPr lang="en-US" altLang="zh-CN" b="0" i="1" smtClean="0"/>
                              <m:t>1</m:t>
                            </m:r>
                          </m:num>
                          <m:den>
                            <m:r>
                              <a:rPr lang="en-US" altLang="zh-CN" b="0" i="1" smtClean="0"/>
                              <m:t>𝑘</m:t>
                            </m:r>
                          </m:den>
                        </m:f>
                        <m:r>
                          <a:rPr lang="en-US" altLang="zh-CN" b="0" i="1" smtClean="0"/>
                          <m:t>−</m:t>
                        </m:r>
                        <m:f>
                          <m:fPr>
                            <m:ctrlPr>
                              <a:rPr lang="en-US" altLang="zh-CN" b="0" i="1" smtClean="0"/>
                            </m:ctrlPr>
                          </m:fPr>
                          <m:num>
                            <m:r>
                              <a:rPr lang="en-US" altLang="zh-CN" b="0" i="1" smtClean="0"/>
                              <m:t>1</m:t>
                            </m:r>
                          </m:num>
                          <m:den>
                            <m:r>
                              <a:rPr lang="en-US" altLang="zh-CN" b="0" i="1" smtClean="0"/>
                              <m:t>𝑘</m:t>
                            </m:r>
                            <m:r>
                              <a:rPr lang="en-US" altLang="zh-CN" b="0" i="1" smtClean="0"/>
                              <m:t>+3</m:t>
                            </m:r>
                          </m:den>
                        </m:f>
                      </m:e>
                    </m:d>
                    <m:r>
                      <a:rPr lang="en-US" altLang="zh-CN" b="0" i="1" smtClean="0"/>
                      <m:t>=</m:t>
                    </m:r>
                    <m:f>
                      <m:fPr>
                        <m:ctrlPr>
                          <a:rPr lang="en-US" altLang="zh-CN" b="0" i="1" smtClean="0"/>
                        </m:ctrlPr>
                      </m:fPr>
                      <m:num>
                        <m:r>
                          <a:rPr lang="en-US" altLang="zh-CN" b="0" i="1" smtClean="0"/>
                          <m:t>1</m:t>
                        </m:r>
                      </m:num>
                      <m:den>
                        <m:r>
                          <a:rPr lang="en-US" altLang="zh-CN" b="0" i="1" smtClean="0"/>
                          <m:t>3</m:t>
                        </m:r>
                      </m:den>
                    </m:f>
                    <m:d>
                      <m:dPr>
                        <m:ctrlPr>
                          <a:rPr lang="en-US" altLang="zh-CN" b="0" i="1" smtClean="0"/>
                        </m:ctrlPr>
                      </m:dPr>
                      <m:e>
                        <m:r>
                          <a:rPr lang="en-US" altLang="zh-CN" b="0" i="1" smtClean="0"/>
                          <m:t>1+</m:t>
                        </m:r>
                        <m:f>
                          <m:fPr>
                            <m:ctrlPr>
                              <a:rPr lang="en-US" altLang="zh-CN" b="0" i="1" smtClean="0"/>
                            </m:ctrlPr>
                          </m:fPr>
                          <m:num>
                            <m:r>
                              <a:rPr lang="en-US" altLang="zh-CN" b="0" i="1" smtClean="0"/>
                              <m:t>1</m:t>
                            </m:r>
                          </m:num>
                          <m:den>
                            <m:r>
                              <a:rPr lang="en-US" altLang="zh-CN" b="0" i="1" smtClean="0"/>
                              <m:t>2</m:t>
                            </m:r>
                          </m:den>
                        </m:f>
                        <m:r>
                          <a:rPr lang="en-US" altLang="zh-CN" b="0" i="1" smtClean="0"/>
                          <m:t>+</m:t>
                        </m:r>
                        <m:f>
                          <m:fPr>
                            <m:ctrlPr>
                              <a:rPr lang="en-US" altLang="zh-CN" b="0" i="1" smtClean="0"/>
                            </m:ctrlPr>
                          </m:fPr>
                          <m:num>
                            <m:r>
                              <a:rPr lang="en-US" altLang="zh-CN" b="0" i="1" smtClean="0"/>
                              <m:t>1</m:t>
                            </m:r>
                          </m:num>
                          <m:den>
                            <m:r>
                              <a:rPr lang="en-US" altLang="zh-CN" b="0" i="1" smtClean="0"/>
                              <m:t>3</m:t>
                            </m:r>
                          </m:den>
                        </m:f>
                        <m:r>
                          <a:rPr lang="en-US" altLang="zh-CN" b="0" i="1" smtClean="0"/>
                          <m:t>−</m:t>
                        </m:r>
                        <m:f>
                          <m:fPr>
                            <m:ctrlPr>
                              <a:rPr lang="en-US" altLang="zh-CN" b="0" i="1" smtClean="0"/>
                            </m:ctrlPr>
                          </m:fPr>
                          <m:num>
                            <m:r>
                              <a:rPr lang="en-US" altLang="zh-CN" b="0" i="1" smtClean="0"/>
                              <m:t>1</m:t>
                            </m:r>
                          </m:num>
                          <m:den>
                            <m:r>
                              <a:rPr lang="en-US" altLang="zh-CN" b="0" i="1" smtClean="0"/>
                              <m:t>𝑛</m:t>
                            </m:r>
                            <m:r>
                              <a:rPr lang="en-US" altLang="zh-CN" b="0" i="1" smtClean="0"/>
                              <m:t>+1</m:t>
                            </m:r>
                          </m:den>
                        </m:f>
                        <m:r>
                          <a:rPr lang="en-US" altLang="zh-CN" b="0" i="1" smtClean="0"/>
                          <m:t>−</m:t>
                        </m:r>
                        <m:f>
                          <m:fPr>
                            <m:ctrlPr>
                              <a:rPr lang="en-US" altLang="zh-CN" b="0" i="1" smtClean="0"/>
                            </m:ctrlPr>
                          </m:fPr>
                          <m:num>
                            <m:r>
                              <a:rPr lang="en-US" altLang="zh-CN" b="0" i="1" smtClean="0"/>
                              <m:t>1</m:t>
                            </m:r>
                          </m:num>
                          <m:den>
                            <m:r>
                              <a:rPr lang="en-US" altLang="zh-CN" b="0" i="1" smtClean="0"/>
                              <m:t>𝑛</m:t>
                            </m:r>
                            <m:r>
                              <a:rPr lang="en-US" altLang="zh-CN" b="0" i="1" smtClean="0"/>
                              <m:t>+2</m:t>
                            </m:r>
                          </m:den>
                        </m:f>
                        <m:r>
                          <a:rPr lang="en-US" altLang="zh-CN" b="0" i="1" smtClean="0"/>
                          <m:t>−</m:t>
                        </m:r>
                        <m:f>
                          <m:fPr>
                            <m:ctrlPr>
                              <a:rPr lang="en-US" altLang="zh-CN" b="0" i="1" smtClean="0"/>
                            </m:ctrlPr>
                          </m:fPr>
                          <m:num>
                            <m:r>
                              <a:rPr lang="en-US" altLang="zh-CN" b="0" i="1" smtClean="0"/>
                              <m:t>1</m:t>
                            </m:r>
                          </m:num>
                          <m:den>
                            <m:r>
                              <a:rPr lang="en-US" altLang="zh-CN" b="0" i="1" smtClean="0"/>
                              <m:t>𝑛</m:t>
                            </m:r>
                            <m:r>
                              <a:rPr lang="en-US" altLang="zh-CN" b="0" i="1" smtClean="0"/>
                              <m:t>+3</m:t>
                            </m:r>
                          </m:den>
                        </m:f>
                      </m:e>
                    </m:d>
                    <m:r>
                      <a:rPr lang="en-US" altLang="zh-CN" b="0" i="1" smtClean="0"/>
                      <m:t>.</m:t>
                    </m:r>
                  </m:oMath>
                </a14:m>
                <a:endParaRPr lang="en-US" altLang="zh-CN" dirty="0" smtClean="0"/>
              </a:p>
              <a:p>
                <a:pPr marL="342900" indent="-342900">
                  <a:buFont typeface="Arial" panose="020B0604020202020204" pitchFamily="34" charset="0"/>
                  <a:buChar char="•"/>
                </a:pPr>
                <a:r>
                  <a:rPr lang="zh-CN" altLang="en-US" dirty="0" smtClean="0"/>
                  <a:t>例如</a:t>
                </a:r>
                <a14:m>
                  <m:oMath xmlns:m="http://schemas.openxmlformats.org/officeDocument/2006/math">
                    <m:limUpp>
                      <m:limUppPr>
                        <m:ctrlPr>
                          <a:rPr lang="en-US" altLang="zh-CN" i="1"/>
                        </m:ctrlPr>
                      </m:limUppPr>
                      <m:e>
                        <m:limLow>
                          <m:limLowPr>
                            <m:ctrlPr>
                              <a:rPr lang="en-US" altLang="zh-CN" i="1"/>
                            </m:ctrlPr>
                          </m:limLowPr>
                          <m:e>
                            <m:r>
                              <a:rPr lang="en-US" altLang="zh-CN" i="1"/>
                              <m:t>∑</m:t>
                            </m:r>
                          </m:e>
                          <m:lim>
                            <m:r>
                              <a:rPr lang="en-US" altLang="zh-CN" i="1"/>
                              <m:t>𝑘</m:t>
                            </m:r>
                            <m:r>
                              <a:rPr lang="en-US" altLang="zh-CN" i="1"/>
                              <m:t>=1</m:t>
                            </m:r>
                          </m:lim>
                        </m:limLow>
                      </m:e>
                      <m:lim>
                        <m:r>
                          <a:rPr lang="en-US" altLang="zh-CN" i="1"/>
                          <m:t>𝑛</m:t>
                        </m:r>
                      </m:lim>
                    </m:limUpp>
                    <m:f>
                      <m:fPr>
                        <m:ctrlPr>
                          <a:rPr lang="en-US" altLang="zh-CN" b="0" i="1" smtClean="0"/>
                        </m:ctrlPr>
                      </m:fPr>
                      <m:num>
                        <m:r>
                          <a:rPr lang="en-US" altLang="zh-CN" b="0" i="1" smtClean="0"/>
                          <m:t>1</m:t>
                        </m:r>
                      </m:num>
                      <m:den>
                        <m:rad>
                          <m:radPr>
                            <m:degHide m:val="on"/>
                            <m:ctrlPr>
                              <a:rPr lang="en-US" altLang="zh-CN" b="0" i="1" smtClean="0"/>
                            </m:ctrlPr>
                          </m:radPr>
                          <m:deg/>
                          <m:e>
                            <m:r>
                              <a:rPr lang="en-US" altLang="zh-CN" b="0" i="1" smtClean="0"/>
                              <m:t>𝑘</m:t>
                            </m:r>
                            <m:r>
                              <a:rPr lang="en-US" altLang="zh-CN" b="0" i="1" smtClean="0"/>
                              <m:t>+2</m:t>
                            </m:r>
                          </m:e>
                        </m:rad>
                        <m:r>
                          <a:rPr lang="en-US" altLang="zh-CN" b="0" i="1" smtClean="0"/>
                          <m:t>+</m:t>
                        </m:r>
                        <m:rad>
                          <m:radPr>
                            <m:degHide m:val="on"/>
                            <m:ctrlPr>
                              <a:rPr lang="en-US" altLang="zh-CN" b="0" i="1" smtClean="0"/>
                            </m:ctrlPr>
                          </m:radPr>
                          <m:deg/>
                          <m:e>
                            <m:r>
                              <a:rPr lang="en-US" altLang="zh-CN" b="0" i="1" smtClean="0"/>
                              <m:t>𝑘</m:t>
                            </m:r>
                          </m:e>
                        </m:rad>
                      </m:den>
                    </m:f>
                    <m:r>
                      <a:rPr lang="en-US" altLang="zh-CN" b="0" i="1" smtClean="0"/>
                      <m:t>=</m:t>
                    </m:r>
                    <m:limUpp>
                      <m:limUppPr>
                        <m:ctrlPr>
                          <a:rPr lang="en-US" altLang="zh-CN" i="1"/>
                        </m:ctrlPr>
                      </m:limUppPr>
                      <m:e>
                        <m:limLow>
                          <m:limLowPr>
                            <m:ctrlPr>
                              <a:rPr lang="en-US" altLang="zh-CN" i="1"/>
                            </m:ctrlPr>
                          </m:limLowPr>
                          <m:e>
                            <m:r>
                              <a:rPr lang="en-US" altLang="zh-CN" i="1"/>
                              <m:t>∑</m:t>
                            </m:r>
                          </m:e>
                          <m:lim>
                            <m:r>
                              <a:rPr lang="en-US" altLang="zh-CN" i="1"/>
                              <m:t>𝑘</m:t>
                            </m:r>
                            <m:r>
                              <a:rPr lang="en-US" altLang="zh-CN" i="1"/>
                              <m:t>=1</m:t>
                            </m:r>
                          </m:lim>
                        </m:limLow>
                      </m:e>
                      <m:lim>
                        <m:r>
                          <a:rPr lang="en-US" altLang="zh-CN" i="1"/>
                          <m:t>𝑛</m:t>
                        </m:r>
                      </m:lim>
                    </m:limUpp>
                    <m:f>
                      <m:fPr>
                        <m:ctrlPr>
                          <a:rPr lang="en-US" altLang="zh-CN" b="0" i="1" smtClean="0"/>
                        </m:ctrlPr>
                      </m:fPr>
                      <m:num>
                        <m:rad>
                          <m:radPr>
                            <m:degHide m:val="on"/>
                            <m:ctrlPr>
                              <a:rPr lang="en-US" altLang="zh-CN" b="0" i="1" smtClean="0"/>
                            </m:ctrlPr>
                          </m:radPr>
                          <m:deg/>
                          <m:e>
                            <m:r>
                              <a:rPr lang="en-US" altLang="zh-CN" b="0" i="1" smtClean="0"/>
                              <m:t>𝑘</m:t>
                            </m:r>
                            <m:r>
                              <a:rPr lang="en-US" altLang="zh-CN" b="0" i="1" smtClean="0"/>
                              <m:t>+2</m:t>
                            </m:r>
                          </m:e>
                        </m:rad>
                        <m:r>
                          <a:rPr lang="en-US" altLang="zh-CN" b="0" i="1" smtClean="0"/>
                          <m:t>−</m:t>
                        </m:r>
                        <m:rad>
                          <m:radPr>
                            <m:degHide m:val="on"/>
                            <m:ctrlPr>
                              <a:rPr lang="en-US" altLang="zh-CN" b="0" i="1" smtClean="0"/>
                            </m:ctrlPr>
                          </m:radPr>
                          <m:deg/>
                          <m:e>
                            <m:r>
                              <a:rPr lang="en-US" altLang="zh-CN" b="0" i="1" smtClean="0"/>
                              <m:t>𝑘</m:t>
                            </m:r>
                          </m:e>
                        </m:rad>
                      </m:num>
                      <m:den>
                        <m:r>
                          <a:rPr lang="en-US" altLang="zh-CN" b="0" i="1" smtClean="0"/>
                          <m:t>2</m:t>
                        </m:r>
                      </m:den>
                    </m:f>
                    <m:r>
                      <a:rPr lang="en-US" altLang="zh-CN" b="0" i="1" smtClean="0"/>
                      <m:t>=</m:t>
                    </m:r>
                    <m:f>
                      <m:fPr>
                        <m:ctrlPr>
                          <a:rPr lang="en-US" altLang="zh-CN" b="0" i="1" smtClean="0"/>
                        </m:ctrlPr>
                      </m:fPr>
                      <m:num>
                        <m:rad>
                          <m:radPr>
                            <m:degHide m:val="on"/>
                            <m:ctrlPr>
                              <a:rPr lang="en-US" altLang="zh-CN" b="0" i="1" smtClean="0"/>
                            </m:ctrlPr>
                          </m:radPr>
                          <m:deg/>
                          <m:e>
                            <m:r>
                              <a:rPr lang="en-US" altLang="zh-CN" b="0" i="1" smtClean="0"/>
                              <m:t>𝑛</m:t>
                            </m:r>
                            <m:r>
                              <a:rPr lang="en-US" altLang="zh-CN" b="0" i="1" smtClean="0"/>
                              <m:t>+2</m:t>
                            </m:r>
                          </m:e>
                        </m:rad>
                        <m:r>
                          <a:rPr lang="en-US" altLang="zh-CN" b="0" i="1" smtClean="0"/>
                          <m:t>+</m:t>
                        </m:r>
                        <m:rad>
                          <m:radPr>
                            <m:degHide m:val="on"/>
                            <m:ctrlPr>
                              <a:rPr lang="en-US" altLang="zh-CN" b="0" i="1" smtClean="0"/>
                            </m:ctrlPr>
                          </m:radPr>
                          <m:deg/>
                          <m:e>
                            <m:r>
                              <a:rPr lang="en-US" altLang="zh-CN" b="0" i="1" smtClean="0"/>
                              <m:t>𝑛</m:t>
                            </m:r>
                            <m:r>
                              <a:rPr lang="en-US" altLang="zh-CN" b="0" i="1" smtClean="0"/>
                              <m:t>+1</m:t>
                            </m:r>
                          </m:e>
                        </m:rad>
                        <m:r>
                          <a:rPr lang="en-US" altLang="zh-CN" b="0" i="1" smtClean="0"/>
                          <m:t>−</m:t>
                        </m:r>
                        <m:rad>
                          <m:radPr>
                            <m:degHide m:val="on"/>
                            <m:ctrlPr>
                              <a:rPr lang="en-US" altLang="zh-CN" b="0" i="1" smtClean="0"/>
                            </m:ctrlPr>
                          </m:radPr>
                          <m:deg/>
                          <m:e>
                            <m:r>
                              <a:rPr lang="en-US" altLang="zh-CN" b="0" i="1" smtClean="0"/>
                              <m:t>2</m:t>
                            </m:r>
                          </m:e>
                        </m:rad>
                        <m:r>
                          <a:rPr lang="en-US" altLang="zh-CN" b="0" i="1" smtClean="0"/>
                          <m:t>−1</m:t>
                        </m:r>
                      </m:num>
                      <m:den>
                        <m:r>
                          <a:rPr lang="en-US" altLang="zh-CN" b="0" i="1" smtClean="0"/>
                          <m:t>2</m:t>
                        </m:r>
                      </m:den>
                    </m:f>
                  </m:oMath>
                </a14:m>
                <a:r>
                  <a:rPr lang="en-US" altLang="zh-CN" dirty="0" smtClean="0"/>
                  <a:t>.</a:t>
                </a:r>
              </a:p>
              <a:p>
                <a:pPr marL="342900" indent="-342900">
                  <a:buFont typeface="Arial" panose="020B0604020202020204" pitchFamily="34" charset="0"/>
                  <a:buChar char="•"/>
                </a:pPr>
                <a:r>
                  <a:rPr lang="zh-CN" altLang="en-US" dirty="0" smtClean="0">
                    <a:solidFill>
                      <a:srgbClr val="0000FF"/>
                    </a:solidFill>
                  </a:rPr>
                  <a:t>二项式展开</a:t>
                </a:r>
                <a:endParaRPr lang="en-US" altLang="zh-CN" dirty="0" smtClean="0">
                  <a:solidFill>
                    <a:srgbClr val="0000FF"/>
                  </a:solidFill>
                </a:endParaRPr>
              </a:p>
              <a:p>
                <a:pPr marL="342900" indent="-342900">
                  <a:buFont typeface="Arial" panose="020B0604020202020204" pitchFamily="34" charset="0"/>
                  <a:buChar char="•"/>
                </a:pPr>
                <a14:m>
                  <m:oMath xmlns:m="http://schemas.openxmlformats.org/officeDocument/2006/math">
                    <m:sSup>
                      <m:sSupPr>
                        <m:ctrlPr>
                          <a:rPr lang="en-US" altLang="zh-CN" b="0" i="1" smtClean="0"/>
                        </m:ctrlPr>
                      </m:sSupPr>
                      <m:e>
                        <m:d>
                          <m:dPr>
                            <m:ctrlPr>
                              <a:rPr lang="en-US" altLang="zh-CN" b="0" i="1" smtClean="0"/>
                            </m:ctrlPr>
                          </m:dPr>
                          <m:e>
                            <m:r>
                              <a:rPr lang="en-US" altLang="zh-CN" b="0" i="1" smtClean="0"/>
                              <m:t>𝑥</m:t>
                            </m:r>
                            <m:r>
                              <a:rPr lang="en-US" altLang="zh-CN" b="0" i="1" smtClean="0"/>
                              <m:t>+</m:t>
                            </m:r>
                            <m:r>
                              <a:rPr lang="en-US" altLang="zh-CN" b="0" i="1" smtClean="0"/>
                              <m:t>𝑦</m:t>
                            </m:r>
                          </m:e>
                        </m:d>
                      </m:e>
                      <m:sup>
                        <m:r>
                          <a:rPr lang="en-US" altLang="zh-CN" b="0" i="1" smtClean="0"/>
                          <m:t>𝑛</m:t>
                        </m:r>
                      </m:sup>
                    </m:sSup>
                    <m:r>
                      <a:rPr lang="en-US" altLang="zh-CN" b="0" i="1" smtClean="0"/>
                      <m:t>=</m:t>
                    </m:r>
                    <m:limUpp>
                      <m:limUppPr>
                        <m:ctrlPr>
                          <a:rPr lang="en-US" altLang="zh-CN" i="1"/>
                        </m:ctrlPr>
                      </m:limUppPr>
                      <m:e>
                        <m:limLow>
                          <m:limLowPr>
                            <m:ctrlPr>
                              <a:rPr lang="en-US" altLang="zh-CN" i="1"/>
                            </m:ctrlPr>
                          </m:limLowPr>
                          <m:e>
                            <m:r>
                              <a:rPr lang="en-US" altLang="zh-CN" i="1"/>
                              <m:t>∑</m:t>
                            </m:r>
                          </m:e>
                          <m:lim>
                            <m:r>
                              <a:rPr lang="en-US" altLang="zh-CN" i="1"/>
                              <m:t>𝑘</m:t>
                            </m:r>
                            <m:r>
                              <a:rPr lang="en-US" altLang="zh-CN" i="1"/>
                              <m:t>=0</m:t>
                            </m:r>
                          </m:lim>
                        </m:limLow>
                      </m:e>
                      <m:lim>
                        <m:r>
                          <a:rPr lang="en-US" altLang="zh-CN" i="1"/>
                          <m:t>𝑛</m:t>
                        </m:r>
                      </m:lim>
                    </m:limUpp>
                    <m:sSubSup>
                      <m:sSubSupPr>
                        <m:ctrlPr>
                          <a:rPr lang="en-US" altLang="zh-CN" b="0" i="1" smtClean="0"/>
                        </m:ctrlPr>
                      </m:sSubSupPr>
                      <m:e>
                        <m:r>
                          <m:rPr>
                            <m:sty m:val="p"/>
                          </m:rPr>
                          <a:rPr lang="en-US" altLang="zh-CN" b="0" i="0" smtClean="0"/>
                          <m:t>C</m:t>
                        </m:r>
                      </m:e>
                      <m:sub>
                        <m:r>
                          <a:rPr lang="en-US" altLang="zh-CN" b="0" i="1" smtClean="0"/>
                          <m:t>𝑛</m:t>
                        </m:r>
                      </m:sub>
                      <m:sup>
                        <m:r>
                          <a:rPr lang="en-US" altLang="zh-CN" b="0" i="1" smtClean="0"/>
                          <m:t>𝑘</m:t>
                        </m:r>
                      </m:sup>
                    </m:sSubSup>
                    <m:sSup>
                      <m:sSupPr>
                        <m:ctrlPr>
                          <a:rPr lang="en-US" altLang="zh-CN" b="0" i="1" smtClean="0"/>
                        </m:ctrlPr>
                      </m:sSupPr>
                      <m:e>
                        <m:r>
                          <a:rPr lang="en-US" altLang="zh-CN" b="0" i="1" smtClean="0"/>
                          <m:t>𝑥</m:t>
                        </m:r>
                      </m:e>
                      <m:sup>
                        <m:r>
                          <a:rPr lang="en-US" altLang="zh-CN" b="0" i="1" smtClean="0"/>
                          <m:t>𝑘</m:t>
                        </m:r>
                      </m:sup>
                    </m:sSup>
                    <m:sSup>
                      <m:sSupPr>
                        <m:ctrlPr>
                          <a:rPr lang="en-US" altLang="zh-CN" b="0" i="1" smtClean="0"/>
                        </m:ctrlPr>
                      </m:sSupPr>
                      <m:e>
                        <m:r>
                          <a:rPr lang="en-US" altLang="zh-CN" b="0" i="1" smtClean="0"/>
                          <m:t>𝑦</m:t>
                        </m:r>
                      </m:e>
                      <m:sup>
                        <m:r>
                          <a:rPr lang="en-US" altLang="zh-CN" b="0" i="1" smtClean="0"/>
                          <m:t>𝑛</m:t>
                        </m:r>
                        <m:r>
                          <a:rPr lang="en-US" altLang="zh-CN" b="0" i="1" smtClean="0"/>
                          <m:t>−</m:t>
                        </m:r>
                        <m:r>
                          <a:rPr lang="en-US" altLang="zh-CN" b="0" i="1" smtClean="0"/>
                          <m:t>𝑘</m:t>
                        </m:r>
                      </m:sup>
                    </m:sSup>
                    <m:r>
                      <a:rPr lang="en-US" altLang="zh-CN" b="0" i="1" smtClean="0"/>
                      <m:t>, </m:t>
                    </m:r>
                    <m:sSubSup>
                      <m:sSubSupPr>
                        <m:ctrlPr>
                          <a:rPr lang="en-US" altLang="zh-CN" b="0" i="1" smtClean="0"/>
                        </m:ctrlPr>
                      </m:sSubSupPr>
                      <m:e>
                        <m:r>
                          <m:rPr>
                            <m:sty m:val="p"/>
                          </m:rPr>
                          <a:rPr lang="en-US" altLang="zh-CN" b="0" i="0" smtClean="0"/>
                          <m:t>C</m:t>
                        </m:r>
                      </m:e>
                      <m:sub>
                        <m:r>
                          <a:rPr lang="en-US" altLang="zh-CN" b="0" i="1" smtClean="0"/>
                          <m:t>𝑛</m:t>
                        </m:r>
                      </m:sub>
                      <m:sup>
                        <m:r>
                          <a:rPr lang="en-US" altLang="zh-CN" b="0" i="1" smtClean="0"/>
                          <m:t>𝑘</m:t>
                        </m:r>
                      </m:sup>
                    </m:sSubSup>
                    <m:r>
                      <a:rPr lang="en-US" altLang="zh-CN" b="0" i="1" smtClean="0"/>
                      <m:t>=</m:t>
                    </m:r>
                    <m:f>
                      <m:fPr>
                        <m:ctrlPr>
                          <a:rPr lang="en-US" altLang="zh-CN" b="0" i="1" smtClean="0"/>
                        </m:ctrlPr>
                      </m:fPr>
                      <m:num>
                        <m:r>
                          <a:rPr lang="en-US" altLang="zh-CN" b="0" i="1" smtClean="0"/>
                          <m:t>𝑛</m:t>
                        </m:r>
                        <m:r>
                          <a:rPr lang="en-US" altLang="zh-CN" b="0" i="1" smtClean="0"/>
                          <m:t>!</m:t>
                        </m:r>
                      </m:num>
                      <m:den>
                        <m:r>
                          <a:rPr lang="en-US" altLang="zh-CN" b="0" i="1" smtClean="0"/>
                          <m:t>𝑘</m:t>
                        </m:r>
                        <m:r>
                          <a:rPr lang="en-US" altLang="zh-CN" b="0" i="1" smtClean="0"/>
                          <m:t>!</m:t>
                        </m:r>
                        <m:d>
                          <m:dPr>
                            <m:ctrlPr>
                              <a:rPr lang="en-US" altLang="zh-CN" b="0" i="1" smtClean="0"/>
                            </m:ctrlPr>
                          </m:dPr>
                          <m:e>
                            <m:r>
                              <a:rPr lang="en-US" altLang="zh-CN" b="0" i="1" smtClean="0"/>
                              <m:t>𝑛</m:t>
                            </m:r>
                            <m:r>
                              <a:rPr lang="en-US" altLang="zh-CN" b="0" i="1" smtClean="0"/>
                              <m:t>−</m:t>
                            </m:r>
                            <m:r>
                              <a:rPr lang="en-US" altLang="zh-CN" b="0" i="1" smtClean="0"/>
                              <m:t>𝑘</m:t>
                            </m:r>
                          </m:e>
                        </m:d>
                        <m:r>
                          <a:rPr lang="en-US" altLang="zh-CN" b="0" i="1" smtClean="0"/>
                          <m:t>!</m:t>
                        </m:r>
                      </m:den>
                    </m:f>
                    <m:r>
                      <a:rPr lang="en-US" altLang="zh-CN" b="0" i="1" smtClean="0"/>
                      <m:t>.</m:t>
                    </m:r>
                  </m:oMath>
                </a14:m>
                <a:endParaRPr lang="en-US" altLang="zh-CN" dirty="0" smtClean="0"/>
              </a:p>
              <a:p>
                <a:pPr marL="342900" indent="-342900">
                  <a:buFont typeface="Arial" panose="020B0604020202020204" pitchFamily="34" charset="0"/>
                  <a:buChar char="•"/>
                </a:pPr>
                <a:r>
                  <a:rPr lang="zh-CN" altLang="en-US" dirty="0" smtClean="0"/>
                  <a:t>令 </a:t>
                </a:r>
                <a14:m>
                  <m:oMath xmlns:m="http://schemas.openxmlformats.org/officeDocument/2006/math">
                    <m:r>
                      <a:rPr lang="en-US" altLang="zh-CN" b="0" i="1" smtClean="0"/>
                      <m:t>𝑥</m:t>
                    </m:r>
                    <m:r>
                      <a:rPr lang="en-US" altLang="zh-CN" b="0" i="1" smtClean="0"/>
                      <m:t>=</m:t>
                    </m:r>
                    <m:r>
                      <a:rPr lang="en-US" altLang="zh-CN" b="0" i="1" smtClean="0"/>
                      <m:t>𝑦</m:t>
                    </m:r>
                    <m:r>
                      <a:rPr lang="en-US" altLang="zh-CN" b="0" i="1" smtClean="0"/>
                      <m:t>=1</m:t>
                    </m:r>
                  </m:oMath>
                </a14:m>
                <a:r>
                  <a:rPr lang="en-US" altLang="zh-CN" dirty="0" smtClean="0"/>
                  <a:t>, </a:t>
                </a:r>
                <a:r>
                  <a:rPr lang="zh-CN" altLang="en-US" dirty="0" smtClean="0"/>
                  <a:t>则 </a:t>
                </a:r>
                <a14:m>
                  <m:oMath xmlns:m="http://schemas.openxmlformats.org/officeDocument/2006/math">
                    <m:limUpp>
                      <m:limUppPr>
                        <m:ctrlPr>
                          <a:rPr lang="en-US" altLang="zh-CN" i="1"/>
                        </m:ctrlPr>
                      </m:limUppPr>
                      <m:e>
                        <m:limLow>
                          <m:limLowPr>
                            <m:ctrlPr>
                              <a:rPr lang="en-US" altLang="zh-CN" i="1"/>
                            </m:ctrlPr>
                          </m:limLowPr>
                          <m:e>
                            <m:r>
                              <a:rPr lang="en-US" altLang="zh-CN" i="1"/>
                              <m:t>∑</m:t>
                            </m:r>
                          </m:e>
                          <m:lim>
                            <m:r>
                              <a:rPr lang="en-US" altLang="zh-CN" i="1"/>
                              <m:t>𝑘</m:t>
                            </m:r>
                            <m:r>
                              <a:rPr lang="en-US" altLang="zh-CN" i="1"/>
                              <m:t>=0</m:t>
                            </m:r>
                          </m:lim>
                        </m:limLow>
                      </m:e>
                      <m:lim>
                        <m:r>
                          <a:rPr lang="en-US" altLang="zh-CN" i="1"/>
                          <m:t>𝑛</m:t>
                        </m:r>
                      </m:lim>
                    </m:limUpp>
                    <m:sSubSup>
                      <m:sSubSupPr>
                        <m:ctrlPr>
                          <a:rPr lang="en-US" altLang="zh-CN" i="1"/>
                        </m:ctrlPr>
                      </m:sSubSupPr>
                      <m:e>
                        <m:r>
                          <m:rPr>
                            <m:sty m:val="p"/>
                          </m:rPr>
                          <a:rPr lang="en-US" altLang="zh-CN"/>
                          <m:t>C</m:t>
                        </m:r>
                      </m:e>
                      <m:sub>
                        <m:r>
                          <a:rPr lang="en-US" altLang="zh-CN" i="1"/>
                          <m:t>𝑛</m:t>
                        </m:r>
                      </m:sub>
                      <m:sup>
                        <m:r>
                          <a:rPr lang="en-US" altLang="zh-CN" i="1"/>
                          <m:t>𝑘</m:t>
                        </m:r>
                      </m:sup>
                    </m:sSubSup>
                    <m:r>
                      <a:rPr lang="en-US" altLang="zh-CN" b="0" i="0" smtClean="0"/>
                      <m:t>=</m:t>
                    </m:r>
                    <m:sSup>
                      <m:sSupPr>
                        <m:ctrlPr>
                          <a:rPr lang="en-US" altLang="zh-CN" b="0" i="1" smtClean="0"/>
                        </m:ctrlPr>
                      </m:sSupPr>
                      <m:e>
                        <m:r>
                          <a:rPr lang="en-US" altLang="zh-CN" b="0" i="1" smtClean="0"/>
                          <m:t>2</m:t>
                        </m:r>
                      </m:e>
                      <m:sup>
                        <m:r>
                          <a:rPr lang="en-US" altLang="zh-CN" b="0" i="1" smtClean="0"/>
                          <m:t>𝑛</m:t>
                        </m:r>
                      </m:sup>
                    </m:sSup>
                  </m:oMath>
                </a14:m>
                <a:r>
                  <a:rPr lang="en-US" altLang="zh-CN" i="1" dirty="0" smtClean="0"/>
                  <a:t>. </a:t>
                </a:r>
                <a:r>
                  <a:rPr lang="zh-CN" altLang="en-US" dirty="0" smtClean="0"/>
                  <a:t>令 </a:t>
                </a:r>
                <a14:m>
                  <m:oMath xmlns:m="http://schemas.openxmlformats.org/officeDocument/2006/math">
                    <m:r>
                      <a:rPr lang="en-US" altLang="zh-CN" i="1"/>
                      <m:t>𝑥</m:t>
                    </m:r>
                    <m:r>
                      <a:rPr lang="en-US" altLang="zh-CN" i="1"/>
                      <m:t>=−1,</m:t>
                    </m:r>
                    <m:r>
                      <a:rPr lang="en-US" altLang="zh-CN" i="1"/>
                      <m:t>𝑦</m:t>
                    </m:r>
                    <m:r>
                      <a:rPr lang="en-US" altLang="zh-CN" i="1"/>
                      <m:t>=1</m:t>
                    </m:r>
                  </m:oMath>
                </a14:m>
                <a:r>
                  <a:rPr lang="en-US" altLang="zh-CN" dirty="0"/>
                  <a:t>, </a:t>
                </a:r>
                <a:r>
                  <a:rPr lang="zh-CN" altLang="en-US" dirty="0" smtClean="0"/>
                  <a:t>则 </a:t>
                </a:r>
                <a14:m>
                  <m:oMath xmlns:m="http://schemas.openxmlformats.org/officeDocument/2006/math">
                    <m:limUpp>
                      <m:limUppPr>
                        <m:ctrlPr>
                          <a:rPr lang="en-US" altLang="zh-CN" i="1"/>
                        </m:ctrlPr>
                      </m:limUppPr>
                      <m:e>
                        <m:limLow>
                          <m:limLowPr>
                            <m:ctrlPr>
                              <a:rPr lang="en-US" altLang="zh-CN" i="1"/>
                            </m:ctrlPr>
                          </m:limLowPr>
                          <m:e>
                            <m:r>
                              <a:rPr lang="en-US" altLang="zh-CN" i="1"/>
                              <m:t>∑</m:t>
                            </m:r>
                          </m:e>
                          <m:lim>
                            <m:r>
                              <a:rPr lang="en-US" altLang="zh-CN" i="1"/>
                              <m:t>𝑘</m:t>
                            </m:r>
                            <m:r>
                              <a:rPr lang="en-US" altLang="zh-CN" i="1"/>
                              <m:t>=0</m:t>
                            </m:r>
                          </m:lim>
                        </m:limLow>
                      </m:e>
                      <m:lim>
                        <m:r>
                          <a:rPr lang="en-US" altLang="zh-CN" i="1"/>
                          <m:t>𝑛</m:t>
                        </m:r>
                      </m:lim>
                    </m:limUpp>
                    <m:sSup>
                      <m:sSupPr>
                        <m:ctrlPr>
                          <a:rPr lang="en-US" altLang="zh-CN" b="0" i="1" smtClean="0"/>
                        </m:ctrlPr>
                      </m:sSupPr>
                      <m:e>
                        <m:d>
                          <m:dPr>
                            <m:ctrlPr>
                              <a:rPr lang="en-US" altLang="zh-CN" b="0" i="1" smtClean="0"/>
                            </m:ctrlPr>
                          </m:dPr>
                          <m:e>
                            <m:r>
                              <a:rPr lang="en-US" altLang="zh-CN" b="0" i="1" smtClean="0"/>
                              <m:t>−1</m:t>
                            </m:r>
                          </m:e>
                        </m:d>
                      </m:e>
                      <m:sup>
                        <m:r>
                          <a:rPr lang="en-US" altLang="zh-CN" b="0" i="1" smtClean="0"/>
                          <m:t>𝑘</m:t>
                        </m:r>
                      </m:sup>
                    </m:sSup>
                    <m:sSubSup>
                      <m:sSubSupPr>
                        <m:ctrlPr>
                          <a:rPr lang="en-US" altLang="zh-CN" i="1"/>
                        </m:ctrlPr>
                      </m:sSubSupPr>
                      <m:e>
                        <m:r>
                          <m:rPr>
                            <m:sty m:val="p"/>
                          </m:rPr>
                          <a:rPr lang="en-US" altLang="zh-CN"/>
                          <m:t>C</m:t>
                        </m:r>
                      </m:e>
                      <m:sub>
                        <m:r>
                          <a:rPr lang="en-US" altLang="zh-CN" i="1"/>
                          <m:t>𝑛</m:t>
                        </m:r>
                      </m:sub>
                      <m:sup>
                        <m:r>
                          <a:rPr lang="en-US" altLang="zh-CN" i="1"/>
                          <m:t>𝑘</m:t>
                        </m:r>
                      </m:sup>
                    </m:sSubSup>
                    <m:r>
                      <a:rPr lang="en-US" altLang="zh-CN"/>
                      <m:t>=</m:t>
                    </m:r>
                    <m:r>
                      <a:rPr lang="en-US" altLang="zh-CN" b="0" i="0" smtClean="0"/>
                      <m:t>0</m:t>
                    </m:r>
                  </m:oMath>
                </a14:m>
                <a:r>
                  <a:rPr lang="en-US" altLang="zh-CN" i="1" dirty="0"/>
                  <a:t>. </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0775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1.5 </a:t>
            </a:r>
            <a:r>
              <a:rPr lang="zh-CN" altLang="en-US" dirty="0" smtClean="0">
                <a:solidFill>
                  <a:srgbClr val="00B050"/>
                </a:solidFill>
              </a:rPr>
              <a:t>极坐标简介</a:t>
            </a:r>
            <a:endParaRPr lang="zh-CN" altLang="en-US" dirty="0">
              <a:solidFill>
                <a:srgbClr val="00B05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p:txBody>
              <a:bodyPr/>
              <a:lstStyle/>
              <a:p>
                <a:pPr>
                  <a:lnSpc>
                    <a:spcPct val="120000"/>
                  </a:lnSpc>
                </a:pPr>
                <a:r>
                  <a:rPr lang="zh-CN" altLang="en-US" sz="2300" dirty="0" smtClean="0"/>
                  <a:t>在平面直角坐标系中</a:t>
                </a:r>
                <a:r>
                  <a:rPr lang="en-US" altLang="zh-CN" sz="2300" dirty="0" smtClean="0"/>
                  <a:t>, </a:t>
                </a:r>
                <a:r>
                  <a:rPr lang="zh-CN" altLang="en-US" sz="2300" dirty="0" smtClean="0"/>
                  <a:t>我们想要表示一个圆心在原点的圆</a:t>
                </a:r>
                <a:r>
                  <a:rPr lang="en-US" altLang="zh-CN" sz="2300" dirty="0" smtClean="0"/>
                  <a:t>, </a:t>
                </a:r>
                <a:r>
                  <a:rPr lang="zh-CN" altLang="en-US" sz="2300" dirty="0" smtClean="0"/>
                  <a:t>可以用参数方程</a:t>
                </a:r>
                <a14:m>
                  <m:oMath xmlns:m="http://schemas.openxmlformats.org/officeDocument/2006/math">
                    <m:r>
                      <a:rPr lang="en-US" altLang="zh-CN" sz="2300" b="0" i="1" smtClean="0"/>
                      <m:t> </m:t>
                    </m:r>
                    <m:r>
                      <a:rPr lang="en-US" altLang="zh-CN" sz="2300" b="0" i="1" smtClean="0"/>
                      <m:t>𝑥</m:t>
                    </m:r>
                    <m:r>
                      <a:rPr lang="en-US" altLang="zh-CN" sz="2300" b="0" i="1" smtClean="0"/>
                      <m:t>=</m:t>
                    </m:r>
                    <m:r>
                      <a:rPr lang="en-US" altLang="zh-CN" sz="2300" b="0" i="1" smtClean="0"/>
                      <m:t>𝑅</m:t>
                    </m:r>
                    <m:func>
                      <m:funcPr>
                        <m:ctrlPr>
                          <a:rPr lang="en-US" altLang="zh-CN" sz="2300" b="0" i="1" smtClean="0"/>
                        </m:ctrlPr>
                      </m:funcPr>
                      <m:fName>
                        <m:r>
                          <m:rPr>
                            <m:sty m:val="p"/>
                          </m:rPr>
                          <a:rPr lang="en-US" altLang="zh-CN" sz="2300" b="0" i="0" smtClean="0"/>
                          <m:t>cos</m:t>
                        </m:r>
                      </m:fName>
                      <m:e>
                        <m:r>
                          <a:rPr lang="en-US" altLang="zh-CN" sz="2300" b="0" i="1" smtClean="0"/>
                          <m:t>𝜃</m:t>
                        </m:r>
                      </m:e>
                    </m:func>
                    <m:r>
                      <a:rPr lang="en-US" altLang="zh-CN" sz="2300" b="0" i="1" smtClean="0"/>
                      <m:t>, </m:t>
                    </m:r>
                    <m:r>
                      <a:rPr lang="en-US" altLang="zh-CN" sz="2300" b="0" i="1" smtClean="0"/>
                      <m:t>𝑦</m:t>
                    </m:r>
                    <m:r>
                      <a:rPr lang="en-US" altLang="zh-CN" sz="2300" b="0" i="1" smtClean="0"/>
                      <m:t>=</m:t>
                    </m:r>
                    <m:r>
                      <a:rPr lang="en-US" altLang="zh-CN" sz="2300" b="0" i="1" smtClean="0"/>
                      <m:t>𝑅</m:t>
                    </m:r>
                    <m:func>
                      <m:funcPr>
                        <m:ctrlPr>
                          <a:rPr lang="en-US" altLang="zh-CN" sz="2300" b="0" i="1" smtClean="0"/>
                        </m:ctrlPr>
                      </m:funcPr>
                      <m:fName>
                        <m:r>
                          <m:rPr>
                            <m:sty m:val="p"/>
                          </m:rPr>
                          <a:rPr lang="en-US" altLang="zh-CN" sz="2300" b="0" i="0" smtClean="0"/>
                          <m:t>sin</m:t>
                        </m:r>
                      </m:fName>
                      <m:e>
                        <m:r>
                          <a:rPr lang="en-US" altLang="zh-CN" sz="2300" b="0" i="1" smtClean="0"/>
                          <m:t>𝜃</m:t>
                        </m:r>
                      </m:e>
                    </m:func>
                    <m:r>
                      <a:rPr lang="en-US" altLang="zh-CN" sz="2300" b="0" i="1" smtClean="0"/>
                      <m:t>, </m:t>
                    </m:r>
                    <m:r>
                      <a:rPr lang="en-US" altLang="zh-CN" sz="2300" b="0" i="1" smtClean="0"/>
                      <m:t>𝜃</m:t>
                    </m:r>
                    <m:r>
                      <a:rPr lang="en-US" altLang="zh-CN" sz="2300" b="0" i="1" smtClean="0"/>
                      <m:t>∈</m:t>
                    </m:r>
                    <m:d>
                      <m:dPr>
                        <m:begChr m:val="["/>
                        <m:ctrlPr>
                          <a:rPr lang="en-US" altLang="zh-CN" sz="2300" b="0" i="1" smtClean="0"/>
                        </m:ctrlPr>
                      </m:dPr>
                      <m:e>
                        <m:r>
                          <a:rPr lang="en-US" altLang="zh-CN" sz="2300" b="0" i="1" smtClean="0"/>
                          <m:t>0,2</m:t>
                        </m:r>
                        <m:r>
                          <a:rPr lang="en-US" altLang="zh-CN" sz="2300" b="0" i="1" smtClean="0"/>
                          <m:t>𝜋</m:t>
                        </m:r>
                      </m:e>
                    </m:d>
                    <m:r>
                      <a:rPr lang="en-US" altLang="zh-CN" sz="2300" b="0" i="1" smtClean="0"/>
                      <m:t> </m:t>
                    </m:r>
                  </m:oMath>
                </a14:m>
                <a:r>
                  <a:rPr lang="zh-CN" altLang="en-US" sz="2300" dirty="0" smtClean="0"/>
                  <a:t>来表示</a:t>
                </a:r>
                <a:r>
                  <a:rPr lang="en-US" altLang="zh-CN" sz="2300" dirty="0"/>
                  <a:t>,</a:t>
                </a:r>
                <a:r>
                  <a:rPr lang="en-US" altLang="zh-CN" sz="2300" dirty="0" smtClean="0"/>
                  <a:t> </a:t>
                </a:r>
                <a:r>
                  <a:rPr lang="zh-CN" altLang="en-US" sz="2300" dirty="0" smtClean="0"/>
                  <a:t>其中</a:t>
                </a:r>
                <a14:m>
                  <m:oMath xmlns:m="http://schemas.openxmlformats.org/officeDocument/2006/math">
                    <m:r>
                      <a:rPr lang="en-US" altLang="zh-CN" sz="2300" b="0" i="1" smtClean="0"/>
                      <m:t> </m:t>
                    </m:r>
                    <m:r>
                      <a:rPr lang="en-US" altLang="zh-CN" sz="2300" b="0" i="1" smtClean="0"/>
                      <m:t>𝜃</m:t>
                    </m:r>
                    <m:r>
                      <a:rPr lang="en-US" altLang="zh-CN" sz="2300" b="0" i="1" smtClean="0"/>
                      <m:t> </m:t>
                    </m:r>
                  </m:oMath>
                </a14:m>
                <a:r>
                  <a:rPr lang="zh-CN" altLang="en-US" sz="2300" dirty="0" smtClean="0"/>
                  <a:t>表示正</a:t>
                </a:r>
                <a14:m>
                  <m:oMath xmlns:m="http://schemas.openxmlformats.org/officeDocument/2006/math">
                    <m:r>
                      <a:rPr lang="en-US" altLang="zh-CN" sz="2300" b="0" i="1" smtClean="0"/>
                      <m:t> </m:t>
                    </m:r>
                    <m:r>
                      <a:rPr lang="en-US" altLang="zh-CN" sz="2300" b="0" i="1" smtClean="0"/>
                      <m:t>𝑥</m:t>
                    </m:r>
                    <m:r>
                      <a:rPr lang="en-US" altLang="zh-CN" sz="2300" b="0" i="1" smtClean="0"/>
                      <m:t> </m:t>
                    </m:r>
                  </m:oMath>
                </a14:m>
                <a:r>
                  <a:rPr lang="zh-CN" altLang="en-US" sz="2300" dirty="0"/>
                  <a:t>轴到</a:t>
                </a:r>
                <a:r>
                  <a:rPr lang="zh-CN" altLang="en-US" sz="2300" dirty="0" smtClean="0"/>
                  <a:t>原点与该点连线的角度</a:t>
                </a:r>
                <a:r>
                  <a:rPr lang="en-US" altLang="zh-CN" sz="2300" dirty="0" smtClean="0"/>
                  <a:t>. </a:t>
                </a:r>
                <a:r>
                  <a:rPr lang="zh-CN" altLang="en-US" sz="2300" dirty="0" smtClean="0"/>
                  <a:t>这就引出了用于表达这类曲线更为简便的极坐标的概念</a:t>
                </a:r>
                <a:r>
                  <a:rPr lang="en-US" altLang="zh-CN" sz="2300" dirty="0" smtClean="0"/>
                  <a:t>.</a:t>
                </a:r>
              </a:p>
              <a:p>
                <a:pPr>
                  <a:lnSpc>
                    <a:spcPct val="120000"/>
                  </a:lnSpc>
                </a:pPr>
                <a:r>
                  <a:rPr lang="zh-CN" altLang="en-US" sz="2300" dirty="0" smtClean="0">
                    <a:solidFill>
                      <a:srgbClr val="0000FF"/>
                    </a:solidFill>
                  </a:rPr>
                  <a:t>定义 </a:t>
                </a:r>
                <a:r>
                  <a:rPr lang="zh-CN" altLang="en-US" sz="2300" dirty="0" smtClean="0"/>
                  <a:t>在</a:t>
                </a:r>
                <a:r>
                  <a:rPr lang="zh-CN" altLang="en-US" sz="2300" dirty="0"/>
                  <a:t>平面内取一个</a:t>
                </a:r>
                <a:r>
                  <a:rPr lang="zh-CN" altLang="en-US" sz="2300" dirty="0" smtClean="0"/>
                  <a:t>定点</a:t>
                </a:r>
                <a14:m>
                  <m:oMath xmlns:m="http://schemas.openxmlformats.org/officeDocument/2006/math">
                    <m:r>
                      <a:rPr lang="zh-CN" altLang="en-US" sz="2300" i="1" dirty="0" smtClean="0"/>
                      <m:t> </m:t>
                    </m:r>
                    <m:r>
                      <a:rPr lang="en-US" altLang="zh-CN" sz="2300" i="1" dirty="0" smtClean="0"/>
                      <m:t>𝑂</m:t>
                    </m:r>
                    <m:r>
                      <a:rPr lang="en-US" altLang="zh-CN" sz="2300" i="1" dirty="0" smtClean="0"/>
                      <m:t> </m:t>
                    </m:r>
                  </m:oMath>
                </a14:m>
                <a:r>
                  <a:rPr lang="en-US" altLang="zh-CN" sz="2300" dirty="0" smtClean="0"/>
                  <a:t>(</a:t>
                </a:r>
                <a:r>
                  <a:rPr lang="zh-CN" altLang="en-US" sz="2300" dirty="0" smtClean="0">
                    <a:solidFill>
                      <a:srgbClr val="0000FF"/>
                    </a:solidFill>
                  </a:rPr>
                  <a:t>极点</a:t>
                </a:r>
                <a:r>
                  <a:rPr lang="en-US" altLang="zh-CN" sz="2300" dirty="0" smtClean="0"/>
                  <a:t>), </a:t>
                </a:r>
                <a:r>
                  <a:rPr lang="zh-CN" altLang="en-US" sz="2300" dirty="0" smtClean="0"/>
                  <a:t>引</a:t>
                </a:r>
                <a:r>
                  <a:rPr lang="zh-CN" altLang="en-US" sz="2300" dirty="0"/>
                  <a:t>一条</a:t>
                </a:r>
                <a:r>
                  <a:rPr lang="zh-CN" altLang="en-US" sz="2300" dirty="0" smtClean="0"/>
                  <a:t>射线</a:t>
                </a:r>
                <a14:m>
                  <m:oMath xmlns:m="http://schemas.openxmlformats.org/officeDocument/2006/math">
                    <m:r>
                      <a:rPr lang="zh-CN" altLang="en-US" sz="2300" i="1" dirty="0" smtClean="0"/>
                      <m:t> </m:t>
                    </m:r>
                    <m:r>
                      <a:rPr lang="en-US" altLang="zh-CN" sz="2300" i="1" dirty="0" smtClean="0"/>
                      <m:t>𝑂𝑥</m:t>
                    </m:r>
                    <m:r>
                      <a:rPr lang="en-US" altLang="zh-CN" sz="2300" i="1" dirty="0" smtClean="0"/>
                      <m:t> </m:t>
                    </m:r>
                  </m:oMath>
                </a14:m>
                <a:r>
                  <a:rPr lang="en-US" altLang="zh-CN" sz="2300" dirty="0" smtClean="0"/>
                  <a:t>(</a:t>
                </a:r>
                <a:r>
                  <a:rPr lang="zh-CN" altLang="en-US" sz="2300" dirty="0" smtClean="0">
                    <a:solidFill>
                      <a:srgbClr val="0000FF"/>
                    </a:solidFill>
                  </a:rPr>
                  <a:t>极轴</a:t>
                </a:r>
                <a:r>
                  <a:rPr lang="en-US" altLang="zh-CN" sz="2300" dirty="0" smtClean="0"/>
                  <a:t>), </a:t>
                </a:r>
                <a:r>
                  <a:rPr lang="zh-CN" altLang="en-US" sz="2300" dirty="0" smtClean="0"/>
                  <a:t>再</a:t>
                </a:r>
                <a:r>
                  <a:rPr lang="zh-CN" altLang="en-US" sz="2300" dirty="0"/>
                  <a:t>选定一</a:t>
                </a:r>
                <a:r>
                  <a:rPr lang="zh-CN" altLang="en-US" sz="2300" dirty="0" smtClean="0"/>
                  <a:t>个长度</a:t>
                </a:r>
                <a:r>
                  <a:rPr lang="zh-CN" altLang="en-US" sz="2300" dirty="0"/>
                  <a:t>单位和角度的正方</a:t>
                </a:r>
                <a:r>
                  <a:rPr lang="zh-CN" altLang="en-US" sz="2300" dirty="0" smtClean="0"/>
                  <a:t>向 </a:t>
                </a:r>
                <a:r>
                  <a:rPr lang="en-US" altLang="zh-CN" sz="2300" dirty="0" smtClean="0"/>
                  <a:t>(</a:t>
                </a:r>
                <a:r>
                  <a:rPr lang="zh-CN" altLang="en-US" sz="2300" dirty="0" smtClean="0"/>
                  <a:t>通常</a:t>
                </a:r>
                <a:r>
                  <a:rPr lang="zh-CN" altLang="en-US" sz="2300" dirty="0"/>
                  <a:t>取逆时针</a:t>
                </a:r>
                <a:r>
                  <a:rPr lang="zh-CN" altLang="en-US" sz="2300" dirty="0" smtClean="0"/>
                  <a:t>方向</a:t>
                </a:r>
                <a:r>
                  <a:rPr lang="en-US" altLang="zh-CN" sz="2300" dirty="0" smtClean="0"/>
                  <a:t>), </a:t>
                </a:r>
                <a:r>
                  <a:rPr lang="zh-CN" altLang="en-US" sz="2300" dirty="0" smtClean="0"/>
                  <a:t>所</a:t>
                </a:r>
                <a:r>
                  <a:rPr lang="zh-CN" altLang="en-US" sz="2300" dirty="0"/>
                  <a:t>建立的坐标系称为</a:t>
                </a:r>
                <a:r>
                  <a:rPr lang="zh-CN" altLang="en-US" sz="2300" dirty="0">
                    <a:solidFill>
                      <a:srgbClr val="0000FF"/>
                    </a:solidFill>
                  </a:rPr>
                  <a:t>极坐标系</a:t>
                </a:r>
                <a:r>
                  <a:rPr lang="en-US" altLang="zh-CN" sz="2300" dirty="0" smtClean="0"/>
                  <a:t>.</a:t>
                </a:r>
              </a:p>
              <a:p>
                <a:pPr>
                  <a:lnSpc>
                    <a:spcPct val="120000"/>
                  </a:lnSpc>
                </a:pPr>
                <a:r>
                  <a:rPr lang="zh-CN" altLang="en-US" sz="2300" dirty="0" smtClean="0"/>
                  <a:t>对于平面</a:t>
                </a:r>
                <a:r>
                  <a:rPr lang="zh-CN" altLang="en-US" sz="2300" dirty="0"/>
                  <a:t>内任意</a:t>
                </a:r>
                <a:r>
                  <a:rPr lang="zh-CN" altLang="en-US" sz="2300" dirty="0" smtClean="0"/>
                  <a:t>一点</a:t>
                </a:r>
                <a14:m>
                  <m:oMath xmlns:m="http://schemas.openxmlformats.org/officeDocument/2006/math">
                    <m:r>
                      <a:rPr lang="zh-CN" altLang="en-US" sz="2300" i="1" dirty="0" smtClean="0"/>
                      <m:t> </m:t>
                    </m:r>
                    <m:r>
                      <a:rPr lang="en-US" altLang="zh-CN" sz="2300" i="1" dirty="0" smtClean="0"/>
                      <m:t>𝑀</m:t>
                    </m:r>
                  </m:oMath>
                </a14:m>
                <a:r>
                  <a:rPr lang="en-US" altLang="zh-CN" sz="2300" dirty="0" smtClean="0"/>
                  <a:t>, </a:t>
                </a:r>
                <a:r>
                  <a:rPr lang="zh-CN" altLang="en-US" sz="2300" dirty="0" smtClean="0"/>
                  <a:t>用</a:t>
                </a:r>
                <a14:m>
                  <m:oMath xmlns:m="http://schemas.openxmlformats.org/officeDocument/2006/math">
                    <m:r>
                      <a:rPr lang="zh-CN" altLang="en-US" sz="2300" i="1" dirty="0" smtClean="0"/>
                      <m:t> </m:t>
                    </m:r>
                    <m:r>
                      <a:rPr lang="en-US" altLang="zh-CN" sz="2300" i="1" dirty="0" smtClean="0"/>
                      <m:t>𝑟</m:t>
                    </m:r>
                    <m:r>
                      <a:rPr lang="en-US" altLang="zh-CN" sz="2300" i="1" dirty="0" smtClean="0"/>
                      <m:t> </m:t>
                    </m:r>
                  </m:oMath>
                </a14:m>
                <a:r>
                  <a:rPr lang="zh-CN" altLang="en-US" sz="2300" dirty="0" smtClean="0"/>
                  <a:t>表示线段</a:t>
                </a:r>
                <a14:m>
                  <m:oMath xmlns:m="http://schemas.openxmlformats.org/officeDocument/2006/math">
                    <m:r>
                      <a:rPr lang="zh-CN" altLang="en-US" sz="2300" i="1" dirty="0" smtClean="0"/>
                      <m:t> </m:t>
                    </m:r>
                    <m:r>
                      <a:rPr lang="en-US" altLang="zh-CN" sz="2300" i="1" dirty="0" smtClean="0"/>
                      <m:t>𝑂𝑀</m:t>
                    </m:r>
                    <m:r>
                      <a:rPr lang="en-US" altLang="zh-CN" sz="2300" i="1" dirty="0" smtClean="0"/>
                      <m:t> </m:t>
                    </m:r>
                  </m:oMath>
                </a14:m>
                <a:r>
                  <a:rPr lang="zh-CN" altLang="en-US" sz="2300" dirty="0" smtClean="0"/>
                  <a:t>的长度</a:t>
                </a:r>
                <a:r>
                  <a:rPr lang="en-US" altLang="zh-CN" sz="2300" dirty="0" smtClean="0"/>
                  <a:t>(</a:t>
                </a:r>
                <a:r>
                  <a:rPr lang="zh-CN" altLang="en-US" sz="2300" dirty="0" smtClean="0"/>
                  <a:t>点</a:t>
                </a:r>
                <a14:m>
                  <m:oMath xmlns:m="http://schemas.openxmlformats.org/officeDocument/2006/math">
                    <m:r>
                      <a:rPr lang="zh-CN" altLang="en-US" sz="2300" i="1" dirty="0" smtClean="0"/>
                      <m:t> </m:t>
                    </m:r>
                    <m:r>
                      <a:rPr lang="en-US" altLang="zh-CN" sz="2300" i="1" dirty="0" smtClean="0"/>
                      <m:t>𝑀</m:t>
                    </m:r>
                    <m:r>
                      <a:rPr lang="en-US" altLang="zh-CN" sz="2300" i="1" dirty="0" smtClean="0"/>
                      <m:t> </m:t>
                    </m:r>
                  </m:oMath>
                </a14:m>
                <a:r>
                  <a:rPr lang="zh-CN" altLang="en-US" sz="2300" dirty="0" smtClean="0"/>
                  <a:t>的</a:t>
                </a:r>
                <a:r>
                  <a:rPr lang="zh-CN" altLang="en-US" sz="2300" dirty="0">
                    <a:solidFill>
                      <a:srgbClr val="0000FF"/>
                    </a:solidFill>
                  </a:rPr>
                  <a:t>极径</a:t>
                </a:r>
                <a:r>
                  <a:rPr lang="en-US" altLang="zh-CN" sz="2300" dirty="0" smtClean="0"/>
                  <a:t>),</a:t>
                </a:r>
                <a14:m>
                  <m:oMath xmlns:m="http://schemas.openxmlformats.org/officeDocument/2006/math">
                    <m:r>
                      <a:rPr lang="en-US" altLang="zh-CN" sz="2300" i="1" dirty="0" smtClean="0"/>
                      <m:t> </m:t>
                    </m:r>
                    <m:r>
                      <a:rPr lang="en-US" altLang="zh-CN" sz="2300" b="0" i="1" dirty="0" smtClean="0"/>
                      <m:t> </m:t>
                    </m:r>
                    <m:r>
                      <a:rPr lang="en-US" altLang="zh-CN" sz="2300" i="1" dirty="0" smtClean="0"/>
                      <m:t>𝜃</m:t>
                    </m:r>
                    <m:r>
                      <a:rPr lang="en-US" altLang="zh-CN" sz="2300" i="1" dirty="0" smtClean="0"/>
                      <m:t> </m:t>
                    </m:r>
                  </m:oMath>
                </a14:m>
                <a:r>
                  <a:rPr lang="zh-CN" altLang="en-US" sz="2300" dirty="0" smtClean="0"/>
                  <a:t>表示从</a:t>
                </a:r>
                <a14:m>
                  <m:oMath xmlns:m="http://schemas.openxmlformats.org/officeDocument/2006/math">
                    <m:r>
                      <a:rPr lang="zh-CN" altLang="en-US" sz="2300" i="1" dirty="0" smtClean="0"/>
                      <m:t> </m:t>
                    </m:r>
                    <m:r>
                      <a:rPr lang="en-US" altLang="zh-CN" sz="2300" i="1" dirty="0" smtClean="0"/>
                      <m:t>𝑂𝑥</m:t>
                    </m:r>
                    <m:r>
                      <a:rPr lang="en-US" altLang="zh-CN" sz="2300" i="1" dirty="0" smtClean="0"/>
                      <m:t> </m:t>
                    </m:r>
                  </m:oMath>
                </a14:m>
                <a:r>
                  <a:rPr lang="zh-CN" altLang="en-US" sz="2300" dirty="0" smtClean="0"/>
                  <a:t>到</a:t>
                </a:r>
                <a14:m>
                  <m:oMath xmlns:m="http://schemas.openxmlformats.org/officeDocument/2006/math">
                    <m:r>
                      <a:rPr lang="zh-CN" altLang="en-US" sz="2300" i="1" dirty="0" smtClean="0"/>
                      <m:t> </m:t>
                    </m:r>
                    <m:r>
                      <a:rPr lang="en-US" altLang="zh-CN" sz="2300" i="1" dirty="0" smtClean="0"/>
                      <m:t>𝑂𝑀</m:t>
                    </m:r>
                    <m:r>
                      <a:rPr lang="en-US" altLang="zh-CN" sz="2300" i="1" dirty="0" smtClean="0"/>
                      <m:t> </m:t>
                    </m:r>
                  </m:oMath>
                </a14:m>
                <a:r>
                  <a:rPr lang="zh-CN" altLang="en-US" sz="2300" dirty="0" smtClean="0"/>
                  <a:t>的角度</a:t>
                </a:r>
                <a:r>
                  <a:rPr lang="en-US" altLang="zh-CN" sz="2300" dirty="0" smtClean="0"/>
                  <a:t>(</a:t>
                </a:r>
                <a:r>
                  <a:rPr lang="zh-CN" altLang="en-US" sz="2300" dirty="0" smtClean="0"/>
                  <a:t>点</a:t>
                </a:r>
                <a14:m>
                  <m:oMath xmlns:m="http://schemas.openxmlformats.org/officeDocument/2006/math">
                    <m:r>
                      <a:rPr lang="zh-CN" altLang="en-US" sz="2300" i="1" dirty="0" smtClean="0"/>
                      <m:t> </m:t>
                    </m:r>
                    <m:r>
                      <a:rPr lang="en-US" altLang="zh-CN" sz="2300" i="1" dirty="0" smtClean="0"/>
                      <m:t>𝑀</m:t>
                    </m:r>
                    <m:r>
                      <a:rPr lang="en-US" altLang="zh-CN" sz="2300" i="1" dirty="0" smtClean="0"/>
                      <m:t> </m:t>
                    </m:r>
                  </m:oMath>
                </a14:m>
                <a:r>
                  <a:rPr lang="zh-CN" altLang="en-US" sz="2300" dirty="0" smtClean="0"/>
                  <a:t>的</a:t>
                </a:r>
                <a:r>
                  <a:rPr lang="zh-CN" altLang="en-US" sz="2300" dirty="0">
                    <a:solidFill>
                      <a:srgbClr val="0000FF"/>
                    </a:solidFill>
                  </a:rPr>
                  <a:t>极角</a:t>
                </a:r>
                <a:r>
                  <a:rPr lang="en-US" altLang="zh-CN" sz="2300" dirty="0" smtClean="0"/>
                  <a:t>), </a:t>
                </a:r>
                <a:r>
                  <a:rPr lang="zh-CN" altLang="en-US" sz="2300" dirty="0" smtClean="0"/>
                  <a:t>有序对</a:t>
                </a:r>
                <a14:m>
                  <m:oMath xmlns:m="http://schemas.openxmlformats.org/officeDocument/2006/math">
                    <m:r>
                      <a:rPr lang="zh-CN" altLang="en-US" sz="2300" i="1" dirty="0" smtClean="0"/>
                      <m:t> </m:t>
                    </m:r>
                    <m:d>
                      <m:dPr>
                        <m:ctrlPr>
                          <a:rPr lang="en-US" altLang="zh-CN" sz="2300" i="1" dirty="0" smtClean="0"/>
                        </m:ctrlPr>
                      </m:dPr>
                      <m:e>
                        <m:r>
                          <a:rPr lang="en-US" altLang="zh-CN" sz="2300" i="1" dirty="0" smtClean="0"/>
                          <m:t>𝑟</m:t>
                        </m:r>
                        <m:r>
                          <a:rPr lang="en-US" altLang="zh-CN" sz="2300" i="1" dirty="0" smtClean="0"/>
                          <m:t>,</m:t>
                        </m:r>
                        <m:r>
                          <a:rPr lang="en-US" altLang="zh-CN" sz="2300" i="1" dirty="0" smtClean="0"/>
                          <m:t>𝜃</m:t>
                        </m:r>
                      </m:e>
                    </m:d>
                    <m:r>
                      <a:rPr lang="en-US" altLang="zh-CN" sz="2300" i="1" dirty="0" smtClean="0"/>
                      <m:t> </m:t>
                    </m:r>
                  </m:oMath>
                </a14:m>
                <a:r>
                  <a:rPr lang="zh-CN" altLang="en-US" sz="2300" dirty="0" smtClean="0"/>
                  <a:t>称为</a:t>
                </a:r>
                <a14:m>
                  <m:oMath xmlns:m="http://schemas.openxmlformats.org/officeDocument/2006/math">
                    <m:r>
                      <a:rPr lang="zh-CN" altLang="en-US" sz="2300" i="1" dirty="0" smtClean="0"/>
                      <m:t> </m:t>
                    </m:r>
                    <m:r>
                      <a:rPr lang="en-US" altLang="zh-CN" sz="2300" i="1" dirty="0" smtClean="0"/>
                      <m:t>𝑀</m:t>
                    </m:r>
                    <m:r>
                      <a:rPr lang="en-US" altLang="zh-CN" sz="2300" i="1" dirty="0" smtClean="0"/>
                      <m:t> </m:t>
                    </m:r>
                  </m:oMath>
                </a14:m>
                <a:r>
                  <a:rPr lang="zh-CN" altLang="en-US" sz="2300" dirty="0" smtClean="0"/>
                  <a:t>的</a:t>
                </a:r>
                <a:r>
                  <a:rPr lang="zh-CN" altLang="en-US" sz="2300" dirty="0" smtClean="0">
                    <a:solidFill>
                      <a:srgbClr val="0000FF"/>
                    </a:solidFill>
                  </a:rPr>
                  <a:t>极坐标</a:t>
                </a:r>
                <a:r>
                  <a:rPr lang="en-US" altLang="zh-CN" sz="2300" dirty="0" smtClean="0"/>
                  <a:t>.</a:t>
                </a:r>
                <a:endParaRPr lang="zh-CN" altLang="en-US" sz="2300"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677" t="-130" r="-169"/>
                </a:stretch>
              </a:blipFill>
            </p:spPr>
            <p:txBody>
              <a:bodyPr/>
              <a:lstStyle/>
              <a:p>
                <a:r>
                  <a:rPr lang="zh-CN" altLang="en-US">
                    <a:noFill/>
                  </a:rPr>
                  <a:t> </a:t>
                </a:r>
              </a:p>
            </p:txBody>
          </p:sp>
        </mc:Fallback>
      </mc:AlternateContent>
      <p:grpSp>
        <p:nvGrpSpPr>
          <p:cNvPr id="15" name="组合 14"/>
          <p:cNvGrpSpPr/>
          <p:nvPr/>
        </p:nvGrpSpPr>
        <p:grpSpPr>
          <a:xfrm>
            <a:off x="4509229" y="4509120"/>
            <a:ext cx="3173542" cy="1665477"/>
            <a:chOff x="6600056" y="4077072"/>
            <a:chExt cx="3173542" cy="1665477"/>
          </a:xfrm>
        </p:grpSpPr>
        <p:cxnSp>
          <p:nvCxnSpPr>
            <p:cNvPr id="17" name="直接箭头连接符 16"/>
            <p:cNvCxnSpPr/>
            <p:nvPr/>
          </p:nvCxnSpPr>
          <p:spPr>
            <a:xfrm>
              <a:off x="6816080" y="5373216"/>
              <a:ext cx="25922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6816080" y="4437112"/>
              <a:ext cx="1512168" cy="9361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a:off x="7104112" y="5139190"/>
              <a:ext cx="216024" cy="468052"/>
            </a:xfrm>
            <a:prstGeom prst="arc">
              <a:avLst/>
            </a:prstGeom>
            <a:ln w="127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6600056" y="5373217"/>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6600056" y="5373217"/>
                  <a:ext cx="43204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8112224" y="407707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𝑀</m:t>
                        </m:r>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8112224" y="4077072"/>
                  <a:ext cx="43204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7473445" y="4535832"/>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𝑟</m:t>
                        </m:r>
                      </m:oMath>
                    </m:oMathPara>
                  </a14:m>
                  <a:endParaRPr lang="zh-CN" altLang="en-US" dirty="0">
                    <a:solidFill>
                      <a:srgbClr val="C00000"/>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7473445" y="4535832"/>
                  <a:ext cx="28803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7068108" y="5003883"/>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𝜃</m:t>
                        </m:r>
                      </m:oMath>
                    </m:oMathPara>
                  </a14:m>
                  <a:endParaRPr lang="zh-CN" altLang="en-US" dirty="0">
                    <a:solidFill>
                      <a:srgbClr val="C000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7068108" y="5003883"/>
                  <a:ext cx="79208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9017514" y="5344780"/>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9017514" y="5344780"/>
                  <a:ext cx="756084" cy="369332"/>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7781775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所谓的</a:t>
                </a:r>
                <a:r>
                  <a:rPr lang="zh-CN" altLang="en-US" dirty="0" smtClean="0">
                    <a:solidFill>
                      <a:srgbClr val="00B050"/>
                    </a:solidFill>
                  </a:rPr>
                  <a:t>函数</a:t>
                </a:r>
                <a:r>
                  <a:rPr lang="en-US" altLang="zh-CN" dirty="0" smtClean="0"/>
                  <a:t>, </a:t>
                </a:r>
                <a:r>
                  <a:rPr lang="zh-CN" altLang="en-US" dirty="0" smtClean="0"/>
                  <a:t>不过是数的集合之间的映射：</a:t>
                </a:r>
                <a:endParaRPr lang="en-US" altLang="zh-CN" dirty="0" smtClean="0"/>
              </a:p>
              <a:p>
                <a:pPr algn="ctr">
                  <a:lnSpc>
                    <a:spcPct val="120000"/>
                  </a:lnSpc>
                </a:pPr>
                <a:r>
                  <a:rPr lang="zh-CN" altLang="en-US" dirty="0" smtClean="0"/>
                  <a:t>数的集合</a:t>
                </a:r>
                <a14:m>
                  <m:oMath xmlns:m="http://schemas.openxmlformats.org/officeDocument/2006/math">
                    <m:groupChr>
                      <m:groupChrPr>
                        <m:chr m:val="→"/>
                        <m:vertJc m:val="bot"/>
                        <m:ctrlPr>
                          <a:rPr lang="zh-CN" altLang="en-US" i="1" dirty="0" smtClean="0">
                            <a:latin typeface="Cambria Math" panose="02040503050406030204" pitchFamily="18" charset="0"/>
                          </a:rPr>
                        </m:ctrlPr>
                      </m:groupChrPr>
                      <m:e>
                        <m:r>
                          <m:rPr>
                            <m:brk m:alnAt="2"/>
                          </m:rP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   </m:t>
                        </m:r>
                        <m:r>
                          <m:rPr>
                            <m:brk m:alnAt="2"/>
                          </m:rPr>
                          <a:rPr lang="zh-CN" altLang="en-US" i="1" dirty="0">
                            <a:latin typeface="Cambria Math" panose="02040503050406030204" pitchFamily="18" charset="0"/>
                          </a:rPr>
                          <m:t>映</m:t>
                        </m:r>
                        <m:r>
                          <a:rPr lang="zh-CN" altLang="en-US" i="1" dirty="0">
                            <a:latin typeface="Cambria Math" panose="02040503050406030204" pitchFamily="18" charset="0"/>
                          </a:rPr>
                          <m:t>射</m:t>
                        </m:r>
                        <m:r>
                          <a:rPr lang="en-US" altLang="zh-CN" b="0" i="1" dirty="0" smtClean="0">
                            <a:latin typeface="Cambria Math" panose="02040503050406030204" pitchFamily="18" charset="0"/>
                          </a:rPr>
                          <m:t>    </m:t>
                        </m:r>
                      </m:e>
                    </m:groupChr>
                  </m:oMath>
                </a14:m>
                <a:r>
                  <a:rPr lang="zh-CN" altLang="en-US" dirty="0" smtClean="0"/>
                  <a:t>数的集合</a:t>
                </a:r>
                <a:endParaRPr lang="en-US" altLang="zh-CN" dirty="0" smtClean="0"/>
              </a:p>
              <a:p>
                <a:pPr marL="342900" indent="-342900">
                  <a:lnSpc>
                    <a:spcPct val="120000"/>
                  </a:lnSpc>
                  <a:buFont typeface="Arial" panose="020B0604020202020204" pitchFamily="34" charset="0"/>
                  <a:buChar char="•"/>
                </a:pPr>
                <a:r>
                  <a:rPr lang="zh-CN" altLang="en-US" dirty="0" smtClean="0"/>
                  <a:t>哪些是数？</a:t>
                </a:r>
                <a14:m>
                  <m:oMath xmlns:m="http://schemas.openxmlformats.org/officeDocument/2006/math">
                    <m:r>
                      <a:rPr lang="zh-CN" altLang="en-US" i="1" dirty="0">
                        <a:latin typeface="Cambria Math" panose="02040503050406030204" pitchFamily="18" charset="0"/>
                      </a:rPr>
                      <m:t>自然数集</m:t>
                    </m:r>
                    <m:r>
                      <a:rPr lang="en-US" altLang="zh-CN" b="1" i="1" dirty="0">
                        <a:latin typeface="Cambria Math" panose="02040503050406030204" pitchFamily="18" charset="0"/>
                      </a:rPr>
                      <m:t>ℕ</m:t>
                    </m:r>
                    <m:r>
                      <a:rPr lang="en-US" altLang="zh-CN" i="1" dirty="0">
                        <a:latin typeface="Cambria Math" panose="02040503050406030204" pitchFamily="18" charset="0"/>
                      </a:rPr>
                      <m:t>⊂</m:t>
                    </m:r>
                    <m:r>
                      <m:rPr>
                        <m:nor/>
                      </m:rPr>
                      <a:rPr lang="zh-CN" altLang="en-US" dirty="0"/>
                      <m:t>有理数</m:t>
                    </m:r>
                    <m:r>
                      <a:rPr lang="zh-CN" altLang="en-US" i="1" dirty="0">
                        <a:latin typeface="Cambria Math" panose="02040503050406030204" pitchFamily="18" charset="0"/>
                      </a:rPr>
                      <m:t>集</m:t>
                    </m:r>
                    <m:r>
                      <a:rPr lang="en-US" altLang="zh-CN" b="1" i="1" dirty="0">
                        <a:latin typeface="Cambria Math" panose="02040503050406030204" pitchFamily="18" charset="0"/>
                      </a:rPr>
                      <m:t>ℚ</m:t>
                    </m:r>
                    <m:r>
                      <a:rPr lang="en-US" altLang="zh-CN" i="1" dirty="0">
                        <a:latin typeface="Cambria Math" panose="02040503050406030204" pitchFamily="18" charset="0"/>
                      </a:rPr>
                      <m:t>⊂</m:t>
                    </m:r>
                    <m:r>
                      <m:rPr>
                        <m:nor/>
                      </m:rPr>
                      <a:rPr lang="zh-CN" altLang="en-US" dirty="0"/>
                      <m:t>实数</m:t>
                    </m:r>
                    <m:r>
                      <a:rPr lang="zh-CN" altLang="en-US" i="1" dirty="0">
                        <a:latin typeface="Cambria Math" panose="02040503050406030204" pitchFamily="18" charset="0"/>
                      </a:rPr>
                      <m:t>集</m:t>
                    </m:r>
                    <m:r>
                      <a:rPr lang="en-US" altLang="zh-CN" b="1" i="1" dirty="0">
                        <a:latin typeface="Cambria Math" panose="02040503050406030204" pitchFamily="18" charset="0"/>
                      </a:rPr>
                      <m:t>ℝ</m:t>
                    </m:r>
                    <m:r>
                      <a:rPr lang="en-US" altLang="zh-CN" i="1" dirty="0">
                        <a:latin typeface="Cambria Math" panose="02040503050406030204" pitchFamily="18" charset="0"/>
                      </a:rPr>
                      <m:t>⊂</m:t>
                    </m:r>
                    <m:r>
                      <m:rPr>
                        <m:nor/>
                      </m:rPr>
                      <a:rPr lang="zh-CN" altLang="en-US" dirty="0"/>
                      <m:t>复数</m:t>
                    </m:r>
                    <m:r>
                      <a:rPr lang="zh-CN" altLang="en-US" i="1" dirty="0">
                        <a:latin typeface="Cambria Math" panose="02040503050406030204" pitchFamily="18" charset="0"/>
                      </a:rPr>
                      <m:t>集</m:t>
                    </m:r>
                    <m:r>
                      <a:rPr lang="en-US" altLang="zh-CN" b="1" i="1" dirty="0">
                        <a:latin typeface="Cambria Math" panose="02040503050406030204" pitchFamily="18" charset="0"/>
                      </a:rPr>
                      <m:t>ℂ</m:t>
                    </m:r>
                  </m:oMath>
                </a14:m>
                <a:r>
                  <a:rPr lang="en-US" altLang="zh-CN" dirty="0" smtClean="0"/>
                  <a:t>.</a:t>
                </a:r>
              </a:p>
              <a:p>
                <a:pPr marL="342900" indent="-342900">
                  <a:lnSpc>
                    <a:spcPct val="120000"/>
                  </a:lnSpc>
                  <a:buFont typeface="Arial" panose="020B0604020202020204" pitchFamily="34" charset="0"/>
                  <a:buChar char="•"/>
                </a:pPr>
                <a:r>
                  <a:rPr lang="zh-CN" altLang="en-US" dirty="0" smtClean="0"/>
                  <a:t>哪些不是数？</a:t>
                </a:r>
                <a14:m>
                  <m:oMath xmlns:m="http://schemas.openxmlformats.org/officeDocument/2006/math">
                    <m:r>
                      <a:rPr lang="zh-CN" altLang="en-US" i="1" dirty="0" smtClean="0">
                        <a:latin typeface="Cambria Math" panose="02040503050406030204" pitchFamily="18" charset="0"/>
                      </a:rPr>
                      <m:t>𝑎</m:t>
                    </m:r>
                  </m:oMath>
                </a14:m>
                <a:r>
                  <a:rPr lang="en-US" altLang="zh-CN" dirty="0"/>
                  <a:t>, </a:t>
                </a:r>
                <a14:m>
                  <m:oMath xmlns:m="http://schemas.openxmlformats.org/officeDocument/2006/math">
                    <m:r>
                      <a:rPr lang="zh-CN" altLang="en-US" i="1" dirty="0" smtClean="0">
                        <a:latin typeface="Cambria Math" panose="02040503050406030204" pitchFamily="18" charset="0"/>
                      </a:rPr>
                      <m:t>𝑏</m:t>
                    </m:r>
                  </m:oMath>
                </a14:m>
                <a:r>
                  <a:rPr lang="en-US" altLang="zh-CN" dirty="0"/>
                  <a:t>, </a:t>
                </a:r>
                <a14:m>
                  <m:oMath xmlns:m="http://schemas.openxmlformats.org/officeDocument/2006/math">
                    <m:r>
                      <a:rPr lang="zh-CN" altLang="en-US" i="1" dirty="0" smtClean="0">
                        <a:latin typeface="Cambria Math" panose="02040503050406030204" pitchFamily="18" charset="0"/>
                      </a:rPr>
                      <m:t>𝑐</m:t>
                    </m:r>
                  </m:oMath>
                </a14:m>
                <a:r>
                  <a:rPr lang="en-US" altLang="zh-CN" dirty="0"/>
                  <a:t>, </a:t>
                </a:r>
                <a:r>
                  <a:rPr lang="zh-CN" altLang="en-US" dirty="0" smtClean="0"/>
                  <a:t>苹果</a:t>
                </a:r>
                <a:r>
                  <a:rPr lang="en-US" altLang="zh-CN" dirty="0"/>
                  <a:t>, </a:t>
                </a: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rPr>
                      <m:t>1, 2)</m:t>
                    </m:r>
                  </m:oMath>
                </a14:m>
                <a:r>
                  <a:rPr lang="en-US" altLang="zh-CN" dirty="0"/>
                  <a:t>, </a:t>
                </a:r>
                <a:r>
                  <a:rPr lang="zh-CN" altLang="en-US" dirty="0" smtClean="0"/>
                  <a:t>集合</a:t>
                </a:r>
                <a:r>
                  <a:rPr lang="en-US" altLang="zh-CN" dirty="0"/>
                  <a:t>, </a:t>
                </a:r>
                <a:r>
                  <a:rPr lang="zh-CN" altLang="en-US" dirty="0" smtClean="0"/>
                  <a:t>函数</a:t>
                </a:r>
                <a:r>
                  <a:rPr lang="en-US" altLang="zh-CN" dirty="0" smtClean="0"/>
                  <a:t>.</a:t>
                </a:r>
                <a:endParaRPr lang="en-US" altLang="zh-CN" dirty="0"/>
              </a:p>
              <a:p>
                <a:pPr marL="342900" indent="-342900">
                  <a:lnSpc>
                    <a:spcPct val="120000"/>
                  </a:lnSpc>
                  <a:buFont typeface="Arial" panose="020B0604020202020204" pitchFamily="34" charset="0"/>
                  <a:buChar char="•"/>
                </a:pPr>
                <a:r>
                  <a:rPr lang="zh-CN" altLang="en-US" dirty="0"/>
                  <a:t>函数</a:t>
                </a:r>
                <a:r>
                  <a:rPr lang="zh-CN" altLang="en-US" dirty="0" smtClean="0"/>
                  <a:t>的英文为 </a:t>
                </a:r>
                <a:r>
                  <a:rPr lang="en-US" altLang="zh-CN" dirty="0" smtClean="0"/>
                  <a:t>function, </a:t>
                </a:r>
                <a:r>
                  <a:rPr lang="zh-CN" altLang="en-US" dirty="0" smtClean="0"/>
                  <a:t>可以翻译为功能</a:t>
                </a:r>
                <a:r>
                  <a:rPr lang="en-US" altLang="zh-CN" dirty="0" smtClean="0"/>
                  <a:t>, </a:t>
                </a:r>
                <a:r>
                  <a:rPr lang="zh-CN" altLang="en-US" dirty="0" smtClean="0"/>
                  <a:t>作用</a:t>
                </a:r>
                <a:r>
                  <a:rPr lang="en-US" altLang="zh-CN" dirty="0" smtClean="0"/>
                  <a:t>. </a:t>
                </a:r>
                <a:r>
                  <a:rPr lang="zh-CN" altLang="en-US" dirty="0" smtClean="0"/>
                  <a:t>在这里的体现为将一个</a:t>
                </a:r>
                <a:r>
                  <a:rPr lang="zh-CN" altLang="en-US" dirty="0"/>
                  <a:t>变量</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oMath>
                </a14:m>
                <a:r>
                  <a:rPr lang="zh-CN" altLang="en-US" dirty="0" smtClean="0"/>
                  <a:t> </a:t>
                </a:r>
                <a:r>
                  <a:rPr lang="zh-CN" altLang="en-US" dirty="0"/>
                  <a:t>的值</a:t>
                </a:r>
                <a:r>
                  <a:rPr lang="zh-CN" altLang="en-US" dirty="0" smtClean="0">
                    <a:solidFill>
                      <a:srgbClr val="0000FF"/>
                    </a:solidFill>
                  </a:rPr>
                  <a:t>变换</a:t>
                </a:r>
                <a:r>
                  <a:rPr lang="zh-CN" altLang="en-US" dirty="0" smtClean="0"/>
                  <a:t>为另一个变量</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smtClean="0"/>
                  <a:t> </a:t>
                </a:r>
                <a:r>
                  <a:rPr lang="zh-CN" altLang="en-US" dirty="0"/>
                  <a:t>的值</a:t>
                </a:r>
                <a:r>
                  <a:rPr lang="en-US" altLang="zh-CN" dirty="0" smtClean="0"/>
                  <a:t>.</a:t>
                </a:r>
              </a:p>
              <a:p>
                <a:pPr marL="342900" indent="-342900">
                  <a:lnSpc>
                    <a:spcPct val="120000"/>
                  </a:lnSpc>
                  <a:buFont typeface="Arial" panose="020B0604020202020204" pitchFamily="34" charset="0"/>
                  <a:buChar char="•"/>
                </a:pPr>
                <a:r>
                  <a:rPr lang="zh-CN" altLang="en-US" dirty="0" smtClean="0">
                    <a:solidFill>
                      <a:srgbClr val="0000FF"/>
                    </a:solidFill>
                  </a:rPr>
                  <a:t>例</a:t>
                </a:r>
                <a:r>
                  <a:rPr lang="en-US" altLang="zh-CN" dirty="0" smtClean="0"/>
                  <a:t> </a:t>
                </a:r>
                <a:r>
                  <a:rPr lang="zh-CN" altLang="en-US" dirty="0" smtClean="0"/>
                  <a:t>一辆汽车离出发点的距离</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 </m:t>
                    </m:r>
                  </m:oMath>
                </a14:m>
                <a:r>
                  <a:rPr lang="zh-CN" altLang="en-US" dirty="0" smtClean="0"/>
                  <a:t>随着出发的时间</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 </m:t>
                    </m:r>
                  </m:oMath>
                </a14:m>
                <a:r>
                  <a:rPr lang="zh-CN" altLang="en-US" dirty="0" smtClean="0"/>
                  <a:t>而变化</a:t>
                </a:r>
                <a:r>
                  <a:rPr lang="en-US" altLang="zh-CN" dirty="0" smtClean="0"/>
                  <a:t>.</a:t>
                </a:r>
              </a:p>
              <a:p>
                <a:pPr marL="342900" indent="-342900">
                  <a:lnSpc>
                    <a:spcPct val="120000"/>
                  </a:lnSpc>
                  <a:buFont typeface="Arial" panose="020B0604020202020204" pitchFamily="34" charset="0"/>
                  <a:buChar char="•"/>
                </a:pPr>
                <a:endParaRPr lang="en-US" altLang="zh-CN" dirty="0" smtClean="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8086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建立极坐标</a:t>
                </a:r>
                <a:r>
                  <a:rPr lang="zh-CN" altLang="en-US" dirty="0"/>
                  <a:t>系</a:t>
                </a:r>
                <a:r>
                  <a:rPr lang="zh-CN" altLang="en-US" dirty="0" smtClean="0"/>
                  <a:t>后</a:t>
                </a:r>
                <a:r>
                  <a:rPr lang="en-US" altLang="zh-CN" dirty="0" smtClean="0"/>
                  <a:t>, </a:t>
                </a:r>
                <a:r>
                  <a:rPr lang="zh-CN" altLang="en-US" dirty="0" smtClean="0"/>
                  <a:t>对于</a:t>
                </a:r>
                <a:r>
                  <a:rPr lang="zh-CN" altLang="en-US" dirty="0"/>
                  <a:t>给定的</a:t>
                </a:r>
                <a14:m>
                  <m:oMath xmlns:m="http://schemas.openxmlformats.org/officeDocument/2006/math">
                    <m:r>
                      <a:rPr lang="zh-CN" altLang="en-US" i="1" dirty="0"/>
                      <m:t> </m:t>
                    </m:r>
                    <m:r>
                      <a:rPr lang="en-US" altLang="zh-CN" i="1" dirty="0"/>
                      <m:t>𝑟</m:t>
                    </m:r>
                    <m:r>
                      <a:rPr lang="en-US" altLang="zh-CN" i="1" dirty="0"/>
                      <m:t> </m:t>
                    </m:r>
                  </m:oMath>
                </a14:m>
                <a:r>
                  <a:rPr lang="zh-CN" altLang="en-US" dirty="0"/>
                  <a:t>和</a:t>
                </a:r>
                <a14:m>
                  <m:oMath xmlns:m="http://schemas.openxmlformats.org/officeDocument/2006/math">
                    <m:r>
                      <a:rPr lang="en-US" altLang="zh-CN" i="1" dirty="0"/>
                      <m:t> </m:t>
                    </m:r>
                    <m:r>
                      <a:rPr lang="en-US" altLang="zh-CN" i="1" dirty="0"/>
                      <m:t>𝜃</m:t>
                    </m:r>
                  </m:oMath>
                </a14:m>
                <a:r>
                  <a:rPr lang="en-US" altLang="zh-CN" dirty="0" smtClean="0"/>
                  <a:t>, </a:t>
                </a:r>
                <a:r>
                  <a:rPr lang="zh-CN" altLang="en-US" dirty="0"/>
                  <a:t>就可以在平面内确定惟一一点</a:t>
                </a:r>
                <a14:m>
                  <m:oMath xmlns:m="http://schemas.openxmlformats.org/officeDocument/2006/math">
                    <m:r>
                      <a:rPr lang="zh-CN" altLang="en-US" i="1" dirty="0"/>
                      <m:t> </m:t>
                    </m:r>
                    <m:r>
                      <a:rPr lang="en-US" altLang="zh-CN" i="1" dirty="0"/>
                      <m:t>𝑀</m:t>
                    </m:r>
                  </m:oMath>
                </a14:m>
                <a:r>
                  <a:rPr lang="zh-CN" altLang="en-US" dirty="0" smtClean="0"/>
                  <a:t>；</a:t>
                </a:r>
                <a:endParaRPr lang="en-US" altLang="zh-CN" dirty="0" smtClean="0"/>
              </a:p>
              <a:p>
                <a:pPr marL="342900" indent="-342900">
                  <a:buFont typeface="Arial" panose="020B0604020202020204" pitchFamily="34" charset="0"/>
                  <a:buChar char="•"/>
                </a:pPr>
                <a:r>
                  <a:rPr lang="zh-CN" altLang="en-US" dirty="0" smtClean="0"/>
                  <a:t>反过来</a:t>
                </a:r>
                <a:r>
                  <a:rPr lang="en-US" altLang="zh-CN" dirty="0" smtClean="0"/>
                  <a:t>, </a:t>
                </a:r>
                <a:r>
                  <a:rPr lang="zh-CN" altLang="en-US" dirty="0" smtClean="0"/>
                  <a:t>给定</a:t>
                </a:r>
                <a:r>
                  <a:rPr lang="zh-CN" altLang="en-US" dirty="0"/>
                  <a:t>平面内一点</a:t>
                </a:r>
                <a14:m>
                  <m:oMath xmlns:m="http://schemas.openxmlformats.org/officeDocument/2006/math">
                    <m:r>
                      <a:rPr lang="zh-CN" altLang="en-US" i="1" dirty="0"/>
                      <m:t> </m:t>
                    </m:r>
                    <m:r>
                      <a:rPr lang="en-US" altLang="zh-CN" i="1" dirty="0"/>
                      <m:t>𝑀</m:t>
                    </m:r>
                  </m:oMath>
                </a14:m>
                <a:r>
                  <a:rPr lang="en-US" altLang="zh-CN" dirty="0" smtClean="0"/>
                  <a:t>, </a:t>
                </a:r>
                <a:r>
                  <a:rPr lang="zh-CN" altLang="en-US" dirty="0"/>
                  <a:t>也可以找到它的极坐标</a:t>
                </a:r>
                <a14:m>
                  <m:oMath xmlns:m="http://schemas.openxmlformats.org/officeDocument/2006/math">
                    <m:r>
                      <a:rPr lang="en-US" altLang="zh-CN" dirty="0"/>
                      <m:t> </m:t>
                    </m:r>
                    <m:r>
                      <a:rPr lang="en-US" altLang="zh-CN" i="1" dirty="0"/>
                      <m:t>(</m:t>
                    </m:r>
                    <m:r>
                      <a:rPr lang="en-US" altLang="zh-CN" i="1" dirty="0"/>
                      <m:t>𝑟</m:t>
                    </m:r>
                    <m:r>
                      <a:rPr lang="en-US" altLang="zh-CN" i="1" dirty="0"/>
                      <m:t>,</m:t>
                    </m:r>
                    <m:r>
                      <a:rPr lang="en-US" altLang="zh-CN" i="1" dirty="0"/>
                      <m:t>𝜃</m:t>
                    </m:r>
                    <m:r>
                      <a:rPr lang="en-US" altLang="zh-CN" i="1" dirty="0"/>
                      <m:t>)</m:t>
                    </m:r>
                  </m:oMath>
                </a14:m>
                <a:r>
                  <a:rPr lang="en-US" altLang="zh-CN" dirty="0"/>
                  <a:t>. </a:t>
                </a:r>
                <a:endParaRPr lang="en-US" altLang="zh-CN" dirty="0" smtClean="0"/>
              </a:p>
              <a:p>
                <a:pPr marL="342900" indent="-342900">
                  <a:buFont typeface="Arial" panose="020B0604020202020204" pitchFamily="34" charset="0"/>
                  <a:buChar char="•"/>
                </a:pPr>
                <a:r>
                  <a:rPr lang="zh-CN" altLang="en-US" dirty="0" smtClean="0"/>
                  <a:t>但</a:t>
                </a:r>
                <a:r>
                  <a:rPr lang="zh-CN" altLang="en-US" dirty="0"/>
                  <a:t>和直角坐标系</a:t>
                </a:r>
                <a:r>
                  <a:rPr lang="zh-CN" altLang="en-US" b="1" dirty="0">
                    <a:solidFill>
                      <a:srgbClr val="FF0000"/>
                    </a:solidFill>
                  </a:rPr>
                  <a:t>不同</a:t>
                </a:r>
                <a:r>
                  <a:rPr lang="zh-CN" altLang="en-US" dirty="0"/>
                  <a:t>的</a:t>
                </a:r>
                <a:r>
                  <a:rPr lang="zh-CN" altLang="en-US" dirty="0" smtClean="0"/>
                  <a:t>是</a:t>
                </a:r>
                <a:r>
                  <a:rPr lang="en-US" altLang="zh-CN" dirty="0" smtClean="0"/>
                  <a:t>, </a:t>
                </a:r>
                <a:r>
                  <a:rPr lang="zh-CN" altLang="en-US" dirty="0" smtClean="0"/>
                  <a:t>平面</a:t>
                </a:r>
                <a:r>
                  <a:rPr lang="zh-CN" altLang="en-US" dirty="0"/>
                  <a:t>内任意一点的极坐标可以有无数种表示法</a:t>
                </a:r>
                <a:r>
                  <a:rPr lang="en-US" altLang="zh-CN" dirty="0"/>
                  <a:t>.</a:t>
                </a:r>
              </a:p>
              <a:p>
                <a:pPr marL="342900" indent="-342900">
                  <a:buFont typeface="Arial" panose="020B0604020202020204" pitchFamily="34" charset="0"/>
                  <a:buChar char="•"/>
                </a:pPr>
                <a:r>
                  <a:rPr lang="zh-CN" altLang="en-US" dirty="0" smtClean="0"/>
                  <a:t>例如</a:t>
                </a:r>
                <a:r>
                  <a:rPr lang="en-US" altLang="zh-CN" dirty="0" smtClean="0"/>
                  <a:t>, </a:t>
                </a:r>
                <a:r>
                  <a:rPr lang="zh-CN" altLang="en-US" dirty="0" smtClean="0"/>
                  <a:t>对</a:t>
                </a:r>
                <a:r>
                  <a:rPr lang="zh-CN" altLang="en-US" dirty="0"/>
                  <a:t>任意的</a:t>
                </a:r>
                <a14:m>
                  <m:oMath xmlns:m="http://schemas.openxmlformats.org/officeDocument/2006/math">
                    <m:r>
                      <a:rPr lang="en-US" altLang="zh-CN" b="0" i="0" dirty="0" smtClean="0"/>
                      <m:t> </m:t>
                    </m:r>
                    <m:r>
                      <a:rPr lang="en-US" altLang="zh-CN" i="1" dirty="0"/>
                      <m:t>𝜃</m:t>
                    </m:r>
                  </m:oMath>
                </a14:m>
                <a:r>
                  <a:rPr lang="en-US" altLang="zh-CN" dirty="0" smtClean="0"/>
                  <a:t>, </a:t>
                </a:r>
                <a14:m>
                  <m:oMath xmlns:m="http://schemas.openxmlformats.org/officeDocument/2006/math">
                    <m:d>
                      <m:dPr>
                        <m:ctrlPr>
                          <a:rPr lang="en-US" altLang="zh-CN" b="0" i="1" dirty="0" smtClean="0"/>
                        </m:ctrlPr>
                      </m:dPr>
                      <m:e>
                        <m:r>
                          <a:rPr lang="en-US" altLang="zh-CN" b="0" i="1" dirty="0" smtClean="0"/>
                          <m:t>0,</m:t>
                        </m:r>
                        <m:r>
                          <a:rPr lang="en-US" altLang="zh-CN" b="0" i="1" dirty="0" smtClean="0"/>
                          <m:t>𝜃</m:t>
                        </m:r>
                      </m:e>
                    </m:d>
                    <m:r>
                      <a:rPr lang="en-US" altLang="zh-CN" b="0" i="1" dirty="0" smtClean="0"/>
                      <m:t> </m:t>
                    </m:r>
                  </m:oMath>
                </a14:m>
                <a:r>
                  <a:rPr lang="zh-CN" altLang="en-US" dirty="0"/>
                  <a:t>均表示</a:t>
                </a:r>
                <a:r>
                  <a:rPr lang="zh-CN" altLang="en-US" dirty="0" smtClean="0"/>
                  <a:t>极点</a:t>
                </a:r>
                <a14:m>
                  <m:oMath xmlns:m="http://schemas.openxmlformats.org/officeDocument/2006/math">
                    <m:r>
                      <a:rPr lang="en-US" altLang="zh-CN" b="0" i="1" smtClean="0"/>
                      <m:t> </m:t>
                    </m:r>
                    <m:r>
                      <a:rPr lang="en-US" altLang="zh-CN" b="0" i="1" smtClean="0"/>
                      <m:t>𝑂</m:t>
                    </m:r>
                  </m:oMath>
                </a14:m>
                <a:r>
                  <a:rPr lang="en-US" altLang="zh-CN" dirty="0" smtClean="0"/>
                  <a:t>.</a:t>
                </a:r>
              </a:p>
              <a:p>
                <a:pPr marL="342900" indent="-342900">
                  <a:buFont typeface="Arial" panose="020B0604020202020204" pitchFamily="34" charset="0"/>
                  <a:buChar char="•"/>
                </a:pPr>
                <a:r>
                  <a:rPr lang="zh-CN" altLang="en-US" dirty="0" smtClean="0"/>
                  <a:t>例如</a:t>
                </a:r>
                <a:r>
                  <a:rPr lang="en-US" altLang="zh-CN" dirty="0" smtClean="0"/>
                  <a:t>, </a:t>
                </a:r>
                <a14:m>
                  <m:oMath xmlns:m="http://schemas.openxmlformats.org/officeDocument/2006/math">
                    <m:d>
                      <m:dPr>
                        <m:ctrlPr>
                          <a:rPr lang="en-US" altLang="zh-CN" b="0" i="1" smtClean="0"/>
                        </m:ctrlPr>
                      </m:dPr>
                      <m:e>
                        <m:r>
                          <a:rPr lang="en-US" altLang="zh-CN" b="0" i="1" smtClean="0"/>
                          <m:t>𝑟</m:t>
                        </m:r>
                        <m:r>
                          <a:rPr lang="en-US" altLang="zh-CN" b="0" i="1" smtClean="0"/>
                          <m:t>,</m:t>
                        </m:r>
                        <m:r>
                          <a:rPr lang="en-US" altLang="zh-CN" b="0" i="1" smtClean="0"/>
                          <m:t>𝜃</m:t>
                        </m:r>
                      </m:e>
                    </m:d>
                    <m:r>
                      <a:rPr lang="en-US" altLang="zh-CN" b="0" i="1" smtClean="0"/>
                      <m:t> </m:t>
                    </m:r>
                  </m:oMath>
                </a14:m>
                <a:r>
                  <a:rPr lang="zh-CN" altLang="en-US" dirty="0" smtClean="0"/>
                  <a:t>和</a:t>
                </a:r>
                <a14:m>
                  <m:oMath xmlns:m="http://schemas.openxmlformats.org/officeDocument/2006/math">
                    <m:r>
                      <a:rPr lang="en-US" altLang="zh-CN" b="0" i="1" dirty="0" smtClean="0"/>
                      <m:t> </m:t>
                    </m:r>
                    <m:d>
                      <m:dPr>
                        <m:ctrlPr>
                          <a:rPr lang="en-US" altLang="zh-CN" b="0" i="1" dirty="0" smtClean="0"/>
                        </m:ctrlPr>
                      </m:dPr>
                      <m:e>
                        <m:r>
                          <a:rPr lang="en-US" altLang="zh-CN" b="0" i="1" dirty="0" smtClean="0"/>
                          <m:t>𝑟</m:t>
                        </m:r>
                        <m:r>
                          <a:rPr lang="en-US" altLang="zh-CN" b="0" i="1" dirty="0" smtClean="0"/>
                          <m:t>,</m:t>
                        </m:r>
                        <m:r>
                          <a:rPr lang="en-US" altLang="zh-CN" b="0" i="1" dirty="0" smtClean="0"/>
                          <m:t>𝜃</m:t>
                        </m:r>
                        <m:r>
                          <a:rPr lang="en-US" altLang="zh-CN" b="0" i="1" dirty="0" smtClean="0"/>
                          <m:t>+2</m:t>
                        </m:r>
                        <m:r>
                          <a:rPr lang="en-US" altLang="zh-CN" b="0" i="1" dirty="0" smtClean="0"/>
                          <m:t>𝑛</m:t>
                        </m:r>
                        <m:r>
                          <a:rPr lang="en-US" altLang="zh-CN" b="0" i="1" dirty="0" smtClean="0"/>
                          <m:t>𝜋</m:t>
                        </m:r>
                      </m:e>
                    </m:d>
                    <m:r>
                      <a:rPr lang="en-US" altLang="zh-CN" b="0" i="1" dirty="0" smtClean="0"/>
                      <m:t> </m:t>
                    </m:r>
                  </m:oMath>
                </a14:m>
                <a:r>
                  <a:rPr lang="zh-CN" altLang="en-US" dirty="0" smtClean="0"/>
                  <a:t>总表示同一点</a:t>
                </a:r>
                <a:r>
                  <a:rPr lang="en-US" altLang="zh-CN" dirty="0" smtClean="0"/>
                  <a:t>, </a:t>
                </a:r>
                <a14:m>
                  <m:oMath xmlns:m="http://schemas.openxmlformats.org/officeDocument/2006/math">
                    <m:r>
                      <a:rPr lang="en-US" altLang="zh-CN" b="0" i="1" smtClean="0"/>
                      <m:t>𝑛</m:t>
                    </m:r>
                    <m:r>
                      <a:rPr lang="en-US" altLang="zh-CN" b="0" i="1" smtClean="0"/>
                      <m:t>∈</m:t>
                    </m:r>
                    <m:r>
                      <a:rPr lang="en-US" altLang="zh-CN" b="0" i="1" smtClean="0"/>
                      <m:t>ℤ</m:t>
                    </m:r>
                  </m:oMath>
                </a14:m>
                <a:r>
                  <a:rPr lang="en-US" altLang="zh-CN" dirty="0" smtClean="0"/>
                  <a:t>.</a:t>
                </a:r>
              </a:p>
              <a:p>
                <a:pPr marL="342900" indent="-342900">
                  <a:buFont typeface="Arial" panose="020B0604020202020204" pitchFamily="34" charset="0"/>
                  <a:buChar char="•"/>
                </a:pPr>
                <a:r>
                  <a:rPr lang="zh-CN" altLang="en-US" dirty="0" smtClean="0"/>
                  <a:t>如果我们限定</a:t>
                </a:r>
                <a14:m>
                  <m:oMath xmlns:m="http://schemas.openxmlformats.org/officeDocument/2006/math">
                    <m:r>
                      <a:rPr lang="en-US" altLang="zh-CN" b="0" i="1" smtClean="0"/>
                      <m:t> 0≤</m:t>
                    </m:r>
                    <m:r>
                      <a:rPr lang="en-US" altLang="zh-CN" b="0" i="1" smtClean="0"/>
                      <m:t>𝜃</m:t>
                    </m:r>
                    <m:r>
                      <a:rPr lang="en-US" altLang="zh-CN" b="0" i="1" smtClean="0"/>
                      <m:t>&lt;2</m:t>
                    </m:r>
                    <m:r>
                      <a:rPr lang="en-US" altLang="zh-CN" b="0" i="1" smtClean="0"/>
                      <m:t>𝜋</m:t>
                    </m:r>
                    <m:r>
                      <a:rPr lang="en-US" altLang="zh-CN" b="0" i="1" smtClean="0"/>
                      <m:t> </m:t>
                    </m:r>
                  </m:oMath>
                </a14:m>
                <a:r>
                  <a:rPr lang="zh-CN" altLang="en-US" dirty="0" smtClean="0"/>
                  <a:t>或</a:t>
                </a:r>
                <a14:m>
                  <m:oMath xmlns:m="http://schemas.openxmlformats.org/officeDocument/2006/math">
                    <m:r>
                      <a:rPr lang="en-US" altLang="zh-CN" b="0" i="1" dirty="0" smtClean="0"/>
                      <m:t> −</m:t>
                    </m:r>
                    <m:r>
                      <a:rPr lang="en-US" altLang="zh-CN" b="0" i="1" dirty="0" smtClean="0"/>
                      <m:t>𝜋</m:t>
                    </m:r>
                    <m:r>
                      <a:rPr lang="en-US" altLang="zh-CN" b="0" i="1" dirty="0" smtClean="0"/>
                      <m:t>&lt;</m:t>
                    </m:r>
                    <m:r>
                      <a:rPr lang="en-US" altLang="zh-CN" b="0" i="1" dirty="0" smtClean="0"/>
                      <m:t>𝜃</m:t>
                    </m:r>
                    <m:r>
                      <a:rPr lang="en-US" altLang="zh-CN" b="0" i="1" dirty="0" smtClean="0"/>
                      <m:t>≤</m:t>
                    </m:r>
                    <m:r>
                      <a:rPr lang="en-US" altLang="zh-CN" b="0" i="1" dirty="0" smtClean="0"/>
                      <m:t>𝜋</m:t>
                    </m:r>
                  </m:oMath>
                </a14:m>
                <a:r>
                  <a:rPr lang="en-US" altLang="zh-CN" dirty="0" smtClean="0"/>
                  <a:t>, </a:t>
                </a:r>
                <a:r>
                  <a:rPr lang="zh-CN" altLang="en-US" dirty="0" smtClean="0"/>
                  <a:t>则</a:t>
                </a:r>
                <a:r>
                  <a:rPr lang="zh-CN" altLang="en-US" dirty="0" smtClean="0">
                    <a:solidFill>
                      <a:srgbClr val="0000FF"/>
                    </a:solidFill>
                  </a:rPr>
                  <a:t>除极点外的每一点均有唯一的极坐标</a:t>
                </a:r>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14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90523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B050"/>
                    </a:solidFill>
                  </a:rPr>
                  <a:t>极坐标系和直角坐标系之间的转换关系</a:t>
                </a:r>
                <a:r>
                  <a:rPr lang="zh-CN" altLang="en-US" dirty="0" smtClean="0"/>
                  <a:t>如下</a:t>
                </a:r>
                <a:r>
                  <a:rPr lang="en-US" altLang="zh-CN" dirty="0" smtClean="0"/>
                  <a:t>:</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e>
                      </m:rad>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𝑟</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 </m:t>
                      </m:r>
                      <m:r>
                        <a:rPr lang="zh-CN" altLang="en-US" i="1">
                          <a:latin typeface="Cambria Math" panose="02040503050406030204" pitchFamily="18" charset="0"/>
                        </a:rPr>
                        <m:t>时</m:t>
                      </m:r>
                      <m:r>
                        <a:rPr lang="zh-CN" altLang="en-US" i="1" smtClean="0">
                          <a:latin typeface="Cambria Math" panose="02040503050406030204" pitchFamily="18" charset="0"/>
                        </a:rPr>
                        <m:t>则</m:t>
                      </m:r>
                      <m:r>
                        <a:rPr lang="zh-CN" altLang="en-US" i="1">
                          <a:latin typeface="Cambria Math" panose="02040503050406030204" pitchFamily="18" charset="0"/>
                        </a:rPr>
                        <m:t>为</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𝜋</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grpSp>
        <p:nvGrpSpPr>
          <p:cNvPr id="18" name="组合 17"/>
          <p:cNvGrpSpPr/>
          <p:nvPr/>
        </p:nvGrpSpPr>
        <p:grpSpPr>
          <a:xfrm>
            <a:off x="4629486" y="2983839"/>
            <a:ext cx="2933028" cy="2614693"/>
            <a:chOff x="4367808" y="2983839"/>
            <a:chExt cx="2933028" cy="2614693"/>
          </a:xfrm>
        </p:grpSpPr>
        <p:grpSp>
          <p:nvGrpSpPr>
            <p:cNvPr id="3" name="组合 2"/>
            <p:cNvGrpSpPr/>
            <p:nvPr/>
          </p:nvGrpSpPr>
          <p:grpSpPr>
            <a:xfrm>
              <a:off x="4367808" y="3933056"/>
              <a:ext cx="2933028" cy="1652984"/>
              <a:chOff x="6458635" y="4077072"/>
              <a:chExt cx="2933028" cy="1652984"/>
            </a:xfrm>
          </p:grpSpPr>
          <p:cxnSp>
            <p:nvCxnSpPr>
              <p:cNvPr id="5" name="直接箭头连接符 4"/>
              <p:cNvCxnSpPr/>
              <p:nvPr/>
            </p:nvCxnSpPr>
            <p:spPr>
              <a:xfrm>
                <a:off x="6530643" y="5373216"/>
                <a:ext cx="25922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816080" y="4437112"/>
                <a:ext cx="1512168" cy="9361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弧形 6"/>
              <p:cNvSpPr/>
              <p:nvPr/>
            </p:nvSpPr>
            <p:spPr>
              <a:xfrm>
                <a:off x="7104112" y="5139190"/>
                <a:ext cx="216024" cy="468052"/>
              </a:xfrm>
              <a:prstGeom prst="arc">
                <a:avLst/>
              </a:prstGeom>
              <a:ln w="127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6458635" y="5301208"/>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458635" y="5301208"/>
                    <a:ext cx="43204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8112224" y="407707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𝑀</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8112224" y="4077072"/>
                    <a:ext cx="43204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473445" y="4535832"/>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𝑟</m:t>
                          </m:r>
                        </m:oMath>
                      </m:oMathPara>
                    </a14:m>
                    <a:endParaRPr lang="zh-CN" altLang="en-US" dirty="0">
                      <a:solidFill>
                        <a:srgbClr val="C0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473445" y="4535832"/>
                    <a:ext cx="28803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068108" y="5003883"/>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𝜃</m:t>
                          </m:r>
                        </m:oMath>
                      </m:oMathPara>
                    </a14:m>
                    <a:endParaRPr lang="zh-CN" altLang="en-US" dirty="0">
                      <a:solidFill>
                        <a:srgbClr val="C0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7068108" y="5003883"/>
                    <a:ext cx="79208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8635579" y="5360724"/>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8635579" y="5360724"/>
                    <a:ext cx="756084" cy="369332"/>
                  </a:xfrm>
                  <a:prstGeom prst="rect">
                    <a:avLst/>
                  </a:prstGeom>
                  <a:blipFill>
                    <a:blip r:embed="rId7"/>
                    <a:stretch>
                      <a:fillRect/>
                    </a:stretch>
                  </a:blipFill>
                </p:spPr>
                <p:txBody>
                  <a:bodyPr/>
                  <a:lstStyle/>
                  <a:p>
                    <a:r>
                      <a:rPr lang="zh-CN" altLang="en-US">
                        <a:noFill/>
                      </a:rPr>
                      <a:t> </a:t>
                    </a:r>
                  </a:p>
                </p:txBody>
              </p:sp>
            </mc:Fallback>
          </mc:AlternateContent>
        </p:grpSp>
        <p:cxnSp>
          <p:nvCxnSpPr>
            <p:cNvPr id="13" name="直接箭头连接符 12"/>
            <p:cNvCxnSpPr/>
            <p:nvPr/>
          </p:nvCxnSpPr>
          <p:spPr>
            <a:xfrm rot="16200000">
              <a:off x="3431704" y="4293097"/>
              <a:ext cx="25922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本框 1"/>
                <p:cNvSpPr txBox="1"/>
                <p:nvPr/>
              </p:nvSpPr>
              <p:spPr>
                <a:xfrm>
                  <a:off x="4367808" y="2983839"/>
                  <a:ext cx="3934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367808" y="2983839"/>
                  <a:ext cx="393449" cy="369332"/>
                </a:xfrm>
                <a:prstGeom prst="rect">
                  <a:avLst/>
                </a:prstGeom>
                <a:blipFill>
                  <a:blip r:embed="rId8"/>
                  <a:stretch>
                    <a:fillRect b="-8197"/>
                  </a:stretch>
                </a:blipFill>
              </p:spPr>
              <p:txBody>
                <a:bodyPr/>
                <a:lstStyle/>
                <a:p>
                  <a:r>
                    <a:rPr lang="zh-CN" altLang="en-US">
                      <a:noFill/>
                    </a:rPr>
                    <a:t> </a:t>
                  </a:r>
                </a:p>
              </p:txBody>
            </p:sp>
          </mc:Fallback>
        </mc:AlternateContent>
        <p:cxnSp>
          <p:nvCxnSpPr>
            <p:cNvPr id="15" name="直接连接符 14"/>
            <p:cNvCxnSpPr>
              <a:stCxn id="9" idx="2"/>
            </p:cNvCxnSpPr>
            <p:nvPr/>
          </p:nvCxnSpPr>
          <p:spPr>
            <a:xfrm>
              <a:off x="6237421" y="4302388"/>
              <a:ext cx="0" cy="92681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6227413" y="4503029"/>
                  <a:ext cx="3934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𝑦</m:t>
                        </m:r>
                      </m:oMath>
                    </m:oMathPara>
                  </a14:m>
                  <a:endParaRPr lang="zh-CN" altLang="en-US" dirty="0">
                    <a:solidFill>
                      <a:srgbClr val="C0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227413" y="4503029"/>
                  <a:ext cx="393449" cy="369332"/>
                </a:xfrm>
                <a:prstGeom prst="rect">
                  <a:avLst/>
                </a:prstGeom>
                <a:blipFill>
                  <a:blip r:embed="rId9"/>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231904" y="5229200"/>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𝑥</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5231904" y="5229200"/>
                  <a:ext cx="756084" cy="369332"/>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87994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将</a:t>
                </a:r>
                <a:r>
                  <a:rPr lang="zh-CN" altLang="en-US" dirty="0" smtClean="0"/>
                  <a:t> </a:t>
                </a:r>
                <a14:m>
                  <m:oMath xmlns:m="http://schemas.openxmlformats.org/officeDocument/2006/math">
                    <m:r>
                      <a:rPr lang="en-US" altLang="zh-CN" i="1" dirty="0"/>
                      <m:t>𝑀</m:t>
                    </m:r>
                  </m:oMath>
                </a14:m>
                <a:r>
                  <a:rPr lang="zh-CN" altLang="en-US" dirty="0" smtClean="0"/>
                  <a:t> </a:t>
                </a:r>
                <a:r>
                  <a:rPr lang="zh-CN" altLang="en-US" dirty="0"/>
                  <a:t>的极坐标</a:t>
                </a:r>
                <a:r>
                  <a:rPr lang="zh-CN" altLang="en-US" dirty="0" smtClean="0"/>
                  <a:t> </a:t>
                </a:r>
                <a14:m>
                  <m:oMath xmlns:m="http://schemas.openxmlformats.org/officeDocument/2006/math">
                    <m:d>
                      <m:dPr>
                        <m:ctrlPr>
                          <a:rPr lang="en-US" altLang="zh-CN" i="1"/>
                        </m:ctrlPr>
                      </m:dPr>
                      <m:e>
                        <m:r>
                          <a:rPr lang="en-US" altLang="zh-CN" i="1"/>
                          <m:t>2,</m:t>
                        </m:r>
                        <m:f>
                          <m:fPr>
                            <m:ctrlPr>
                              <a:rPr lang="en-US" altLang="zh-CN" i="1"/>
                            </m:ctrlPr>
                          </m:fPr>
                          <m:num>
                            <m:r>
                              <a:rPr lang="en-US" altLang="zh-CN" i="1"/>
                              <m:t>𝜋</m:t>
                            </m:r>
                          </m:num>
                          <m:den>
                            <m:r>
                              <a:rPr lang="en-US" altLang="zh-CN" i="1"/>
                              <m:t>6</m:t>
                            </m:r>
                          </m:den>
                        </m:f>
                      </m:e>
                    </m:d>
                  </m:oMath>
                </a14:m>
                <a:r>
                  <a:rPr lang="zh-CN" altLang="en-US" dirty="0" smtClean="0"/>
                  <a:t> 化为</a:t>
                </a:r>
                <a:r>
                  <a:rPr lang="zh-CN" altLang="en-US" dirty="0"/>
                  <a:t>直角坐标</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a:t>
                </a:r>
                <a14:m>
                  <m:oMath xmlns:m="http://schemas.openxmlformats.org/officeDocument/2006/math">
                    <m:r>
                      <a:rPr lang="en-US" altLang="zh-CN" i="1"/>
                      <m:t>𝑥</m:t>
                    </m:r>
                    <m:r>
                      <a:rPr lang="en-US" altLang="zh-CN" i="1"/>
                      <m:t>=2</m:t>
                    </m:r>
                    <m:func>
                      <m:funcPr>
                        <m:ctrlPr>
                          <a:rPr lang="en-US" altLang="zh-CN" i="1"/>
                        </m:ctrlPr>
                      </m:funcPr>
                      <m:fName>
                        <m:r>
                          <m:rPr>
                            <m:sty m:val="p"/>
                          </m:rPr>
                          <a:rPr lang="en-US" altLang="zh-CN"/>
                          <m:t>cos</m:t>
                        </m:r>
                      </m:fName>
                      <m:e>
                        <m:f>
                          <m:fPr>
                            <m:ctrlPr>
                              <a:rPr lang="en-US" altLang="zh-CN" i="1"/>
                            </m:ctrlPr>
                          </m:fPr>
                          <m:num>
                            <m:r>
                              <a:rPr lang="en-US" altLang="zh-CN" i="1"/>
                              <m:t>𝜋</m:t>
                            </m:r>
                          </m:num>
                          <m:den>
                            <m:r>
                              <a:rPr lang="en-US" altLang="zh-CN" i="1"/>
                              <m:t>6</m:t>
                            </m:r>
                          </m:den>
                        </m:f>
                      </m:e>
                    </m:func>
                    <m:r>
                      <a:rPr lang="en-US" altLang="zh-CN" i="1"/>
                      <m:t>=</m:t>
                    </m:r>
                    <m:rad>
                      <m:radPr>
                        <m:degHide m:val="on"/>
                        <m:ctrlPr>
                          <a:rPr lang="en-US" altLang="zh-CN" i="1"/>
                        </m:ctrlPr>
                      </m:radPr>
                      <m:deg/>
                      <m:e>
                        <m:r>
                          <a:rPr lang="en-US" altLang="zh-CN" i="1"/>
                          <m:t>3</m:t>
                        </m:r>
                      </m:e>
                    </m:rad>
                    <m:r>
                      <a:rPr lang="en-US" altLang="zh-CN" i="1"/>
                      <m:t>,  </m:t>
                    </m:r>
                    <m:r>
                      <a:rPr lang="en-US" altLang="zh-CN" i="1"/>
                      <m:t>𝑦</m:t>
                    </m:r>
                    <m:r>
                      <a:rPr lang="en-US" altLang="zh-CN" i="1"/>
                      <m:t>=2</m:t>
                    </m:r>
                    <m:func>
                      <m:funcPr>
                        <m:ctrlPr>
                          <a:rPr lang="en-US" altLang="zh-CN" i="1"/>
                        </m:ctrlPr>
                      </m:funcPr>
                      <m:fName>
                        <m:r>
                          <m:rPr>
                            <m:sty m:val="p"/>
                          </m:rPr>
                          <a:rPr lang="en-US" altLang="zh-CN"/>
                          <m:t>sin</m:t>
                        </m:r>
                      </m:fName>
                      <m:e>
                        <m:f>
                          <m:fPr>
                            <m:ctrlPr>
                              <a:rPr lang="en-US" altLang="zh-CN" i="1"/>
                            </m:ctrlPr>
                          </m:fPr>
                          <m:num>
                            <m:r>
                              <a:rPr lang="en-US" altLang="zh-CN" i="1"/>
                              <m:t>𝜋</m:t>
                            </m:r>
                          </m:num>
                          <m:den>
                            <m:r>
                              <a:rPr lang="en-US" altLang="zh-CN" i="1"/>
                              <m:t>6</m:t>
                            </m:r>
                          </m:den>
                        </m:f>
                      </m:e>
                    </m:func>
                    <m:r>
                      <a:rPr lang="en-US" altLang="zh-CN" i="1"/>
                      <m:t>=1</m:t>
                    </m:r>
                  </m:oMath>
                </a14:m>
                <a:r>
                  <a:rPr lang="en-US" altLang="zh-CN" dirty="0"/>
                  <a:t>. </a:t>
                </a:r>
                <a:r>
                  <a:rPr lang="zh-CN" altLang="en-US" dirty="0"/>
                  <a:t>因此</a:t>
                </a:r>
                <a:r>
                  <a:rPr lang="zh-CN" altLang="en-US" dirty="0" smtClean="0"/>
                  <a:t> </a:t>
                </a:r>
                <a14:m>
                  <m:oMath xmlns:m="http://schemas.openxmlformats.org/officeDocument/2006/math">
                    <m:r>
                      <a:rPr lang="en-US" altLang="zh-CN" i="1"/>
                      <m:t>𝑀</m:t>
                    </m:r>
                  </m:oMath>
                </a14:m>
                <a:r>
                  <a:rPr lang="zh-CN" altLang="en-US" dirty="0" smtClean="0"/>
                  <a:t> </a:t>
                </a:r>
                <a:r>
                  <a:rPr lang="zh-CN" altLang="en-US" dirty="0"/>
                  <a:t>的直角坐标为</a:t>
                </a:r>
                <a:r>
                  <a:rPr lang="zh-CN" altLang="en-US" dirty="0" smtClean="0"/>
                  <a:t> </a:t>
                </a:r>
                <a14:m>
                  <m:oMath xmlns:m="http://schemas.openxmlformats.org/officeDocument/2006/math">
                    <m:d>
                      <m:dPr>
                        <m:ctrlPr>
                          <a:rPr lang="en-US" altLang="zh-CN" i="1"/>
                        </m:ctrlPr>
                      </m:dPr>
                      <m:e>
                        <m:rad>
                          <m:radPr>
                            <m:degHide m:val="on"/>
                            <m:ctrlPr>
                              <a:rPr lang="en-US" altLang="zh-CN" i="1"/>
                            </m:ctrlPr>
                          </m:radPr>
                          <m:deg/>
                          <m:e>
                            <m:r>
                              <a:rPr lang="en-US" altLang="zh-CN" i="1"/>
                              <m:t>3</m:t>
                            </m:r>
                          </m:e>
                        </m:rad>
                        <m:r>
                          <a:rPr lang="en-US" altLang="zh-CN" i="1"/>
                          <m:t>,1</m:t>
                        </m:r>
                      </m:e>
                    </m:d>
                  </m:oMath>
                </a14:m>
                <a:r>
                  <a:rPr lang="en-US" altLang="zh-CN" dirty="0" smtClean="0"/>
                  <a:t>.</a:t>
                </a:r>
              </a:p>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a:t>
                </a:r>
                <a:r>
                  <a:rPr lang="zh-CN" altLang="en-US" dirty="0"/>
                  <a:t>将</a:t>
                </a:r>
                <a:r>
                  <a:rPr lang="zh-CN" altLang="en-US" dirty="0" smtClean="0"/>
                  <a:t> </a:t>
                </a:r>
                <a14:m>
                  <m:oMath xmlns:m="http://schemas.openxmlformats.org/officeDocument/2006/math">
                    <m:r>
                      <a:rPr lang="en-US" altLang="zh-CN" i="1" dirty="0"/>
                      <m:t>𝑀</m:t>
                    </m:r>
                  </m:oMath>
                </a14:m>
                <a:r>
                  <a:rPr lang="zh-CN" altLang="en-US" dirty="0" smtClean="0"/>
                  <a:t> </a:t>
                </a:r>
                <a:r>
                  <a:rPr lang="zh-CN" altLang="en-US" dirty="0"/>
                  <a:t>的直角坐标</a:t>
                </a:r>
                <a:r>
                  <a:rPr lang="zh-CN" altLang="en-US" dirty="0" smtClean="0"/>
                  <a:t> </a:t>
                </a:r>
                <a14:m>
                  <m:oMath xmlns:m="http://schemas.openxmlformats.org/officeDocument/2006/math">
                    <m:d>
                      <m:dPr>
                        <m:ctrlPr>
                          <a:rPr lang="en-US" altLang="zh-CN" i="1"/>
                        </m:ctrlPr>
                      </m:dPr>
                      <m:e>
                        <m:r>
                          <a:rPr lang="en-US" altLang="zh-CN" b="0" i="1" smtClean="0"/>
                          <m:t>−1</m:t>
                        </m:r>
                        <m:r>
                          <a:rPr lang="en-US" altLang="zh-CN" i="1"/>
                          <m:t>,</m:t>
                        </m:r>
                        <m:r>
                          <a:rPr lang="en-US" altLang="zh-CN" b="0" i="1" smtClean="0"/>
                          <m:t>1</m:t>
                        </m:r>
                      </m:e>
                    </m:d>
                  </m:oMath>
                </a14:m>
                <a:r>
                  <a:rPr lang="zh-CN" altLang="en-US" dirty="0" smtClean="0"/>
                  <a:t> 化为</a:t>
                </a:r>
                <a:r>
                  <a:rPr lang="zh-CN" altLang="en-US" dirty="0"/>
                  <a:t>极</a:t>
                </a:r>
                <a:r>
                  <a:rPr lang="zh-CN" altLang="en-US" dirty="0" smtClean="0"/>
                  <a:t>坐标</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a:t>
                </a:r>
                <a14:m>
                  <m:oMath xmlns:m="http://schemas.openxmlformats.org/officeDocument/2006/math">
                    <m:r>
                      <a:rPr lang="en-US" altLang="zh-CN" b="0" i="1" smtClean="0"/>
                      <m:t>𝑟</m:t>
                    </m:r>
                    <m:r>
                      <a:rPr lang="en-US" altLang="zh-CN" b="0" i="1" smtClean="0"/>
                      <m:t>=</m:t>
                    </m:r>
                    <m:rad>
                      <m:radPr>
                        <m:degHide m:val="on"/>
                        <m:ctrlPr>
                          <a:rPr lang="en-US" altLang="zh-CN" b="0" i="1" smtClean="0"/>
                        </m:ctrlPr>
                      </m:radPr>
                      <m:deg/>
                      <m:e>
                        <m:sSup>
                          <m:sSupPr>
                            <m:ctrlPr>
                              <a:rPr lang="en-US" altLang="zh-CN" b="0" i="1" smtClean="0"/>
                            </m:ctrlPr>
                          </m:sSupPr>
                          <m:e>
                            <m:d>
                              <m:dPr>
                                <m:ctrlPr>
                                  <a:rPr lang="en-US" altLang="zh-CN" b="0" i="1" smtClean="0"/>
                                </m:ctrlPr>
                              </m:dPr>
                              <m:e>
                                <m:r>
                                  <a:rPr lang="en-US" altLang="zh-CN" b="0" i="1" smtClean="0"/>
                                  <m:t>−1</m:t>
                                </m:r>
                              </m:e>
                            </m:d>
                          </m:e>
                          <m:sup>
                            <m:r>
                              <a:rPr lang="en-US" altLang="zh-CN" b="0" i="1" smtClean="0"/>
                              <m:t>2</m:t>
                            </m:r>
                          </m:sup>
                        </m:sSup>
                        <m:r>
                          <a:rPr lang="en-US" altLang="zh-CN" b="0" i="1" smtClean="0"/>
                          <m:t>+</m:t>
                        </m:r>
                        <m:sSup>
                          <m:sSupPr>
                            <m:ctrlPr>
                              <a:rPr lang="en-US" altLang="zh-CN" b="0" i="1" smtClean="0"/>
                            </m:ctrlPr>
                          </m:sSupPr>
                          <m:e>
                            <m:r>
                              <a:rPr lang="en-US" altLang="zh-CN" b="0" i="1" smtClean="0"/>
                              <m:t>1</m:t>
                            </m:r>
                          </m:e>
                          <m:sup>
                            <m:r>
                              <a:rPr lang="en-US" altLang="zh-CN" b="0" i="1" smtClean="0"/>
                              <m:t>2</m:t>
                            </m:r>
                          </m:sup>
                        </m:sSup>
                      </m:e>
                    </m:rad>
                    <m:r>
                      <a:rPr lang="en-US" altLang="zh-CN" b="0" i="1" smtClean="0"/>
                      <m:t>=</m:t>
                    </m:r>
                    <m:rad>
                      <m:radPr>
                        <m:degHide m:val="on"/>
                        <m:ctrlPr>
                          <a:rPr lang="en-US" altLang="zh-CN" b="0" i="1" smtClean="0"/>
                        </m:ctrlPr>
                      </m:radPr>
                      <m:deg/>
                      <m:e>
                        <m:r>
                          <a:rPr lang="en-US" altLang="zh-CN" i="1"/>
                          <m:t>2</m:t>
                        </m:r>
                      </m:e>
                    </m:rad>
                    <m:r>
                      <a:rPr lang="en-US" altLang="zh-CN" b="0" i="1" smtClean="0"/>
                      <m:t>, </m:t>
                    </m:r>
                    <m:func>
                      <m:funcPr>
                        <m:ctrlPr>
                          <a:rPr lang="en-US" altLang="zh-CN" b="0" i="1" smtClean="0"/>
                        </m:ctrlPr>
                      </m:funcPr>
                      <m:fName>
                        <m:r>
                          <m:rPr>
                            <m:sty m:val="p"/>
                          </m:rPr>
                          <a:rPr lang="en-US" altLang="zh-CN" b="0" i="0" smtClean="0"/>
                          <m:t>tan</m:t>
                        </m:r>
                      </m:fName>
                      <m:e>
                        <m:r>
                          <a:rPr lang="en-US" altLang="zh-CN" b="0" i="1" smtClean="0"/>
                          <m:t>𝜃</m:t>
                        </m:r>
                      </m:e>
                    </m:func>
                    <m:r>
                      <a:rPr lang="en-US" altLang="zh-CN" b="0" i="1" smtClean="0"/>
                      <m:t>=−1, </m:t>
                    </m:r>
                    <m:r>
                      <a:rPr lang="en-US" altLang="zh-CN" b="0" i="1" smtClean="0"/>
                      <m:t>𝜃</m:t>
                    </m:r>
                  </m:oMath>
                </a14:m>
                <a:r>
                  <a:rPr lang="zh-CN" altLang="en-US" dirty="0" smtClean="0"/>
                  <a:t> </a:t>
                </a:r>
                <a:r>
                  <a:rPr lang="zh-CN" altLang="en-US" dirty="0" smtClean="0"/>
                  <a:t>可以选择为</a:t>
                </a:r>
                <a:r>
                  <a:rPr lang="zh-CN" altLang="en-US" dirty="0" smtClean="0"/>
                  <a:t> </a:t>
                </a:r>
                <a14:m>
                  <m:oMath xmlns:m="http://schemas.openxmlformats.org/officeDocument/2006/math">
                    <m:f>
                      <m:fPr>
                        <m:ctrlPr>
                          <a:rPr lang="en-US" altLang="zh-CN" b="0" i="1" smtClean="0"/>
                        </m:ctrlPr>
                      </m:fPr>
                      <m:num>
                        <m:r>
                          <a:rPr lang="en-US" altLang="zh-CN" b="0" i="1" smtClean="0"/>
                          <m:t>3</m:t>
                        </m:r>
                        <m:r>
                          <a:rPr lang="en-US" altLang="zh-CN" b="0" i="1" smtClean="0"/>
                          <m:t>𝜋</m:t>
                        </m:r>
                      </m:num>
                      <m:den>
                        <m:r>
                          <a:rPr lang="en-US" altLang="zh-CN" b="0" i="1" smtClean="0"/>
                          <m:t>4</m:t>
                        </m:r>
                      </m:den>
                    </m:f>
                  </m:oMath>
                </a14:m>
                <a:r>
                  <a:rPr lang="en-US" altLang="zh-CN" dirty="0" smtClean="0"/>
                  <a:t>. </a:t>
                </a:r>
                <a:r>
                  <a:rPr lang="zh-CN" altLang="en-US" dirty="0"/>
                  <a:t>因此</a:t>
                </a:r>
                <a:r>
                  <a:rPr lang="zh-CN" altLang="en-US" dirty="0" smtClean="0"/>
                  <a:t> </a:t>
                </a:r>
                <a14:m>
                  <m:oMath xmlns:m="http://schemas.openxmlformats.org/officeDocument/2006/math">
                    <m:r>
                      <a:rPr lang="en-US" altLang="zh-CN" i="1"/>
                      <m:t>𝑀</m:t>
                    </m:r>
                  </m:oMath>
                </a14:m>
                <a:r>
                  <a:rPr lang="zh-CN" altLang="en-US" dirty="0" smtClean="0"/>
                  <a:t> </a:t>
                </a:r>
                <a:r>
                  <a:rPr lang="zh-CN" altLang="en-US" dirty="0" smtClean="0"/>
                  <a:t>的</a:t>
                </a:r>
                <a:r>
                  <a:rPr lang="zh-CN" altLang="en-US" dirty="0"/>
                  <a:t>极</a:t>
                </a:r>
                <a:r>
                  <a:rPr lang="zh-CN" altLang="en-US" dirty="0" smtClean="0"/>
                  <a:t>坐标</a:t>
                </a:r>
                <a:r>
                  <a:rPr lang="zh-CN" altLang="en-US" dirty="0"/>
                  <a:t>为</a:t>
                </a:r>
                <a:r>
                  <a:rPr lang="zh-CN" altLang="en-US" dirty="0" smtClean="0"/>
                  <a:t> </a:t>
                </a:r>
                <a14:m>
                  <m:oMath xmlns:m="http://schemas.openxmlformats.org/officeDocument/2006/math">
                    <m:d>
                      <m:dPr>
                        <m:ctrlPr>
                          <a:rPr lang="en-US" altLang="zh-CN" i="1"/>
                        </m:ctrlPr>
                      </m:dPr>
                      <m:e>
                        <m:rad>
                          <m:radPr>
                            <m:degHide m:val="on"/>
                            <m:ctrlPr>
                              <a:rPr lang="en-US" altLang="zh-CN" b="0" i="1" smtClean="0"/>
                            </m:ctrlPr>
                          </m:radPr>
                          <m:deg/>
                          <m:e>
                            <m:r>
                              <a:rPr lang="en-US" altLang="zh-CN" b="0" i="1" smtClean="0"/>
                              <m:t>2</m:t>
                            </m:r>
                          </m:e>
                        </m:rad>
                        <m:r>
                          <a:rPr lang="en-US" altLang="zh-CN" i="1"/>
                          <m:t>,</m:t>
                        </m:r>
                        <m:f>
                          <m:fPr>
                            <m:ctrlPr>
                              <a:rPr lang="en-US" altLang="zh-CN" b="0" i="1" smtClean="0"/>
                            </m:ctrlPr>
                          </m:fPr>
                          <m:num>
                            <m:r>
                              <a:rPr lang="en-US" altLang="zh-CN" b="0" i="1" smtClean="0"/>
                              <m:t>3</m:t>
                            </m:r>
                            <m:r>
                              <a:rPr lang="en-US" altLang="zh-CN" b="0" i="1" smtClean="0"/>
                              <m:t>𝜋</m:t>
                            </m:r>
                          </m:num>
                          <m:den>
                            <m:r>
                              <a:rPr lang="en-US" altLang="zh-CN" b="0" i="1" smtClean="0"/>
                              <m:t>4</m:t>
                            </m:r>
                          </m:den>
                        </m:f>
                      </m:e>
                    </m:d>
                  </m:oMath>
                </a14:m>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38038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a:xfrm>
                <a:off x="696000" y="819000"/>
                <a:ext cx="8354156" cy="5220000"/>
              </a:xfrm>
            </p:spPr>
            <p:txBody>
              <a:bodyPr/>
              <a:lstStyle/>
              <a:p>
                <a:pPr marL="342900" indent="-342900">
                  <a:lnSpc>
                    <a:spcPct val="120000"/>
                  </a:lnSpc>
                  <a:buFont typeface="Arial" panose="020B0604020202020204" pitchFamily="34" charset="0"/>
                  <a:buChar char="•"/>
                </a:pPr>
                <a:r>
                  <a:rPr lang="zh-CN" altLang="en-US" dirty="0" smtClean="0">
                    <a:solidFill>
                      <a:srgbClr val="00B050"/>
                    </a:solidFill>
                  </a:rPr>
                  <a:t>极坐标方程</a:t>
                </a:r>
                <a:endParaRPr lang="en-US" altLang="zh-CN" dirty="0" smtClean="0">
                  <a:solidFill>
                    <a:srgbClr val="00B050"/>
                  </a:solidFill>
                </a:endParaRPr>
              </a:p>
              <a:p>
                <a:pPr marL="342900" indent="-342900">
                  <a:lnSpc>
                    <a:spcPct val="120000"/>
                  </a:lnSpc>
                  <a:buFont typeface="Arial" panose="020B0604020202020204" pitchFamily="34" charset="0"/>
                  <a:buChar char="•"/>
                </a:pPr>
                <a:r>
                  <a:rPr lang="zh-CN" altLang="en-US" dirty="0" smtClean="0"/>
                  <a:t>类似于直角坐标系</a:t>
                </a:r>
                <a:r>
                  <a:rPr lang="en-US" altLang="zh-CN" dirty="0" smtClean="0"/>
                  <a:t>, </a:t>
                </a:r>
                <a:r>
                  <a:rPr lang="zh-CN" altLang="en-US" dirty="0" smtClean="0"/>
                  <a:t>我们可以用</a:t>
                </a:r>
                <a:r>
                  <a:rPr lang="zh-CN" altLang="en-US" dirty="0" smtClean="0"/>
                  <a:t> </a:t>
                </a:r>
                <a14:m>
                  <m:oMath xmlns:m="http://schemas.openxmlformats.org/officeDocument/2006/math">
                    <m:r>
                      <a:rPr lang="en-US" altLang="zh-CN" b="0" i="1" smtClean="0">
                        <a:latin typeface="Cambria Math" panose="02040503050406030204" pitchFamily="18" charset="0"/>
                      </a:rPr>
                      <m:t>𝑟</m:t>
                    </m:r>
                  </m:oMath>
                </a14:m>
                <a:r>
                  <a:rPr lang="zh-CN" altLang="en-US" dirty="0" smtClean="0"/>
                  <a:t> </a:t>
                </a:r>
                <a:r>
                  <a:rPr lang="zh-CN" altLang="en-US" dirty="0" smtClean="0"/>
                  <a:t>和</a:t>
                </a:r>
                <a:r>
                  <a:rPr lang="zh-CN" altLang="en-US" dirty="0" smtClean="0"/>
                  <a:t> </a:t>
                </a:r>
                <a14:m>
                  <m:oMath xmlns:m="http://schemas.openxmlformats.org/officeDocument/2006/math">
                    <m:r>
                      <a:rPr lang="en-US" altLang="zh-CN" b="0" i="1" dirty="0" smtClean="0">
                        <a:latin typeface="Cambria Math" panose="02040503050406030204" pitchFamily="18" charset="0"/>
                      </a:rPr>
                      <m:t>𝜃</m:t>
                    </m:r>
                  </m:oMath>
                </a14:m>
                <a:r>
                  <a:rPr lang="zh-CN" altLang="en-US" dirty="0" smtClean="0"/>
                  <a:t> </a:t>
                </a:r>
                <a:r>
                  <a:rPr lang="zh-CN" altLang="en-US" dirty="0" smtClean="0"/>
                  <a:t>的方程来表示平面上的图形</a:t>
                </a:r>
                <a:r>
                  <a:rPr lang="en-US" altLang="zh-CN" dirty="0" smtClean="0"/>
                  <a:t>. </a:t>
                </a:r>
                <a:r>
                  <a:rPr lang="zh-CN" altLang="en-US" dirty="0" smtClean="0"/>
                  <a:t>求曲线的极坐标方程也和直角坐标系类似</a:t>
                </a:r>
                <a:r>
                  <a:rPr lang="en-US" altLang="zh-CN" dirty="0" smtClean="0"/>
                  <a:t>.</a:t>
                </a:r>
              </a:p>
              <a:p>
                <a:pPr marL="342900" indent="-342900">
                  <a:lnSpc>
                    <a:spcPct val="120000"/>
                  </a:lnSpc>
                  <a:buFont typeface="Arial" panose="020B0604020202020204" pitchFamily="34" charset="0"/>
                  <a:buChar char="•"/>
                </a:pPr>
                <a:r>
                  <a:rPr lang="zh-CN" altLang="en-US" b="0" dirty="0" smtClean="0">
                    <a:solidFill>
                      <a:srgbClr val="0000FF"/>
                    </a:solidFill>
                  </a:rPr>
                  <a:t>例</a:t>
                </a:r>
                <a:r>
                  <a:rPr lang="zh-CN" altLang="en-US" b="0" dirty="0" smtClean="0"/>
                  <a:t> 求圆心在极点</a:t>
                </a:r>
                <a:r>
                  <a:rPr lang="zh-CN" altLang="en-US" b="0" dirty="0" smtClean="0"/>
                  <a:t> </a:t>
                </a:r>
                <a14:m>
                  <m:oMath xmlns:m="http://schemas.openxmlformats.org/officeDocument/2006/math">
                    <m:r>
                      <a:rPr lang="en-US" altLang="zh-CN" b="0" i="1" dirty="0" smtClean="0">
                        <a:latin typeface="Cambria Math" panose="02040503050406030204" pitchFamily="18" charset="0"/>
                      </a:rPr>
                      <m:t>𝑂</m:t>
                    </m:r>
                  </m:oMath>
                </a14:m>
                <a:r>
                  <a:rPr lang="en-US" altLang="zh-CN" b="0" dirty="0" smtClean="0"/>
                  <a:t>, </a:t>
                </a:r>
                <a:r>
                  <a:rPr lang="zh-CN" altLang="en-US" b="0" dirty="0" smtClean="0"/>
                  <a:t>半径为</a:t>
                </a:r>
                <a:r>
                  <a:rPr lang="zh-CN" altLang="en-US" b="0" dirty="0" smtClean="0"/>
                  <a:t> </a:t>
                </a:r>
                <a14:m>
                  <m:oMath xmlns:m="http://schemas.openxmlformats.org/officeDocument/2006/math">
                    <m:r>
                      <a:rPr lang="en-US" altLang="zh-CN" b="0" i="1" dirty="0" smtClean="0">
                        <a:latin typeface="Cambria Math" panose="02040503050406030204" pitchFamily="18" charset="0"/>
                      </a:rPr>
                      <m:t>𝑅</m:t>
                    </m:r>
                  </m:oMath>
                </a14:m>
                <a:r>
                  <a:rPr lang="zh-CN" altLang="en-US" b="0" dirty="0" smtClean="0"/>
                  <a:t> </a:t>
                </a:r>
                <a:r>
                  <a:rPr lang="zh-CN" altLang="en-US" b="0" dirty="0" smtClean="0"/>
                  <a:t>的圆的极坐标方程</a:t>
                </a:r>
                <a:r>
                  <a:rPr lang="en-US" altLang="zh-CN" b="0" dirty="0" smtClean="0"/>
                  <a:t>.</a:t>
                </a:r>
              </a:p>
              <a:p>
                <a:pPr marL="342900" indent="-342900">
                  <a:lnSpc>
                    <a:spcPct val="120000"/>
                  </a:lnSpc>
                  <a:buFont typeface="Arial" panose="020B0604020202020204" pitchFamily="34" charset="0"/>
                  <a:buChar char="•"/>
                </a:pPr>
                <a:r>
                  <a:rPr lang="zh-CN" altLang="en-US" dirty="0" smtClean="0">
                    <a:solidFill>
                      <a:srgbClr val="0000FF"/>
                    </a:solidFill>
                  </a:rPr>
                  <a:t>解</a:t>
                </a:r>
                <a:r>
                  <a:rPr lang="zh-CN" altLang="en-US" dirty="0" smtClean="0"/>
                  <a:t> 设</a:t>
                </a:r>
                <a:r>
                  <a:rPr lang="zh-CN" altLang="en-US" dirty="0" smtClean="0"/>
                  <a:t> </a:t>
                </a:r>
                <a14:m>
                  <m:oMath xmlns:m="http://schemas.openxmlformats.org/officeDocument/2006/math">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r>
                  <a:rPr lang="zh-CN" altLang="en-US" b="0" dirty="0" smtClean="0"/>
                  <a:t> 为</a:t>
                </a:r>
                <a:r>
                  <a:rPr lang="zh-CN" altLang="en-US" b="0" dirty="0" smtClean="0"/>
                  <a:t>圆上任意一点</a:t>
                </a:r>
                <a:r>
                  <a:rPr lang="en-US" altLang="zh-CN" b="0" dirty="0" smtClean="0"/>
                  <a:t>, </a:t>
                </a:r>
                <a:r>
                  <a:rPr lang="zh-CN" altLang="en-US" b="0" dirty="0" smtClean="0"/>
                  <a:t>由于圆心在极点</a:t>
                </a:r>
                <a:r>
                  <a:rPr lang="zh-CN" altLang="en-US" b="0" dirty="0" smtClean="0"/>
                  <a:t> </a:t>
                </a:r>
                <a14:m>
                  <m:oMath xmlns:m="http://schemas.openxmlformats.org/officeDocument/2006/math">
                    <m:r>
                      <a:rPr lang="en-US" altLang="zh-CN" b="0" i="1" dirty="0" smtClean="0">
                        <a:latin typeface="Cambria Math" panose="02040503050406030204" pitchFamily="18" charset="0"/>
                      </a:rPr>
                      <m:t>𝑂</m:t>
                    </m:r>
                  </m:oMath>
                </a14:m>
                <a:r>
                  <a:rPr lang="en-US" altLang="zh-CN" dirty="0" smtClean="0"/>
                  <a:t>, </a:t>
                </a:r>
                <a:r>
                  <a:rPr lang="zh-CN" altLang="en-US" b="0" dirty="0" smtClean="0"/>
                  <a:t>因此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𝑂𝑀</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en-US" altLang="zh-CN" b="0" dirty="0" smtClean="0"/>
                  <a:t>. </a:t>
                </a:r>
                <a:r>
                  <a:rPr lang="zh-CN" altLang="en-US" b="0" dirty="0" smtClean="0"/>
                  <a:t>所以极坐标方程为</a:t>
                </a:r>
                <a:r>
                  <a:rPr lang="zh-CN" altLang="en-US" b="0" dirty="0" smtClean="0"/>
                  <a:t>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en-US" altLang="zh-CN" b="0" dirty="0" smtClean="0"/>
                  <a:t>. </a:t>
                </a:r>
                <a:r>
                  <a:rPr lang="zh-CN" altLang="en-US" b="0" dirty="0" smtClean="0"/>
                  <a:t>反之</a:t>
                </a:r>
                <a:r>
                  <a:rPr lang="zh-CN" altLang="en-US" b="0" dirty="0" smtClean="0"/>
                  <a:t>亦成立</a:t>
                </a:r>
                <a:r>
                  <a:rPr lang="en-US" altLang="zh-CN" b="0" dirty="0" smtClean="0"/>
                  <a:t>.</a:t>
                </a:r>
              </a:p>
              <a:p>
                <a:pPr marL="342900" indent="-342900">
                  <a:lnSpc>
                    <a:spcPct val="120000"/>
                  </a:lnSpc>
                  <a:buFont typeface="Arial" panose="020B0604020202020204" pitchFamily="34" charset="0"/>
                  <a:buChar char="•"/>
                </a:pPr>
                <a:r>
                  <a:rPr lang="zh-CN" altLang="en-US" dirty="0" smtClean="0">
                    <a:solidFill>
                      <a:srgbClr val="0000FF"/>
                    </a:solidFill>
                  </a:rPr>
                  <a:t>另解</a:t>
                </a:r>
                <a:r>
                  <a:rPr lang="zh-CN" altLang="en-US" dirty="0" smtClean="0"/>
                  <a:t> 圆的直角坐标方程为</a:t>
                </a:r>
                <a:r>
                  <a:rPr lang="zh-CN" altLang="en-US" dirty="0" smtClean="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oMath>
                </a14:m>
                <a:r>
                  <a:rPr lang="en-US" altLang="zh-CN" b="0" dirty="0" smtClean="0"/>
                  <a:t>. </a:t>
                </a:r>
                <a:r>
                  <a:rPr lang="zh-CN" altLang="en-US" b="0" dirty="0" smtClean="0"/>
                  <a:t>这等价</a:t>
                </a:r>
                <a:r>
                  <a:rPr lang="zh-CN" altLang="en-US" b="0" dirty="0" smtClean="0"/>
                  <a:t>于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e>
                    </m:rad>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en-US" altLang="zh-CN" b="0" dirty="0" smtClean="0"/>
                  <a:t>. </a:t>
                </a:r>
                <a:r>
                  <a:rPr lang="zh-CN" altLang="en-US" b="0" dirty="0" smtClean="0"/>
                  <a:t>此即该圆的极坐标方程</a:t>
                </a:r>
                <a:r>
                  <a:rPr lang="en-US" altLang="zh-CN" b="0" dirty="0" smtClean="0"/>
                  <a:t>.</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xfrm>
                <a:off x="696000" y="819000"/>
                <a:ext cx="8354156" cy="5220000"/>
              </a:xfrm>
              <a:blipFill>
                <a:blip r:embed="rId2"/>
                <a:stretch>
                  <a:fillRect l="-948" t="-233" r="-875"/>
                </a:stretch>
              </a:blipFill>
            </p:spPr>
            <p:txBody>
              <a:bodyPr/>
              <a:lstStyle/>
              <a:p>
                <a:r>
                  <a:rPr lang="zh-CN" altLang="en-US">
                    <a:noFill/>
                  </a:rPr>
                  <a:t> </a:t>
                </a:r>
              </a:p>
            </p:txBody>
          </p:sp>
        </mc:Fallback>
      </mc:AlternateContent>
      <p:grpSp>
        <p:nvGrpSpPr>
          <p:cNvPr id="23" name="组合 22"/>
          <p:cNvGrpSpPr/>
          <p:nvPr/>
        </p:nvGrpSpPr>
        <p:grpSpPr>
          <a:xfrm>
            <a:off x="8953224" y="3574800"/>
            <a:ext cx="3263456" cy="2160000"/>
            <a:chOff x="3241848" y="3241504"/>
            <a:chExt cx="3263456" cy="2160000"/>
          </a:xfrm>
        </p:grpSpPr>
        <p:cxnSp>
          <p:nvCxnSpPr>
            <p:cNvPr id="5" name="直接箭头连接符 4"/>
            <p:cNvCxnSpPr>
              <a:stCxn id="8" idx="0"/>
            </p:cNvCxnSpPr>
            <p:nvPr/>
          </p:nvCxnSpPr>
          <p:spPr>
            <a:xfrm>
              <a:off x="4295800" y="4293096"/>
              <a:ext cx="1824200" cy="2690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296648" y="3758290"/>
              <a:ext cx="956172" cy="5309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4079776" y="4293096"/>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079776" y="4293096"/>
                  <a:ext cx="43204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209160" y="337444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𝑀</m:t>
                        </m:r>
                        <m:r>
                          <a:rPr lang="en-US" altLang="zh-CN" b="0" i="1" dirty="0" smtClean="0">
                            <a:solidFill>
                              <a:srgbClr val="C00000"/>
                            </a:solidFill>
                            <a:latin typeface="Cambria Math" panose="02040503050406030204" pitchFamily="18" charset="0"/>
                          </a:rPr>
                          <m:t>(</m:t>
                        </m:r>
                        <m:r>
                          <a:rPr lang="en-US" altLang="zh-CN" b="0" i="1" dirty="0" smtClean="0">
                            <a:solidFill>
                              <a:srgbClr val="C00000"/>
                            </a:solidFill>
                            <a:latin typeface="Cambria Math" panose="02040503050406030204" pitchFamily="18" charset="0"/>
                          </a:rPr>
                          <m:t>𝑟</m:t>
                        </m:r>
                        <m:r>
                          <a:rPr lang="en-US" altLang="zh-CN" b="0" i="1" dirty="0" smtClean="0">
                            <a:solidFill>
                              <a:srgbClr val="C00000"/>
                            </a:solidFill>
                            <a:latin typeface="Cambria Math" panose="02040503050406030204" pitchFamily="18" charset="0"/>
                          </a:rPr>
                          <m:t>,</m:t>
                        </m:r>
                        <m:r>
                          <a:rPr lang="en-US" altLang="zh-CN" b="0" i="1" dirty="0" smtClean="0">
                            <a:solidFill>
                              <a:srgbClr val="C00000"/>
                            </a:solidFill>
                            <a:latin typeface="Cambria Math" panose="02040503050406030204" pitchFamily="18" charset="0"/>
                          </a:rPr>
                          <m:t>𝜃</m:t>
                        </m:r>
                        <m:r>
                          <a:rPr lang="en-US" altLang="zh-CN" b="0" i="1" dirty="0" smtClean="0">
                            <a:solidFill>
                              <a:srgbClr val="C00000"/>
                            </a:solidFill>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209160" y="3374444"/>
                  <a:ext cx="432048" cy="369332"/>
                </a:xfrm>
                <a:prstGeom prst="rect">
                  <a:avLst/>
                </a:prstGeom>
                <a:blipFill>
                  <a:blip r:embed="rId4"/>
                  <a:stretch>
                    <a:fillRect r="-114085"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749220" y="4305869"/>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749220" y="4305869"/>
                  <a:ext cx="756084" cy="369332"/>
                </a:xfrm>
                <a:prstGeom prst="rect">
                  <a:avLst/>
                </a:prstGeom>
                <a:blipFill>
                  <a:blip r:embed="rId5"/>
                  <a:stretch>
                    <a:fillRect/>
                  </a:stretch>
                </a:blipFill>
              </p:spPr>
              <p:txBody>
                <a:bodyPr/>
                <a:lstStyle/>
                <a:p>
                  <a:r>
                    <a:rPr lang="zh-CN" altLang="en-US">
                      <a:noFill/>
                    </a:rPr>
                    <a:t> </a:t>
                  </a:r>
                </a:p>
              </p:txBody>
            </p:sp>
          </mc:Fallback>
        </mc:AlternateContent>
        <p:sp>
          <p:nvSpPr>
            <p:cNvPr id="14" name="椭圆 13"/>
            <p:cNvSpPr/>
            <p:nvPr/>
          </p:nvSpPr>
          <p:spPr>
            <a:xfrm>
              <a:off x="3241848" y="3241504"/>
              <a:ext cx="2160000" cy="21600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83101" y="4250719"/>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00"/>
                </a:solidFill>
              </a:endParaRPr>
            </a:p>
          </p:txBody>
        </p:sp>
        <mc:AlternateContent xmlns:mc="http://schemas.openxmlformats.org/markup-compatibility/2006" xmlns:a14="http://schemas.microsoft.com/office/drawing/2010/main">
          <mc:Choice Requires="a14">
            <p:sp>
              <p:nvSpPr>
                <p:cNvPr id="22" name="文本框 21"/>
                <p:cNvSpPr txBox="1"/>
                <p:nvPr/>
              </p:nvSpPr>
              <p:spPr>
                <a:xfrm>
                  <a:off x="4417072" y="3662476"/>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𝑅</m:t>
                        </m:r>
                      </m:oMath>
                    </m:oMathPara>
                  </a14:m>
                  <a:endParaRPr lang="zh-CN" altLang="en-US" dirty="0">
                    <a:solidFill>
                      <a:schemeClr val="accent1"/>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4417072" y="3662476"/>
                  <a:ext cx="756084" cy="369332"/>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831811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b="0" dirty="0" smtClean="0">
                    <a:solidFill>
                      <a:srgbClr val="0000FF"/>
                    </a:solidFill>
                  </a:rPr>
                  <a:t>例</a:t>
                </a:r>
                <a:r>
                  <a:rPr lang="zh-CN" altLang="en-US" b="0" dirty="0" smtClean="0"/>
                  <a:t> 求圆心为</a:t>
                </a:r>
                <a:r>
                  <a:rPr lang="zh-CN" altLang="en-US" b="0" dirty="0" smtClean="0"/>
                  <a:t> </a:t>
                </a:r>
                <a14:m>
                  <m:oMath xmlns:m="http://schemas.openxmlformats.org/officeDocument/2006/math">
                    <m:r>
                      <a:rPr lang="en-US" altLang="zh-CN" b="0" i="1" dirty="0" smtClean="0"/>
                      <m:t>𝐴</m:t>
                    </m:r>
                    <m:d>
                      <m:dPr>
                        <m:ctrlPr>
                          <a:rPr lang="en-US" altLang="zh-CN" b="0" i="1" dirty="0" smtClean="0"/>
                        </m:ctrlPr>
                      </m:dPr>
                      <m:e>
                        <m:r>
                          <a:rPr lang="en-US" altLang="zh-CN" b="0" i="1" dirty="0" smtClean="0"/>
                          <m:t>𝑅</m:t>
                        </m:r>
                        <m:r>
                          <a:rPr lang="en-US" altLang="zh-CN" b="0" i="1" dirty="0" smtClean="0"/>
                          <m:t>,0</m:t>
                        </m:r>
                      </m:e>
                    </m:d>
                  </m:oMath>
                </a14:m>
                <a:r>
                  <a:rPr lang="en-US" altLang="zh-CN" b="0" dirty="0" smtClean="0"/>
                  <a:t>, </a:t>
                </a:r>
                <a:r>
                  <a:rPr lang="zh-CN" altLang="en-US" b="0" dirty="0" smtClean="0"/>
                  <a:t>半径为</a:t>
                </a:r>
                <a:r>
                  <a:rPr lang="zh-CN" altLang="en-US" b="0" dirty="0" smtClean="0"/>
                  <a:t> </a:t>
                </a:r>
                <a14:m>
                  <m:oMath xmlns:m="http://schemas.openxmlformats.org/officeDocument/2006/math">
                    <m:r>
                      <a:rPr lang="en-US" altLang="zh-CN" b="0" i="1" dirty="0" smtClean="0"/>
                      <m:t>𝑅</m:t>
                    </m:r>
                  </m:oMath>
                </a14:m>
                <a:r>
                  <a:rPr lang="zh-CN" altLang="en-US" b="0" dirty="0" smtClean="0"/>
                  <a:t> </a:t>
                </a:r>
                <a:r>
                  <a:rPr lang="zh-CN" altLang="en-US" b="0" dirty="0" smtClean="0"/>
                  <a:t>的圆的极坐标方程</a:t>
                </a:r>
                <a:r>
                  <a:rPr lang="en-US" altLang="zh-CN" b="0" dirty="0" smtClean="0"/>
                  <a:t>.</a:t>
                </a:r>
              </a:p>
              <a:p>
                <a:pPr marL="342900" indent="-342900">
                  <a:lnSpc>
                    <a:spcPct val="120000"/>
                  </a:lnSpc>
                  <a:buFont typeface="Arial" panose="020B0604020202020204" pitchFamily="34" charset="0"/>
                  <a:buChar char="•"/>
                </a:pPr>
                <a:r>
                  <a:rPr lang="zh-CN" altLang="en-US" dirty="0" smtClean="0">
                    <a:solidFill>
                      <a:srgbClr val="0000FF"/>
                    </a:solidFill>
                  </a:rPr>
                  <a:t>解</a:t>
                </a:r>
                <a:r>
                  <a:rPr lang="zh-CN" altLang="en-US" dirty="0" smtClean="0"/>
                  <a:t> 设</a:t>
                </a:r>
                <a:r>
                  <a:rPr lang="zh-CN" altLang="en-US" dirty="0" smtClean="0"/>
                  <a:t> </a:t>
                </a:r>
                <a14:m>
                  <m:oMath xmlns:m="http://schemas.openxmlformats.org/officeDocument/2006/math">
                    <m:r>
                      <a:rPr lang="en-US" altLang="zh-CN" b="0" i="1" smtClean="0"/>
                      <m:t>𝑀</m:t>
                    </m:r>
                    <m:d>
                      <m:dPr>
                        <m:ctrlPr>
                          <a:rPr lang="en-US" altLang="zh-CN" b="0" i="1" smtClean="0"/>
                        </m:ctrlPr>
                      </m:dPr>
                      <m:e>
                        <m:r>
                          <a:rPr lang="en-US" altLang="zh-CN" b="0" i="1" smtClean="0"/>
                          <m:t>𝑟</m:t>
                        </m:r>
                        <m:r>
                          <a:rPr lang="en-US" altLang="zh-CN" b="0" i="1" smtClean="0"/>
                          <m:t>,</m:t>
                        </m:r>
                        <m:r>
                          <a:rPr lang="en-US" altLang="zh-CN" b="0" i="1" smtClean="0"/>
                          <m:t>𝜃</m:t>
                        </m:r>
                      </m:e>
                    </m:d>
                  </m:oMath>
                </a14:m>
                <a:r>
                  <a:rPr lang="zh-CN" altLang="en-US" b="0" dirty="0" smtClean="0"/>
                  <a:t> 为</a:t>
                </a:r>
                <a:r>
                  <a:rPr lang="zh-CN" altLang="en-US" b="0" dirty="0" smtClean="0"/>
                  <a:t>圆上任意一点</a:t>
                </a:r>
                <a:r>
                  <a:rPr lang="en-US" altLang="zh-CN" b="0" dirty="0" smtClean="0"/>
                  <a:t>. </a:t>
                </a:r>
                <a:r>
                  <a:rPr lang="zh-CN" altLang="en-US" b="0" dirty="0" smtClean="0"/>
                  <a:t>由图可知</a:t>
                </a:r>
                <a:r>
                  <a:rPr lang="zh-CN" altLang="en-US" b="0" dirty="0" smtClean="0"/>
                  <a:t> </a:t>
                </a:r>
                <a14:m>
                  <m:oMath xmlns:m="http://schemas.openxmlformats.org/officeDocument/2006/math">
                    <m:r>
                      <a:rPr lang="en-US" altLang="zh-CN" b="0" i="1" dirty="0" smtClean="0"/>
                      <m:t>𝑂𝑀</m:t>
                    </m:r>
                    <m:r>
                      <a:rPr lang="en-US" altLang="zh-CN" b="0" i="1" dirty="0" smtClean="0"/>
                      <m:t>⊥</m:t>
                    </m:r>
                    <m:r>
                      <a:rPr lang="en-US" altLang="zh-CN" b="0" i="1" dirty="0" smtClean="0"/>
                      <m:t>𝐵𝑀</m:t>
                    </m:r>
                  </m:oMath>
                </a14:m>
                <a:r>
                  <a:rPr lang="en-US" altLang="zh-CN" b="0" dirty="0" smtClean="0"/>
                  <a:t>, </a:t>
                </a:r>
                <a:r>
                  <a:rPr lang="zh-CN" altLang="en-US" b="0" dirty="0" smtClean="0"/>
                  <a:t>从而</a:t>
                </a:r>
                <a:r>
                  <a:rPr lang="zh-CN" altLang="en-US" b="0" dirty="0" smtClean="0"/>
                  <a:t> </a:t>
                </a:r>
                <a14:m>
                  <m:oMath xmlns:m="http://schemas.openxmlformats.org/officeDocument/2006/math">
                    <m:r>
                      <a:rPr lang="en-US" altLang="zh-CN" b="0" i="1" smtClean="0"/>
                      <m:t>𝑟</m:t>
                    </m:r>
                    <m:r>
                      <a:rPr lang="en-US" altLang="zh-CN" b="0" i="1" smtClean="0"/>
                      <m:t>=</m:t>
                    </m:r>
                    <m:d>
                      <m:dPr>
                        <m:begChr m:val="|"/>
                        <m:endChr m:val="|"/>
                        <m:ctrlPr>
                          <a:rPr lang="en-US" altLang="zh-CN" b="0" i="1" smtClean="0"/>
                        </m:ctrlPr>
                      </m:dPr>
                      <m:e>
                        <m:r>
                          <a:rPr lang="en-US" altLang="zh-CN" b="0" i="1" smtClean="0"/>
                          <m:t>𝑂𝑀</m:t>
                        </m:r>
                      </m:e>
                    </m:d>
                    <m:r>
                      <a:rPr lang="en-US" altLang="zh-CN" b="0" i="1" smtClean="0"/>
                      <m:t>=2</m:t>
                    </m:r>
                    <m:r>
                      <a:rPr lang="en-US" altLang="zh-CN" b="0" i="1" smtClean="0"/>
                      <m:t>𝑅</m:t>
                    </m:r>
                    <m:func>
                      <m:funcPr>
                        <m:ctrlPr>
                          <a:rPr lang="en-US" altLang="zh-CN" b="0" i="1" smtClean="0"/>
                        </m:ctrlPr>
                      </m:funcPr>
                      <m:fName>
                        <m:r>
                          <m:rPr>
                            <m:sty m:val="p"/>
                          </m:rPr>
                          <a:rPr lang="en-US" altLang="zh-CN" b="0" i="0" smtClean="0"/>
                          <m:t>cos</m:t>
                        </m:r>
                      </m:fName>
                      <m:e>
                        <m:r>
                          <a:rPr lang="en-US" altLang="zh-CN" b="0" i="1" smtClean="0"/>
                          <m:t>𝜃</m:t>
                        </m:r>
                      </m:e>
                    </m:func>
                  </m:oMath>
                </a14:m>
                <a:r>
                  <a:rPr lang="en-US" altLang="zh-CN" b="0" dirty="0" smtClean="0"/>
                  <a:t>. </a:t>
                </a:r>
                <a:r>
                  <a:rPr lang="zh-CN" altLang="en-US" b="0" dirty="0" smtClean="0"/>
                  <a:t>所以极坐标方程为</a:t>
                </a:r>
                <a:r>
                  <a:rPr lang="zh-CN" altLang="en-US" b="0" dirty="0" smtClean="0"/>
                  <a:t> </a:t>
                </a:r>
                <a14:m>
                  <m:oMath xmlns:m="http://schemas.openxmlformats.org/officeDocument/2006/math">
                    <m:r>
                      <a:rPr lang="en-US" altLang="zh-CN" b="0" i="1" smtClean="0"/>
                      <m:t>𝑟</m:t>
                    </m:r>
                    <m:r>
                      <a:rPr lang="en-US" altLang="zh-CN" b="0" i="1" smtClean="0"/>
                      <m:t>=2</m:t>
                    </m:r>
                    <m:r>
                      <a:rPr lang="en-US" altLang="zh-CN" b="0" i="1" smtClean="0"/>
                      <m:t>𝑅</m:t>
                    </m:r>
                    <m:func>
                      <m:funcPr>
                        <m:ctrlPr>
                          <a:rPr lang="en-US" altLang="zh-CN" b="0" i="1" smtClean="0"/>
                        </m:ctrlPr>
                      </m:funcPr>
                      <m:fName>
                        <m:r>
                          <m:rPr>
                            <m:sty m:val="p"/>
                          </m:rPr>
                          <a:rPr lang="en-US" altLang="zh-CN" b="0" i="0" smtClean="0"/>
                          <m:t>cos</m:t>
                        </m:r>
                      </m:fName>
                      <m:e>
                        <m:r>
                          <a:rPr lang="en-US" altLang="zh-CN" b="0" i="1" smtClean="0"/>
                          <m:t>𝜃</m:t>
                        </m:r>
                      </m:e>
                    </m:func>
                  </m:oMath>
                </a14:m>
                <a:r>
                  <a:rPr lang="en-US" altLang="zh-CN" b="0" dirty="0" smtClean="0"/>
                  <a:t>.</a:t>
                </a:r>
              </a:p>
              <a:p>
                <a:pPr marL="342900" indent="-342900">
                  <a:lnSpc>
                    <a:spcPct val="120000"/>
                  </a:lnSpc>
                  <a:buFont typeface="Arial" panose="020B0604020202020204" pitchFamily="34" charset="0"/>
                  <a:buChar char="•"/>
                </a:pPr>
                <a:r>
                  <a:rPr lang="zh-CN" altLang="en-US" dirty="0" smtClean="0">
                    <a:solidFill>
                      <a:srgbClr val="0000FF"/>
                    </a:solidFill>
                  </a:rPr>
                  <a:t>另解 </a:t>
                </a:r>
                <a:r>
                  <a:rPr lang="zh-CN" altLang="en-US" dirty="0" smtClean="0"/>
                  <a:t>圆的直角坐标方程为</a:t>
                </a:r>
                <a:r>
                  <a:rPr lang="zh-CN" altLang="en-US" dirty="0" smtClean="0"/>
                  <a:t> </a:t>
                </a:r>
                <a14:m>
                  <m:oMath xmlns:m="http://schemas.openxmlformats.org/officeDocument/2006/math">
                    <m:sSup>
                      <m:sSupPr>
                        <m:ctrlPr>
                          <a:rPr lang="en-US" altLang="zh-CN" b="0" i="1" smtClean="0"/>
                        </m:ctrlPr>
                      </m:sSupPr>
                      <m:e>
                        <m:d>
                          <m:dPr>
                            <m:ctrlPr>
                              <a:rPr lang="en-US" altLang="zh-CN" b="0" i="1" smtClean="0"/>
                            </m:ctrlPr>
                          </m:dPr>
                          <m:e>
                            <m:r>
                              <a:rPr lang="en-US" altLang="zh-CN" b="0" i="1" smtClean="0"/>
                              <m:t>𝑥</m:t>
                            </m:r>
                            <m:r>
                              <a:rPr lang="en-US" altLang="zh-CN" b="0" i="1" smtClean="0"/>
                              <m:t>−</m:t>
                            </m:r>
                            <m:r>
                              <a:rPr lang="en-US" altLang="zh-CN" b="0" i="1" smtClean="0"/>
                              <m:t>𝑅</m:t>
                            </m:r>
                          </m:e>
                        </m:d>
                      </m:e>
                      <m:sup>
                        <m:r>
                          <a:rPr lang="en-US" altLang="zh-CN" b="0" i="1" smtClean="0"/>
                          <m:t>2</m:t>
                        </m:r>
                      </m:sup>
                    </m:sSup>
                    <m:r>
                      <a:rPr lang="en-US" altLang="zh-CN" b="0" i="1" smtClean="0"/>
                      <m:t>+</m:t>
                    </m:r>
                    <m:sSup>
                      <m:sSupPr>
                        <m:ctrlPr>
                          <a:rPr lang="en-US" altLang="zh-CN" b="0" i="1" smtClean="0"/>
                        </m:ctrlPr>
                      </m:sSupPr>
                      <m:e>
                        <m:r>
                          <a:rPr lang="en-US" altLang="zh-CN" b="0" i="1" smtClean="0"/>
                          <m:t>𝑦</m:t>
                        </m:r>
                      </m:e>
                      <m:sup>
                        <m:r>
                          <a:rPr lang="en-US" altLang="zh-CN" b="0" i="1" smtClean="0"/>
                          <m:t>2</m:t>
                        </m:r>
                      </m:sup>
                    </m:sSup>
                    <m:r>
                      <a:rPr lang="en-US" altLang="zh-CN" b="0" i="1" smtClean="0"/>
                      <m:t>=</m:t>
                    </m:r>
                    <m:sSup>
                      <m:sSupPr>
                        <m:ctrlPr>
                          <a:rPr lang="en-US" altLang="zh-CN" b="0" i="1" smtClean="0"/>
                        </m:ctrlPr>
                      </m:sSupPr>
                      <m:e>
                        <m:r>
                          <a:rPr lang="en-US" altLang="zh-CN" b="0" i="1" smtClean="0"/>
                          <m:t>𝑅</m:t>
                        </m:r>
                      </m:e>
                      <m:sup>
                        <m:r>
                          <a:rPr lang="en-US" altLang="zh-CN" b="0" i="1" smtClean="0"/>
                          <m:t>2</m:t>
                        </m:r>
                      </m:sup>
                    </m:sSup>
                  </m:oMath>
                </a14:m>
                <a:r>
                  <a:rPr lang="en-US" altLang="zh-CN" b="0" dirty="0" smtClean="0"/>
                  <a:t>. </a:t>
                </a:r>
                <a:r>
                  <a:rPr lang="zh-CN" altLang="en-US" b="0" dirty="0" smtClean="0"/>
                  <a:t>这等价于</a:t>
                </a:r>
                <a:endParaRPr lang="en-US" altLang="zh-CN" b="0" dirty="0" smtClean="0"/>
              </a:p>
              <a:p>
                <a:pPr>
                  <a:lnSpc>
                    <a:spcPct val="120000"/>
                  </a:lnSpc>
                </a:pPr>
                <a14:m>
                  <m:oMathPara xmlns:m="http://schemas.openxmlformats.org/officeDocument/2006/math">
                    <m:oMathParaPr>
                      <m:jc m:val="centerGroup"/>
                    </m:oMathParaPr>
                    <m:oMath xmlns:m="http://schemas.openxmlformats.org/officeDocument/2006/math">
                      <m:sSup>
                        <m:sSupPr>
                          <m:ctrlPr>
                            <a:rPr lang="en-US" altLang="zh-CN" b="0" i="1" smtClean="0"/>
                          </m:ctrlPr>
                        </m:sSupPr>
                        <m:e>
                          <m:r>
                            <a:rPr lang="en-US" altLang="zh-CN" b="0" i="1" smtClean="0"/>
                            <m:t>𝑟</m:t>
                          </m:r>
                        </m:e>
                        <m:sup>
                          <m:r>
                            <a:rPr lang="en-US" altLang="zh-CN" b="0" i="1" smtClean="0"/>
                            <m:t>2</m:t>
                          </m:r>
                        </m:sup>
                      </m:sSup>
                      <m:r>
                        <a:rPr lang="en-US" altLang="zh-CN" b="0" i="1" smtClean="0"/>
                        <m:t>=</m:t>
                      </m:r>
                      <m:sSup>
                        <m:sSupPr>
                          <m:ctrlPr>
                            <a:rPr lang="en-US" altLang="zh-CN" b="0" i="1" smtClean="0"/>
                          </m:ctrlPr>
                        </m:sSupPr>
                        <m:e>
                          <m:r>
                            <a:rPr lang="en-US" altLang="zh-CN" b="0" i="1" smtClean="0"/>
                            <m:t>𝑥</m:t>
                          </m:r>
                        </m:e>
                        <m:sup>
                          <m:r>
                            <a:rPr lang="en-US" altLang="zh-CN" b="0" i="1" smtClean="0"/>
                            <m:t>2</m:t>
                          </m:r>
                        </m:sup>
                      </m:sSup>
                      <m:r>
                        <a:rPr lang="en-US" altLang="zh-CN" b="0" i="1" smtClean="0"/>
                        <m:t>+</m:t>
                      </m:r>
                      <m:sSup>
                        <m:sSupPr>
                          <m:ctrlPr>
                            <a:rPr lang="en-US" altLang="zh-CN" b="0" i="1" smtClean="0"/>
                          </m:ctrlPr>
                        </m:sSupPr>
                        <m:e>
                          <m:r>
                            <a:rPr lang="en-US" altLang="zh-CN" b="0" i="1" smtClean="0"/>
                            <m:t>𝑦</m:t>
                          </m:r>
                        </m:e>
                        <m:sup>
                          <m:r>
                            <a:rPr lang="en-US" altLang="zh-CN" b="0" i="1" smtClean="0"/>
                            <m:t>2</m:t>
                          </m:r>
                        </m:sup>
                      </m:sSup>
                      <m:r>
                        <a:rPr lang="en-US" altLang="zh-CN" b="0" i="1" smtClean="0"/>
                        <m:t>=2</m:t>
                      </m:r>
                      <m:r>
                        <a:rPr lang="en-US" altLang="zh-CN" b="0" i="1" smtClean="0"/>
                        <m:t>𝑅𝑥</m:t>
                      </m:r>
                      <m:r>
                        <a:rPr lang="en-US" altLang="zh-CN" b="0" i="1" smtClean="0"/>
                        <m:t>=2</m:t>
                      </m:r>
                      <m:r>
                        <a:rPr lang="en-US" altLang="zh-CN" b="0" i="1" smtClean="0"/>
                        <m:t>𝑅𝑟</m:t>
                      </m:r>
                      <m:func>
                        <m:funcPr>
                          <m:ctrlPr>
                            <a:rPr lang="en-US" altLang="zh-CN" b="0" i="1" smtClean="0"/>
                          </m:ctrlPr>
                        </m:funcPr>
                        <m:fName>
                          <m:r>
                            <m:rPr>
                              <m:sty m:val="p"/>
                            </m:rPr>
                            <a:rPr lang="en-US" altLang="zh-CN" b="0" i="0" smtClean="0"/>
                            <m:t>cos</m:t>
                          </m:r>
                        </m:fName>
                        <m:e>
                          <m:r>
                            <a:rPr lang="en-US" altLang="zh-CN" b="0" i="1" smtClean="0"/>
                            <m:t>𝜃</m:t>
                          </m:r>
                        </m:e>
                      </m:func>
                      <m:r>
                        <a:rPr lang="en-US" altLang="zh-CN" b="0" i="1" smtClean="0"/>
                        <m:t>,</m:t>
                      </m:r>
                    </m:oMath>
                  </m:oMathPara>
                </a14:m>
                <a:endParaRPr lang="en-US" altLang="zh-CN" b="0" i="1" dirty="0" smtClean="0"/>
              </a:p>
              <a:p>
                <a:pPr marL="342900" indent="-342900">
                  <a:lnSpc>
                    <a:spcPct val="120000"/>
                  </a:lnSpc>
                  <a:buFont typeface="Arial" panose="020B0604020202020204" pitchFamily="34" charset="0"/>
                  <a:buChar char="•"/>
                </a:pPr>
                <a14:m>
                  <m:oMath xmlns:m="http://schemas.openxmlformats.org/officeDocument/2006/math">
                    <m:r>
                      <a:rPr lang="zh-CN" altLang="en-US" b="0" i="1" smtClean="0"/>
                      <m:t>从而</m:t>
                    </m:r>
                  </m:oMath>
                </a14:m>
                <a:r>
                  <a:rPr lang="zh-CN" altLang="en-US" b="0" dirty="0" smtClean="0"/>
                  <a:t>该圆的极坐标方程为</a:t>
                </a:r>
                <a:r>
                  <a:rPr lang="zh-CN" altLang="en-US" b="0" dirty="0" smtClean="0"/>
                  <a:t> </a:t>
                </a:r>
                <a14:m>
                  <m:oMath xmlns:m="http://schemas.openxmlformats.org/officeDocument/2006/math">
                    <m:r>
                      <a:rPr lang="en-US" altLang="zh-CN" b="0" i="1" smtClean="0"/>
                      <m:t>𝑟</m:t>
                    </m:r>
                    <m:r>
                      <a:rPr lang="en-US" altLang="zh-CN" b="0" i="1" smtClean="0"/>
                      <m:t>=2</m:t>
                    </m:r>
                    <m:r>
                      <a:rPr lang="en-US" altLang="zh-CN" b="0" i="1" smtClean="0"/>
                      <m:t>𝑅</m:t>
                    </m:r>
                    <m:func>
                      <m:funcPr>
                        <m:ctrlPr>
                          <a:rPr lang="en-US" altLang="zh-CN" b="0" i="1" smtClean="0"/>
                        </m:ctrlPr>
                      </m:funcPr>
                      <m:fName>
                        <m:r>
                          <m:rPr>
                            <m:sty m:val="p"/>
                          </m:rPr>
                          <a:rPr lang="en-US" altLang="zh-CN" b="0" i="0" smtClean="0"/>
                          <m:t>cos</m:t>
                        </m:r>
                      </m:fName>
                      <m:e>
                        <m:r>
                          <a:rPr lang="en-US" altLang="zh-CN" b="0" i="1" smtClean="0"/>
                          <m:t>𝜃</m:t>
                        </m:r>
                      </m:e>
                    </m:func>
                  </m:oMath>
                </a14:m>
                <a:r>
                  <a:rPr lang="en-US" altLang="zh-CN" b="0" dirty="0" smtClean="0"/>
                  <a:t>.</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38" name="组合 37"/>
          <p:cNvGrpSpPr/>
          <p:nvPr/>
        </p:nvGrpSpPr>
        <p:grpSpPr>
          <a:xfrm>
            <a:off x="8400256" y="3278553"/>
            <a:ext cx="3026839" cy="1863418"/>
            <a:chOff x="8400256" y="3278553"/>
            <a:chExt cx="3026839" cy="1863418"/>
          </a:xfrm>
        </p:grpSpPr>
        <mc:AlternateContent xmlns:mc="http://schemas.openxmlformats.org/markup-compatibility/2006" xmlns:a14="http://schemas.microsoft.com/office/drawing/2010/main">
          <mc:Choice Requires="a14">
            <p:sp>
              <p:nvSpPr>
                <p:cNvPr id="8" name="文本框 7"/>
                <p:cNvSpPr txBox="1"/>
                <p:nvPr/>
              </p:nvSpPr>
              <p:spPr>
                <a:xfrm>
                  <a:off x="8400256" y="4293096"/>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400256" y="4293096"/>
                  <a:ext cx="432048" cy="369332"/>
                </a:xfrm>
                <a:prstGeom prst="rect">
                  <a:avLst/>
                </a:prstGeom>
                <a:blipFill>
                  <a:blip r:embed="rId3"/>
                  <a:stretch>
                    <a:fillRect/>
                  </a:stretch>
                </a:blipFill>
              </p:spPr>
              <p:txBody>
                <a:bodyPr/>
                <a:lstStyle/>
                <a:p>
                  <a:r>
                    <a:rPr lang="zh-CN" altLang="en-US">
                      <a:noFill/>
                    </a:rPr>
                    <a:t> </a:t>
                  </a:r>
                </a:p>
              </p:txBody>
            </p:sp>
          </mc:Fallback>
        </mc:AlternateContent>
        <p:grpSp>
          <p:nvGrpSpPr>
            <p:cNvPr id="37" name="组合 36"/>
            <p:cNvGrpSpPr/>
            <p:nvPr/>
          </p:nvGrpSpPr>
          <p:grpSpPr>
            <a:xfrm>
              <a:off x="8707640" y="3278553"/>
              <a:ext cx="2719455" cy="1863418"/>
              <a:chOff x="8707640" y="3278553"/>
              <a:chExt cx="2719455" cy="1863418"/>
            </a:xfrm>
          </p:grpSpPr>
          <p:cxnSp>
            <p:nvCxnSpPr>
              <p:cNvPr id="5" name="直接箭头连接符 4"/>
              <p:cNvCxnSpPr>
                <a:stCxn id="8" idx="0"/>
              </p:cNvCxnSpPr>
              <p:nvPr/>
            </p:nvCxnSpPr>
            <p:spPr>
              <a:xfrm>
                <a:off x="8707640" y="4378242"/>
                <a:ext cx="2376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9717160" y="3278553"/>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𝑀</m:t>
                          </m:r>
                          <m:r>
                            <a:rPr lang="en-US" altLang="zh-CN" b="0" i="1" dirty="0" smtClean="0">
                              <a:solidFill>
                                <a:srgbClr val="C00000"/>
                              </a:solidFill>
                              <a:latin typeface="Cambria Math" panose="02040503050406030204" pitchFamily="18" charset="0"/>
                            </a:rPr>
                            <m:t>(</m:t>
                          </m:r>
                          <m:r>
                            <a:rPr lang="en-US" altLang="zh-CN" b="0" i="1" dirty="0" smtClean="0">
                              <a:solidFill>
                                <a:srgbClr val="C00000"/>
                              </a:solidFill>
                              <a:latin typeface="Cambria Math" panose="02040503050406030204" pitchFamily="18" charset="0"/>
                            </a:rPr>
                            <m:t>𝑟</m:t>
                          </m:r>
                          <m:r>
                            <a:rPr lang="en-US" altLang="zh-CN" b="0" i="1" dirty="0" smtClean="0">
                              <a:solidFill>
                                <a:srgbClr val="C00000"/>
                              </a:solidFill>
                              <a:latin typeface="Cambria Math" panose="02040503050406030204" pitchFamily="18" charset="0"/>
                            </a:rPr>
                            <m:t>,</m:t>
                          </m:r>
                          <m:r>
                            <a:rPr lang="en-US" altLang="zh-CN" b="0" i="1" dirty="0" smtClean="0">
                              <a:solidFill>
                                <a:srgbClr val="C00000"/>
                              </a:solidFill>
                              <a:latin typeface="Cambria Math" panose="02040503050406030204" pitchFamily="18" charset="0"/>
                            </a:rPr>
                            <m:t>𝜃</m:t>
                          </m:r>
                          <m:r>
                            <a:rPr lang="en-US" altLang="zh-CN" b="0" i="1" dirty="0" smtClean="0">
                              <a:solidFill>
                                <a:srgbClr val="C00000"/>
                              </a:solidFill>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9717160" y="3278553"/>
                    <a:ext cx="432048" cy="369332"/>
                  </a:xfrm>
                  <a:prstGeom prst="rect">
                    <a:avLst/>
                  </a:prstGeom>
                  <a:blipFill>
                    <a:blip r:embed="rId4"/>
                    <a:stretch>
                      <a:fillRect r="-114085"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671011" y="4404951"/>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671011" y="4404951"/>
                    <a:ext cx="756084" cy="369332"/>
                  </a:xfrm>
                  <a:prstGeom prst="rect">
                    <a:avLst/>
                  </a:prstGeom>
                  <a:blipFill>
                    <a:blip r:embed="rId5"/>
                    <a:stretch>
                      <a:fillRect/>
                    </a:stretch>
                  </a:blipFill>
                </p:spPr>
                <p:txBody>
                  <a:bodyPr/>
                  <a:lstStyle/>
                  <a:p>
                    <a:r>
                      <a:rPr lang="zh-CN" altLang="en-US">
                        <a:noFill/>
                      </a:rPr>
                      <a:t> </a:t>
                    </a:r>
                  </a:p>
                </p:txBody>
              </p:sp>
            </mc:Fallback>
          </mc:AlternateContent>
          <p:sp>
            <p:nvSpPr>
              <p:cNvPr id="14" name="椭圆 13"/>
              <p:cNvSpPr/>
              <p:nvPr/>
            </p:nvSpPr>
            <p:spPr>
              <a:xfrm>
                <a:off x="8720906" y="3593971"/>
                <a:ext cx="1548000" cy="15480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p:cNvSpPr txBox="1"/>
                  <p:nvPr/>
                </p:nvSpPr>
                <p:spPr>
                  <a:xfrm>
                    <a:off x="9033088" y="4312146"/>
                    <a:ext cx="3387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𝑅</m:t>
                          </m:r>
                        </m:oMath>
                      </m:oMathPara>
                    </a14:m>
                    <a:endParaRPr lang="zh-CN" altLang="en-US" dirty="0">
                      <a:solidFill>
                        <a:schemeClr val="accent1"/>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9033088" y="4312146"/>
                    <a:ext cx="338789" cy="369332"/>
                  </a:xfrm>
                  <a:prstGeom prst="rect">
                    <a:avLst/>
                  </a:prstGeom>
                  <a:blipFill>
                    <a:blip r:embed="rId6"/>
                    <a:stretch>
                      <a:fillRect/>
                    </a:stretch>
                  </a:blipFill>
                </p:spPr>
                <p:txBody>
                  <a:bodyPr/>
                  <a:lstStyle/>
                  <a:p>
                    <a:r>
                      <a:rPr lang="zh-CN" altLang="en-US">
                        <a:noFill/>
                      </a:rPr>
                      <a:t> </a:t>
                    </a:r>
                  </a:p>
                </p:txBody>
              </p:sp>
            </mc:Fallback>
          </mc:AlternateContent>
          <p:sp>
            <p:nvSpPr>
              <p:cNvPr id="13" name="椭圆 12"/>
              <p:cNvSpPr/>
              <p:nvPr/>
            </p:nvSpPr>
            <p:spPr>
              <a:xfrm>
                <a:off x="9486091" y="4332978"/>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00"/>
                  </a:solidFill>
                </a:endParaRPr>
              </a:p>
            </p:txBody>
          </p:sp>
          <mc:AlternateContent xmlns:mc="http://schemas.openxmlformats.org/markup-compatibility/2006" xmlns:a14="http://schemas.microsoft.com/office/drawing/2010/main">
            <mc:Choice Requires="a14">
              <p:sp>
                <p:nvSpPr>
                  <p:cNvPr id="15" name="文本框 14"/>
                  <p:cNvSpPr txBox="1"/>
                  <p:nvPr/>
                </p:nvSpPr>
                <p:spPr>
                  <a:xfrm>
                    <a:off x="9340515" y="4325088"/>
                    <a:ext cx="2702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𝐴</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340515" y="4325088"/>
                    <a:ext cx="270253" cy="369332"/>
                  </a:xfrm>
                  <a:prstGeom prst="rect">
                    <a:avLst/>
                  </a:prstGeom>
                  <a:blipFill>
                    <a:blip r:embed="rId7"/>
                    <a:stretch>
                      <a:fillRect r="-17778"/>
                    </a:stretch>
                  </a:blipFill>
                </p:spPr>
                <p:txBody>
                  <a:bodyPr/>
                  <a:lstStyle/>
                  <a:p>
                    <a:r>
                      <a:rPr lang="zh-CN" altLang="en-US">
                        <a:noFill/>
                      </a:rPr>
                      <a:t> </a:t>
                    </a:r>
                  </a:p>
                </p:txBody>
              </p:sp>
            </mc:Fallback>
          </mc:AlternateContent>
          <p:sp>
            <p:nvSpPr>
              <p:cNvPr id="16" name="弧形 15"/>
              <p:cNvSpPr/>
              <p:nvPr/>
            </p:nvSpPr>
            <p:spPr>
              <a:xfrm>
                <a:off x="8916324" y="4142293"/>
                <a:ext cx="216024" cy="468052"/>
              </a:xfrm>
              <a:prstGeom prst="arc">
                <a:avLst/>
              </a:prstGeom>
              <a:ln w="127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mc:AlternateContent xmlns:mc="http://schemas.openxmlformats.org/markup-compatibility/2006" xmlns:a14="http://schemas.microsoft.com/office/drawing/2010/main">
            <mc:Choice Requires="a14">
              <p:sp>
                <p:nvSpPr>
                  <p:cNvPr id="17" name="文本框 16"/>
                  <p:cNvSpPr txBox="1"/>
                  <p:nvPr/>
                </p:nvSpPr>
                <p:spPr>
                  <a:xfrm>
                    <a:off x="9085975" y="4043013"/>
                    <a:ext cx="2642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𝜃</m:t>
                          </m:r>
                        </m:oMath>
                      </m:oMathPara>
                    </a14:m>
                    <a:endParaRPr lang="zh-CN" altLang="en-US" dirty="0">
                      <a:solidFill>
                        <a:schemeClr val="accent1"/>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9085975" y="4043013"/>
                    <a:ext cx="264280" cy="369332"/>
                  </a:xfrm>
                  <a:prstGeom prst="rect">
                    <a:avLst/>
                  </a:prstGeom>
                  <a:blipFill>
                    <a:blip r:embed="rId8"/>
                    <a:stretch>
                      <a:fillRect r="-13636"/>
                    </a:stretch>
                  </a:blipFill>
                </p:spPr>
                <p:txBody>
                  <a:bodyPr/>
                  <a:lstStyle/>
                  <a:p>
                    <a:r>
                      <a:rPr lang="zh-CN" altLang="en-US">
                        <a:noFill/>
                      </a:rPr>
                      <a:t> </a:t>
                    </a:r>
                  </a:p>
                </p:txBody>
              </p:sp>
            </mc:Fallback>
          </mc:AlternateContent>
          <p:grpSp>
            <p:nvGrpSpPr>
              <p:cNvPr id="35" name="组合 34"/>
              <p:cNvGrpSpPr/>
              <p:nvPr/>
            </p:nvGrpSpPr>
            <p:grpSpPr>
              <a:xfrm>
                <a:off x="8711596" y="3647059"/>
                <a:ext cx="1554778" cy="723680"/>
                <a:chOff x="8711596" y="3647059"/>
                <a:chExt cx="1554778" cy="723680"/>
              </a:xfrm>
            </p:grpSpPr>
            <p:cxnSp>
              <p:nvCxnSpPr>
                <p:cNvPr id="6" name="直接连接符 5"/>
                <p:cNvCxnSpPr/>
                <p:nvPr/>
              </p:nvCxnSpPr>
              <p:spPr>
                <a:xfrm flipV="1">
                  <a:off x="8711596" y="3647059"/>
                  <a:ext cx="1080000" cy="7200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9783974" y="3650739"/>
                  <a:ext cx="482400" cy="7200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9681160" y="3720842"/>
                  <a:ext cx="72000" cy="1080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749106" y="3763972"/>
                  <a:ext cx="108000" cy="720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文本框 35"/>
                  <p:cNvSpPr txBox="1"/>
                  <p:nvPr/>
                </p:nvSpPr>
                <p:spPr>
                  <a:xfrm>
                    <a:off x="10218235" y="4312448"/>
                    <a:ext cx="2702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𝐵</m:t>
                          </m:r>
                        </m:oMath>
                      </m:oMathPara>
                    </a14:m>
                    <a:endParaRPr lang="zh-CN" altLang="en-US" dirty="0">
                      <a:solidFill>
                        <a:schemeClr val="accent1"/>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0218235" y="4312448"/>
                    <a:ext cx="270253" cy="369332"/>
                  </a:xfrm>
                  <a:prstGeom prst="rect">
                    <a:avLst/>
                  </a:prstGeom>
                  <a:blipFill>
                    <a:blip r:embed="rId9"/>
                    <a:stretch>
                      <a:fillRect r="-20000"/>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33987559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其它常见的极坐标方程及其曲线有</a:t>
                </a:r>
                <a:r>
                  <a:rPr lang="en-US" altLang="zh-CN" dirty="0" smtClean="0"/>
                  <a:t>: </a:t>
                </a:r>
                <a14:m>
                  <m:oMath xmlns:m="http://schemas.openxmlformats.org/officeDocument/2006/math">
                    <m:r>
                      <a:rPr lang="en-US" altLang="zh-CN" i="1"/>
                      <m:t>(</m:t>
                    </m:r>
                    <m:r>
                      <a:rPr lang="en-US" altLang="zh-CN" i="1"/>
                      <m:t>𝑎</m:t>
                    </m:r>
                    <m:r>
                      <a:rPr lang="en-US" altLang="zh-CN" i="1"/>
                      <m:t>&gt;0)</m:t>
                    </m:r>
                  </m:oMath>
                </a14:m>
                <a:endParaRPr lang="en-US" altLang="zh-CN" dirty="0" smtClean="0"/>
              </a:p>
              <a:p>
                <a:pPr marL="342900" indent="-342900">
                  <a:lnSpc>
                    <a:spcPct val="120000"/>
                  </a:lnSpc>
                  <a:buFont typeface="Arial" panose="020B0604020202020204" pitchFamily="34" charset="0"/>
                  <a:buChar char="•"/>
                </a:pPr>
                <a:r>
                  <a:rPr lang="zh-CN" altLang="en-US" b="0" dirty="0" smtClean="0">
                    <a:solidFill>
                      <a:srgbClr val="00B050"/>
                    </a:solidFill>
                  </a:rPr>
                  <a:t>阿基米德螺旋线 </a:t>
                </a:r>
                <a14:m>
                  <m:oMath xmlns:m="http://schemas.openxmlformats.org/officeDocument/2006/math">
                    <m:r>
                      <a:rPr lang="en-US" altLang="zh-CN" b="0" i="1" smtClean="0"/>
                      <m:t>𝑟</m:t>
                    </m:r>
                    <m:r>
                      <a:rPr lang="en-US" altLang="zh-CN" b="0" i="1" smtClean="0"/>
                      <m:t>=</m:t>
                    </m:r>
                    <m:r>
                      <a:rPr lang="en-US" altLang="zh-CN" b="0" i="1" smtClean="0"/>
                      <m:t>𝑎</m:t>
                    </m:r>
                    <m:r>
                      <a:rPr lang="en-US" altLang="zh-CN" b="0" i="1" smtClean="0"/>
                      <m:t>𝜃</m:t>
                    </m:r>
                  </m:oMath>
                </a14:m>
                <a:endParaRPr lang="en-US" altLang="zh-CN" b="0" i="1" dirty="0" smtClean="0"/>
              </a:p>
              <a:p>
                <a:pPr marL="342900" indent="-342900">
                  <a:lnSpc>
                    <a:spcPct val="120000"/>
                  </a:lnSpc>
                  <a:buFont typeface="Arial" panose="020B0604020202020204" pitchFamily="34" charset="0"/>
                  <a:buChar char="•"/>
                </a:pPr>
                <a:r>
                  <a:rPr lang="zh-CN" altLang="en-US" dirty="0" smtClean="0">
                    <a:solidFill>
                      <a:srgbClr val="00B050"/>
                    </a:solidFill>
                  </a:rPr>
                  <a:t>心形线</a:t>
                </a:r>
                <a:r>
                  <a:rPr lang="zh-CN" altLang="en-US" dirty="0" smtClean="0">
                    <a:solidFill>
                      <a:srgbClr val="00B050"/>
                    </a:solidFill>
                  </a:rPr>
                  <a:t> </a:t>
                </a:r>
                <a14:m>
                  <m:oMath xmlns:m="http://schemas.openxmlformats.org/officeDocument/2006/math">
                    <m:r>
                      <a:rPr lang="en-US" altLang="zh-CN" i="1"/>
                      <m:t>𝑟</m:t>
                    </m:r>
                    <m:r>
                      <a:rPr lang="en-US" altLang="zh-CN" i="1"/>
                      <m:t>=</m:t>
                    </m:r>
                    <m:r>
                      <a:rPr lang="en-US" altLang="zh-CN" i="1"/>
                      <m:t>𝑎</m:t>
                    </m:r>
                    <m:d>
                      <m:dPr>
                        <m:ctrlPr>
                          <a:rPr lang="en-US" altLang="zh-CN" i="1"/>
                        </m:ctrlPr>
                      </m:dPr>
                      <m:e>
                        <m:r>
                          <a:rPr lang="en-US" altLang="zh-CN" i="1"/>
                          <m:t>1+</m:t>
                        </m:r>
                        <m:func>
                          <m:funcPr>
                            <m:ctrlPr>
                              <a:rPr lang="en-US" altLang="zh-CN" i="1"/>
                            </m:ctrlPr>
                          </m:funcPr>
                          <m:fName>
                            <m:r>
                              <m:rPr>
                                <m:sty m:val="p"/>
                              </m:rPr>
                              <a:rPr lang="en-US" altLang="zh-CN"/>
                              <m:t>cos</m:t>
                            </m:r>
                          </m:fName>
                          <m:e>
                            <m:r>
                              <a:rPr lang="en-US" altLang="zh-CN" i="1"/>
                              <m:t>𝜃</m:t>
                            </m:r>
                          </m:e>
                        </m:func>
                      </m:e>
                    </m:d>
                  </m:oMath>
                </a14:m>
                <a:r>
                  <a:rPr lang="zh-CN" altLang="en-US" b="0" dirty="0" smtClean="0"/>
                  <a:t> </a:t>
                </a:r>
                <a:r>
                  <a:rPr lang="zh-CN" altLang="en-US" b="0" dirty="0" smtClean="0"/>
                  <a:t>或</a:t>
                </a:r>
                <a:r>
                  <a:rPr lang="zh-CN" altLang="en-US" b="0" dirty="0" smtClean="0"/>
                  <a:t> </a:t>
                </a:r>
                <a14:m>
                  <m:oMath xmlns:m="http://schemas.openxmlformats.org/officeDocument/2006/math">
                    <m:r>
                      <a:rPr lang="en-US" altLang="zh-CN" i="1"/>
                      <m:t>𝑟</m:t>
                    </m:r>
                    <m:r>
                      <a:rPr lang="en-US" altLang="zh-CN" i="1"/>
                      <m:t>=</m:t>
                    </m:r>
                    <m:r>
                      <a:rPr lang="en-US" altLang="zh-CN" i="1"/>
                      <m:t>𝑎</m:t>
                    </m:r>
                    <m:d>
                      <m:dPr>
                        <m:ctrlPr>
                          <a:rPr lang="en-US" altLang="zh-CN" i="1"/>
                        </m:ctrlPr>
                      </m:dPr>
                      <m:e>
                        <m:r>
                          <a:rPr lang="en-US" altLang="zh-CN" i="1"/>
                          <m:t>1</m:t>
                        </m:r>
                        <m:r>
                          <a:rPr lang="en-US" altLang="zh-CN" b="0" i="1" smtClean="0"/>
                          <m:t>−</m:t>
                        </m:r>
                        <m:func>
                          <m:funcPr>
                            <m:ctrlPr>
                              <a:rPr lang="en-US" altLang="zh-CN" i="1"/>
                            </m:ctrlPr>
                          </m:funcPr>
                          <m:fName>
                            <m:r>
                              <m:rPr>
                                <m:sty m:val="p"/>
                              </m:rPr>
                              <a:rPr lang="en-US" altLang="zh-CN"/>
                              <m:t>cos</m:t>
                            </m:r>
                          </m:fName>
                          <m:e>
                            <m:r>
                              <a:rPr lang="en-US" altLang="zh-CN" i="1"/>
                              <m:t>𝜃</m:t>
                            </m:r>
                          </m:e>
                        </m:func>
                      </m:e>
                    </m:d>
                  </m:oMath>
                </a14:m>
                <a:endParaRPr lang="en-US" altLang="zh-CN" b="0" dirty="0" smtClean="0"/>
              </a:p>
              <a:p>
                <a:pPr marL="342900" indent="-342900">
                  <a:lnSpc>
                    <a:spcPct val="120000"/>
                  </a:lnSpc>
                  <a:buFont typeface="Arial" panose="020B0604020202020204" pitchFamily="34" charset="0"/>
                  <a:buChar char="•"/>
                </a:pPr>
                <a:r>
                  <a:rPr lang="zh-CN" altLang="en-US" dirty="0">
                    <a:solidFill>
                      <a:srgbClr val="00B050"/>
                    </a:solidFill>
                  </a:rPr>
                  <a:t>双纽</a:t>
                </a:r>
                <a:r>
                  <a:rPr lang="zh-CN" altLang="en-US" dirty="0" smtClean="0">
                    <a:solidFill>
                      <a:srgbClr val="00B050"/>
                    </a:solidFill>
                  </a:rPr>
                  <a:t>线</a:t>
                </a:r>
                <a:r>
                  <a:rPr lang="zh-CN" altLang="en-US" dirty="0" smtClean="0">
                    <a:solidFill>
                      <a:srgbClr val="00B050"/>
                    </a:solidFill>
                  </a:rPr>
                  <a:t> </a:t>
                </a:r>
                <a14:m>
                  <m:oMath xmlns:m="http://schemas.openxmlformats.org/officeDocument/2006/math">
                    <m:sSup>
                      <m:sSupPr>
                        <m:ctrlPr>
                          <a:rPr lang="en-US" altLang="zh-CN" b="0" i="1" smtClean="0"/>
                        </m:ctrlPr>
                      </m:sSupPr>
                      <m:e>
                        <m:r>
                          <a:rPr lang="en-US" altLang="zh-CN" b="0" i="1" smtClean="0"/>
                          <m:t>𝑟</m:t>
                        </m:r>
                      </m:e>
                      <m:sup>
                        <m:r>
                          <a:rPr lang="en-US" altLang="zh-CN" b="0" i="1" smtClean="0"/>
                          <m:t>2</m:t>
                        </m:r>
                      </m:sup>
                    </m:sSup>
                    <m:r>
                      <a:rPr lang="en-US" altLang="zh-CN" b="0" i="1" smtClean="0"/>
                      <m:t>=</m:t>
                    </m:r>
                    <m:sSup>
                      <m:sSupPr>
                        <m:ctrlPr>
                          <a:rPr lang="en-US" altLang="zh-CN" b="0" i="1" smtClean="0"/>
                        </m:ctrlPr>
                      </m:sSupPr>
                      <m:e>
                        <m:r>
                          <a:rPr lang="en-US" altLang="zh-CN" b="0" i="1" smtClean="0"/>
                          <m:t>𝑎</m:t>
                        </m:r>
                      </m:e>
                      <m:sup>
                        <m:r>
                          <a:rPr lang="en-US" altLang="zh-CN" b="0" i="1" smtClean="0"/>
                          <m:t>2</m:t>
                        </m:r>
                      </m:sup>
                    </m:sSup>
                    <m:func>
                      <m:funcPr>
                        <m:ctrlPr>
                          <a:rPr lang="en-US" altLang="zh-CN" b="0" i="1" smtClean="0"/>
                        </m:ctrlPr>
                      </m:funcPr>
                      <m:fName>
                        <m:r>
                          <m:rPr>
                            <m:sty m:val="p"/>
                          </m:rPr>
                          <a:rPr lang="en-US" altLang="zh-CN" b="0" i="0" smtClean="0"/>
                          <m:t>cos</m:t>
                        </m:r>
                      </m:fName>
                      <m:e>
                        <m:r>
                          <a:rPr lang="en-US" altLang="zh-CN" b="0" i="1" smtClean="0"/>
                          <m:t>2</m:t>
                        </m:r>
                        <m:r>
                          <a:rPr lang="en-US" altLang="zh-CN" b="0" i="1" smtClean="0"/>
                          <m:t>𝜃</m:t>
                        </m:r>
                      </m:e>
                    </m:func>
                  </m:oMath>
                </a14:m>
                <a:endParaRPr lang="en-US" altLang="zh-CN" b="0" dirty="0" smtClean="0"/>
              </a:p>
              <a:p>
                <a:pPr marL="342900" indent="-342900">
                  <a:lnSpc>
                    <a:spcPct val="120000"/>
                  </a:lnSpc>
                  <a:buFont typeface="Arial" panose="020B0604020202020204" pitchFamily="34" charset="0"/>
                  <a:buChar char="•"/>
                </a:pPr>
                <a:r>
                  <a:rPr lang="zh-CN" altLang="en-US" dirty="0" smtClean="0"/>
                  <a:t>想一想</a:t>
                </a:r>
                <a:r>
                  <a:rPr lang="en-US" altLang="zh-CN" dirty="0" smtClean="0"/>
                  <a:t>: </a:t>
                </a:r>
                <a14:m>
                  <m:oMath xmlns:m="http://schemas.openxmlformats.org/officeDocument/2006/math">
                    <m:sSup>
                      <m:sSupPr>
                        <m:ctrlPr>
                          <a:rPr lang="en-US" altLang="zh-CN" b="0" i="1" smtClean="0"/>
                        </m:ctrlPr>
                      </m:sSupPr>
                      <m:e>
                        <m:r>
                          <a:rPr lang="en-US" altLang="zh-CN" b="0" i="1" smtClean="0"/>
                          <m:t>𝑟</m:t>
                        </m:r>
                      </m:e>
                      <m:sup>
                        <m:r>
                          <a:rPr lang="en-US" altLang="zh-CN" b="0" i="1" smtClean="0"/>
                          <m:t>2</m:t>
                        </m:r>
                      </m:sup>
                    </m:sSup>
                    <m:r>
                      <a:rPr lang="en-US" altLang="zh-CN" b="0" i="1" smtClean="0"/>
                      <m:t>=</m:t>
                    </m:r>
                    <m:sSup>
                      <m:sSupPr>
                        <m:ctrlPr>
                          <a:rPr lang="en-US" altLang="zh-CN" b="0" i="1" smtClean="0"/>
                        </m:ctrlPr>
                      </m:sSupPr>
                      <m:e>
                        <m:r>
                          <a:rPr lang="en-US" altLang="zh-CN" b="0" i="1" smtClean="0"/>
                          <m:t>𝑎</m:t>
                        </m:r>
                      </m:e>
                      <m:sup>
                        <m:r>
                          <a:rPr lang="en-US" altLang="zh-CN" b="0" i="1" smtClean="0"/>
                          <m:t>2</m:t>
                        </m:r>
                      </m:sup>
                    </m:sSup>
                    <m:func>
                      <m:funcPr>
                        <m:ctrlPr>
                          <a:rPr lang="en-US" altLang="zh-CN" b="0" i="1" smtClean="0"/>
                        </m:ctrlPr>
                      </m:funcPr>
                      <m:fName>
                        <m:r>
                          <m:rPr>
                            <m:sty m:val="p"/>
                          </m:rPr>
                          <a:rPr lang="en-US" altLang="zh-CN" i="1"/>
                          <m:t>cos</m:t>
                        </m:r>
                      </m:fName>
                      <m:e>
                        <m:r>
                          <a:rPr lang="en-US" altLang="zh-CN" b="0" i="1" smtClean="0"/>
                          <m:t>𝑛</m:t>
                        </m:r>
                        <m:r>
                          <a:rPr lang="en-US" altLang="zh-CN" b="0" i="1" smtClean="0"/>
                          <m:t>𝜃</m:t>
                        </m:r>
                      </m:e>
                    </m:func>
                  </m:oMath>
                </a14:m>
                <a:r>
                  <a:rPr lang="zh-CN" altLang="en-US" b="0" dirty="0" smtClean="0"/>
                  <a:t> 的</a:t>
                </a:r>
                <a:r>
                  <a:rPr lang="zh-CN" altLang="en-US" b="0" dirty="0" smtClean="0"/>
                  <a:t>图像</a:t>
                </a:r>
                <a:r>
                  <a:rPr lang="en-US" altLang="zh-CN" b="0" dirty="0" smtClean="0"/>
                  <a:t>?</a:t>
                </a:r>
                <a:endParaRPr lang="en-US" altLang="zh-CN" b="0" dirty="0" smtClean="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3"/>
                <a:stretch>
                  <a:fillRect l="-734" t="-233"/>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10915" t="15661" r="10471" b="-1084"/>
          <a:stretch/>
        </p:blipFill>
        <p:spPr>
          <a:xfrm>
            <a:off x="8328248" y="764704"/>
            <a:ext cx="2736304" cy="2736304"/>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549298186"/>
              </p:ext>
            </p:extLst>
          </p:nvPr>
        </p:nvGraphicFramePr>
        <p:xfrm>
          <a:off x="8328248" y="3606012"/>
          <a:ext cx="2736304" cy="2729065"/>
        </p:xfrm>
        <a:graphic>
          <a:graphicData uri="http://schemas.openxmlformats.org/presentationml/2006/ole">
            <mc:AlternateContent xmlns:mc="http://schemas.openxmlformats.org/markup-compatibility/2006">
              <mc:Choice xmlns:v="urn:schemas-microsoft-com:vml" Requires="v">
                <p:oleObj spid="_x0000_s1100" name="Image" r:id="rId5" imgW="4799880" imgH="4787280" progId="Photoshop.Image.13">
                  <p:embed/>
                </p:oleObj>
              </mc:Choice>
              <mc:Fallback>
                <p:oleObj name="Image" r:id="rId5" imgW="4799880" imgH="4787280" progId="Photoshop.Image.13">
                  <p:embed/>
                  <p:pic>
                    <p:nvPicPr>
                      <p:cNvPr id="11" name="对象 10"/>
                      <p:cNvPicPr/>
                      <p:nvPr/>
                    </p:nvPicPr>
                    <p:blipFill>
                      <a:blip r:embed="rId6"/>
                      <a:stretch>
                        <a:fillRect/>
                      </a:stretch>
                    </p:blipFill>
                    <p:spPr>
                      <a:xfrm>
                        <a:off x="8328248" y="3606012"/>
                        <a:ext cx="2736304" cy="272906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4947884"/>
              </p:ext>
            </p:extLst>
          </p:nvPr>
        </p:nvGraphicFramePr>
        <p:xfrm>
          <a:off x="4583832" y="4149080"/>
          <a:ext cx="3600000" cy="1541003"/>
        </p:xfrm>
        <a:graphic>
          <a:graphicData uri="http://schemas.openxmlformats.org/presentationml/2006/ole">
            <mc:AlternateContent xmlns:mc="http://schemas.openxmlformats.org/markup-compatibility/2006">
              <mc:Choice xmlns:v="urn:schemas-microsoft-com:vml" Requires="v">
                <p:oleObj spid="_x0000_s1101" name="Image" r:id="rId7" imgW="5726880" imgH="2450520" progId="Photoshop.Image.13">
                  <p:embed/>
                </p:oleObj>
              </mc:Choice>
              <mc:Fallback>
                <p:oleObj name="Image" r:id="rId7" imgW="5726880" imgH="2450520" progId="Photoshop.Image.13">
                  <p:embed/>
                  <p:pic>
                    <p:nvPicPr>
                      <p:cNvPr id="10" name="对象 9"/>
                      <p:cNvPicPr/>
                      <p:nvPr/>
                    </p:nvPicPr>
                    <p:blipFill>
                      <a:blip r:embed="rId8"/>
                      <a:stretch>
                        <a:fillRect/>
                      </a:stretch>
                    </p:blipFill>
                    <p:spPr>
                      <a:xfrm>
                        <a:off x="4583832" y="4149080"/>
                        <a:ext cx="3600000" cy="1541003"/>
                      </a:xfrm>
                      <a:prstGeom prst="rect">
                        <a:avLst/>
                      </a:prstGeom>
                    </p:spPr>
                  </p:pic>
                </p:oleObj>
              </mc:Fallback>
            </mc:AlternateContent>
          </a:graphicData>
        </a:graphic>
      </p:graphicFrame>
    </p:spTree>
    <p:extLst>
      <p:ext uri="{BB962C8B-B14F-4D97-AF65-F5344CB8AC3E}">
        <p14:creationId xmlns:p14="http://schemas.microsoft.com/office/powerpoint/2010/main" val="3220431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500"/>
                            </p:stCondLst>
                            <p:childTnLst>
                              <p:par>
                                <p:cTn id="23" presetID="1" presetClass="exit" presetSubtype="0" fill="hold" nodeType="after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par>
                          <p:cTn id="33" fill="hold">
                            <p:stCondLst>
                              <p:cond delay="500"/>
                            </p:stCondLst>
                            <p:childTnLst>
                              <p:par>
                                <p:cTn id="34" presetID="1" presetClass="exit" presetSubtype="0" fill="hold" nodeType="afterEffect">
                                  <p:stCondLst>
                                    <p:cond delay="0"/>
                                  </p:stCondLst>
                                  <p:childTnLst>
                                    <p:set>
                                      <p:cBhvr>
                                        <p:cTn id="35" dur="1" fill="hold">
                                          <p:stCondLst>
                                            <p:cond delay="0"/>
                                          </p:stCondLst>
                                        </p:cTn>
                                        <p:tgtEl>
                                          <p:spTgt spid="11"/>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将直角坐标方程</a:t>
                </a:r>
                <a:r>
                  <a:rPr lang="zh-CN" altLang="en-US" dirty="0" smtClean="0"/>
                  <a:t> </a:t>
                </a:r>
                <a14:m>
                  <m:oMath xmlns:m="http://schemas.openxmlformats.org/officeDocument/2006/math">
                    <m:r>
                      <a:rPr lang="en-US" altLang="zh-CN" i="1"/>
                      <m:t>𝑥</m:t>
                    </m:r>
                    <m:r>
                      <a:rPr lang="en-US" altLang="zh-CN" i="1"/>
                      <m:t>=1</m:t>
                    </m:r>
                  </m:oMath>
                </a14:m>
                <a:r>
                  <a:rPr lang="zh-CN" altLang="en-US" dirty="0" smtClean="0"/>
                  <a:t> </a:t>
                </a:r>
                <a:r>
                  <a:rPr lang="zh-CN" altLang="en-US" dirty="0"/>
                  <a:t>表示的直线用极坐标方程表示</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由</a:t>
                </a:r>
                <a:r>
                  <a:rPr lang="zh-CN" altLang="en-US" dirty="0" smtClean="0"/>
                  <a:t> </a:t>
                </a:r>
                <a14:m>
                  <m:oMath xmlns:m="http://schemas.openxmlformats.org/officeDocument/2006/math">
                    <m:r>
                      <a:rPr lang="en-US" altLang="zh-CN" i="1"/>
                      <m:t>𝑥</m:t>
                    </m:r>
                    <m:r>
                      <a:rPr lang="en-US" altLang="zh-CN" i="1"/>
                      <m:t>=</m:t>
                    </m:r>
                    <m:r>
                      <a:rPr lang="en-US" altLang="zh-CN" i="1"/>
                      <m:t>𝑟</m:t>
                    </m:r>
                    <m:func>
                      <m:funcPr>
                        <m:ctrlPr>
                          <a:rPr lang="en-US" altLang="zh-CN" i="1"/>
                        </m:ctrlPr>
                      </m:funcPr>
                      <m:fName>
                        <m:r>
                          <m:rPr>
                            <m:sty m:val="p"/>
                          </m:rPr>
                          <a:rPr lang="en-US" altLang="zh-CN"/>
                          <m:t>cos</m:t>
                        </m:r>
                      </m:fName>
                      <m:e>
                        <m:r>
                          <a:rPr lang="en-US" altLang="zh-CN" i="1"/>
                          <m:t>𝜃</m:t>
                        </m:r>
                      </m:e>
                    </m:func>
                    <m:r>
                      <a:rPr lang="en-US" altLang="zh-CN" i="1"/>
                      <m:t>=1</m:t>
                    </m:r>
                  </m:oMath>
                </a14:m>
                <a:r>
                  <a:rPr lang="zh-CN" altLang="en-US" dirty="0" smtClean="0"/>
                  <a:t> </a:t>
                </a:r>
                <a:r>
                  <a:rPr lang="zh-CN" altLang="en-US" dirty="0"/>
                  <a:t>可知极坐标方程为</a:t>
                </a:r>
                <a:r>
                  <a:rPr lang="zh-CN" altLang="en-US" dirty="0" smtClean="0"/>
                  <a:t> </a:t>
                </a:r>
                <a14:m>
                  <m:oMath xmlns:m="http://schemas.openxmlformats.org/officeDocument/2006/math">
                    <m:r>
                      <a:rPr lang="en-US" altLang="zh-CN" i="1"/>
                      <m:t>𝑟</m:t>
                    </m:r>
                    <m:r>
                      <a:rPr lang="en-US" altLang="zh-CN" i="1"/>
                      <m:t>=</m:t>
                    </m:r>
                    <m:f>
                      <m:fPr>
                        <m:ctrlPr>
                          <a:rPr lang="en-US" altLang="zh-CN" i="1"/>
                        </m:ctrlPr>
                      </m:fPr>
                      <m:num>
                        <m:r>
                          <a:rPr lang="en-US" altLang="zh-CN" i="1"/>
                          <m:t>1</m:t>
                        </m:r>
                      </m:num>
                      <m:den>
                        <m:func>
                          <m:funcPr>
                            <m:ctrlPr>
                              <a:rPr lang="en-US" altLang="zh-CN" i="1"/>
                            </m:ctrlPr>
                          </m:funcPr>
                          <m:fName>
                            <m:r>
                              <m:rPr>
                                <m:sty m:val="p"/>
                              </m:rPr>
                              <a:rPr lang="en-US" altLang="zh-CN"/>
                              <m:t>cos</m:t>
                            </m:r>
                          </m:fName>
                          <m:e>
                            <m:r>
                              <a:rPr lang="en-US" altLang="zh-CN" i="1"/>
                              <m:t>𝜃</m:t>
                            </m:r>
                          </m:e>
                        </m:func>
                      </m:den>
                    </m:f>
                  </m:oMath>
                </a14:m>
                <a:r>
                  <a:rPr lang="en-US" altLang="zh-CN" dirty="0" smtClean="0"/>
                  <a:t>.</a:t>
                </a:r>
              </a:p>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将</a:t>
                </a:r>
                <a:r>
                  <a:rPr lang="zh-CN" altLang="en-US" dirty="0"/>
                  <a:t>极</a:t>
                </a:r>
                <a:r>
                  <a:rPr lang="zh-CN" altLang="en-US" dirty="0" smtClean="0"/>
                  <a:t>坐标</a:t>
                </a:r>
                <a:r>
                  <a:rPr lang="zh-CN" altLang="en-US" dirty="0"/>
                  <a:t>方程</a:t>
                </a:r>
                <a:r>
                  <a:rPr lang="zh-CN" altLang="en-US" dirty="0" smtClean="0"/>
                  <a:t> </a:t>
                </a:r>
                <a14:m>
                  <m:oMath xmlns:m="http://schemas.openxmlformats.org/officeDocument/2006/math">
                    <m:r>
                      <a:rPr lang="en-US" altLang="zh-CN" b="0" i="1" smtClean="0"/>
                      <m:t>𝑟</m:t>
                    </m:r>
                    <m:r>
                      <a:rPr lang="en-US" altLang="zh-CN" b="0" i="1" smtClean="0"/>
                      <m:t>=4</m:t>
                    </m:r>
                    <m:func>
                      <m:funcPr>
                        <m:ctrlPr>
                          <a:rPr lang="en-US" altLang="zh-CN" b="0" i="1" smtClean="0"/>
                        </m:ctrlPr>
                      </m:funcPr>
                      <m:fName>
                        <m:r>
                          <m:rPr>
                            <m:sty m:val="p"/>
                          </m:rPr>
                          <a:rPr lang="en-US" altLang="zh-CN" b="0" i="0" smtClean="0"/>
                          <m:t>sin</m:t>
                        </m:r>
                      </m:fName>
                      <m:e>
                        <m:r>
                          <a:rPr lang="en-US" altLang="zh-CN" b="0" i="1" smtClean="0"/>
                          <m:t>𝜃</m:t>
                        </m:r>
                      </m:e>
                    </m:func>
                  </m:oMath>
                </a14:m>
                <a:r>
                  <a:rPr lang="zh-CN" altLang="en-US" dirty="0" smtClean="0"/>
                  <a:t> 表示</a:t>
                </a:r>
                <a:r>
                  <a:rPr lang="zh-CN" altLang="en-US" dirty="0" smtClean="0"/>
                  <a:t>的</a:t>
                </a:r>
                <a:r>
                  <a:rPr lang="zh-CN" altLang="en-US" dirty="0"/>
                  <a:t>曲线</a:t>
                </a:r>
                <a:r>
                  <a:rPr lang="zh-CN" altLang="en-US" dirty="0" smtClean="0"/>
                  <a:t>用直角坐标</a:t>
                </a:r>
                <a:r>
                  <a:rPr lang="zh-CN" altLang="en-US" dirty="0"/>
                  <a:t>方程表示</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a:t>
                </a:r>
                <a:r>
                  <a:rPr lang="zh-CN" altLang="en-US" dirty="0" smtClean="0"/>
                  <a:t>由于</a:t>
                </a:r>
                <a:r>
                  <a:rPr lang="zh-CN" altLang="en-US" dirty="0" smtClean="0"/>
                  <a:t> </a:t>
                </a:r>
                <a14:m>
                  <m:oMath xmlns:m="http://schemas.openxmlformats.org/officeDocument/2006/math">
                    <m:func>
                      <m:funcPr>
                        <m:ctrlPr>
                          <a:rPr lang="en-US" altLang="zh-CN" b="0" i="1" smtClean="0"/>
                        </m:ctrlPr>
                      </m:funcPr>
                      <m:fName>
                        <m:r>
                          <m:rPr>
                            <m:sty m:val="p"/>
                          </m:rPr>
                          <a:rPr lang="en-US" altLang="zh-CN" b="0" i="0" smtClean="0"/>
                          <m:t>sin</m:t>
                        </m:r>
                      </m:fName>
                      <m:e>
                        <m:r>
                          <a:rPr lang="en-US" altLang="zh-CN" b="0" i="1" smtClean="0"/>
                          <m:t>𝜃</m:t>
                        </m:r>
                      </m:e>
                    </m:func>
                    <m:r>
                      <a:rPr lang="en-US" altLang="zh-CN" i="1"/>
                      <m:t>=</m:t>
                    </m:r>
                    <m:f>
                      <m:fPr>
                        <m:ctrlPr>
                          <a:rPr lang="en-US" altLang="zh-CN" b="0" i="1" smtClean="0"/>
                        </m:ctrlPr>
                      </m:fPr>
                      <m:num>
                        <m:r>
                          <a:rPr lang="en-US" altLang="zh-CN" b="0" i="1" smtClean="0"/>
                          <m:t>𝑥</m:t>
                        </m:r>
                      </m:num>
                      <m:den>
                        <m:r>
                          <a:rPr lang="en-US" altLang="zh-CN" b="0" i="1" smtClean="0"/>
                          <m:t>𝑟</m:t>
                        </m:r>
                      </m:den>
                    </m:f>
                  </m:oMath>
                </a14:m>
                <a:r>
                  <a:rPr lang="en-US" altLang="zh-CN" dirty="0" smtClean="0"/>
                  <a:t>, </a:t>
                </a:r>
                <a:r>
                  <a:rPr lang="zh-CN" altLang="en-US" dirty="0" smtClean="0"/>
                  <a:t>因此</a:t>
                </a:r>
                <a:r>
                  <a:rPr lang="zh-CN" altLang="en-US" dirty="0" smtClean="0"/>
                  <a:t> </a:t>
                </a:r>
                <a14:m>
                  <m:oMath xmlns:m="http://schemas.openxmlformats.org/officeDocument/2006/math">
                    <m:sSup>
                      <m:sSupPr>
                        <m:ctrlPr>
                          <a:rPr lang="en-US" altLang="zh-CN" b="0" i="1" smtClean="0"/>
                        </m:ctrlPr>
                      </m:sSupPr>
                      <m:e>
                        <m:r>
                          <a:rPr lang="en-US" altLang="zh-CN" b="0" i="1" smtClean="0"/>
                          <m:t>𝑟</m:t>
                        </m:r>
                      </m:e>
                      <m:sup>
                        <m:r>
                          <a:rPr lang="en-US" altLang="zh-CN" b="0" i="1" smtClean="0"/>
                          <m:t>2</m:t>
                        </m:r>
                      </m:sup>
                    </m:sSup>
                    <m:r>
                      <a:rPr lang="en-US" altLang="zh-CN" b="0" i="1" smtClean="0"/>
                      <m:t>=4</m:t>
                    </m:r>
                    <m:r>
                      <a:rPr lang="en-US" altLang="zh-CN" b="0" i="1" smtClean="0"/>
                      <m:t>𝑟</m:t>
                    </m:r>
                    <m:func>
                      <m:funcPr>
                        <m:ctrlPr>
                          <a:rPr lang="en-US" altLang="zh-CN" b="0" i="1" smtClean="0"/>
                        </m:ctrlPr>
                      </m:funcPr>
                      <m:fName>
                        <m:r>
                          <m:rPr>
                            <m:sty m:val="p"/>
                          </m:rPr>
                          <a:rPr lang="en-US" altLang="zh-CN" b="0" i="0" smtClean="0"/>
                          <m:t>sin</m:t>
                        </m:r>
                      </m:fName>
                      <m:e>
                        <m:r>
                          <a:rPr lang="en-US" altLang="zh-CN" b="0" i="1" smtClean="0"/>
                          <m:t>𝜃</m:t>
                        </m:r>
                      </m:e>
                    </m:func>
                    <m:r>
                      <a:rPr lang="en-US" altLang="zh-CN" b="0" i="1" smtClean="0"/>
                      <m:t>=4</m:t>
                    </m:r>
                    <m:r>
                      <a:rPr lang="en-US" altLang="zh-CN" b="0" i="1" smtClean="0"/>
                      <m:t>𝑦</m:t>
                    </m:r>
                  </m:oMath>
                </a14:m>
                <a:r>
                  <a:rPr lang="en-US" altLang="zh-CN" dirty="0" smtClean="0"/>
                  <a:t>, </a:t>
                </a:r>
                <a:r>
                  <a:rPr lang="zh-CN" altLang="en-US" dirty="0" smtClean="0"/>
                  <a:t>即</a:t>
                </a:r>
                <a:r>
                  <a:rPr lang="zh-CN" altLang="en-US" dirty="0"/>
                  <a:t>直角</a:t>
                </a:r>
                <a:r>
                  <a:rPr lang="zh-CN" altLang="en-US" dirty="0" smtClean="0"/>
                  <a:t>坐标</a:t>
                </a:r>
                <a:r>
                  <a:rPr lang="zh-CN" altLang="en-US" dirty="0"/>
                  <a:t>方程为</a:t>
                </a:r>
                <a:r>
                  <a:rPr lang="zh-CN" altLang="en-US" dirty="0" smtClean="0"/>
                  <a:t> </a:t>
                </a:r>
                <a14:m>
                  <m:oMath xmlns:m="http://schemas.openxmlformats.org/officeDocument/2006/math">
                    <m:sSup>
                      <m:sSupPr>
                        <m:ctrlPr>
                          <a:rPr lang="en-US" altLang="zh-CN" i="1"/>
                        </m:ctrlPr>
                      </m:sSupPr>
                      <m:e>
                        <m:r>
                          <a:rPr lang="en-US" altLang="zh-CN" i="1"/>
                          <m:t>𝑥</m:t>
                        </m:r>
                      </m:e>
                      <m:sup>
                        <m:r>
                          <a:rPr lang="en-US" altLang="zh-CN" i="1"/>
                          <m:t>2</m:t>
                        </m:r>
                      </m:sup>
                    </m:sSup>
                    <m:r>
                      <a:rPr lang="en-US" altLang="zh-CN" i="1"/>
                      <m:t>+</m:t>
                    </m:r>
                    <m:sSup>
                      <m:sSupPr>
                        <m:ctrlPr>
                          <a:rPr lang="en-US" altLang="zh-CN" i="1"/>
                        </m:ctrlPr>
                      </m:sSupPr>
                      <m:e>
                        <m:r>
                          <a:rPr lang="en-US" altLang="zh-CN" i="1"/>
                          <m:t>𝑦</m:t>
                        </m:r>
                      </m:e>
                      <m:sup>
                        <m:r>
                          <a:rPr lang="en-US" altLang="zh-CN" i="1"/>
                          <m:t>2</m:t>
                        </m:r>
                      </m:sup>
                    </m:sSup>
                    <m:r>
                      <a:rPr lang="en-US" altLang="zh-CN" i="1"/>
                      <m:t>=</m:t>
                    </m:r>
                    <m:r>
                      <a:rPr lang="en-US" altLang="zh-CN" b="0" i="1" smtClean="0"/>
                      <m:t>4</m:t>
                    </m:r>
                    <m:r>
                      <a:rPr lang="en-US" altLang="zh-CN" b="0" i="1" smtClean="0"/>
                      <m:t>𝑦</m:t>
                    </m:r>
                  </m:oMath>
                </a14:m>
                <a:r>
                  <a:rPr lang="en-US" altLang="zh-CN" dirty="0" smtClean="0"/>
                  <a:t>.</a:t>
                </a:r>
              </a:p>
              <a:p>
                <a:pPr marL="342900" indent="-342900">
                  <a:lnSpc>
                    <a:spcPct val="120000"/>
                  </a:lnSpc>
                  <a:buFont typeface="Arial" panose="020B0604020202020204" pitchFamily="34" charset="0"/>
                  <a:buChar char="•"/>
                </a:pPr>
                <a:r>
                  <a:rPr lang="zh-CN" altLang="en-US" b="0" dirty="0" smtClean="0"/>
                  <a:t>对于极坐标方程</a:t>
                </a:r>
                <a:r>
                  <a:rPr lang="zh-CN" altLang="en-US" b="0" dirty="0" smtClean="0"/>
                  <a:t> </a:t>
                </a:r>
                <a14:m>
                  <m:oMath xmlns:m="http://schemas.openxmlformats.org/officeDocument/2006/math">
                    <m:r>
                      <a:rPr lang="en-US" altLang="zh-CN" b="0" i="1" smtClean="0"/>
                      <m:t>𝑟</m:t>
                    </m:r>
                    <m:r>
                      <a:rPr lang="en-US" altLang="zh-CN" b="0" i="1" smtClean="0"/>
                      <m:t>=</m:t>
                    </m:r>
                    <m:r>
                      <a:rPr lang="en-US" altLang="zh-CN" b="0" i="1" smtClean="0"/>
                      <m:t>𝑓</m:t>
                    </m:r>
                    <m:r>
                      <a:rPr lang="en-US" altLang="zh-CN" b="0" i="1" smtClean="0"/>
                      <m:t>(</m:t>
                    </m:r>
                    <m:r>
                      <a:rPr lang="en-US" altLang="zh-CN" b="0" i="1" smtClean="0"/>
                      <m:t>𝜃</m:t>
                    </m:r>
                    <m:r>
                      <a:rPr lang="en-US" altLang="zh-CN" b="0" i="1" smtClean="0"/>
                      <m:t>)</m:t>
                    </m:r>
                  </m:oMath>
                </a14:m>
                <a:r>
                  <a:rPr lang="en-US" altLang="zh-CN" b="0" dirty="0" smtClean="0"/>
                  <a:t>, </a:t>
                </a:r>
                <a:r>
                  <a:rPr lang="zh-CN" altLang="en-US" b="0" dirty="0" smtClean="0"/>
                  <a:t>我们总可以将其对应的直角坐标</a:t>
                </a:r>
                <a:r>
                  <a:rPr lang="zh-CN" altLang="en-US" dirty="0" smtClean="0"/>
                  <a:t>系的参数</a:t>
                </a:r>
                <a:r>
                  <a:rPr lang="zh-CN" altLang="en-US" b="0" dirty="0" smtClean="0"/>
                  <a:t>方程表为</a:t>
                </a:r>
                <a:endParaRPr lang="en-US" altLang="zh-CN" b="0" dirty="0" smtClean="0"/>
              </a:p>
              <a:p>
                <a:pPr>
                  <a:lnSpc>
                    <a:spcPct val="120000"/>
                  </a:lnSpc>
                </a:pPr>
                <a14:m>
                  <m:oMathPara xmlns:m="http://schemas.openxmlformats.org/officeDocument/2006/math">
                    <m:oMathParaPr>
                      <m:jc m:val="centerGroup"/>
                    </m:oMathParaPr>
                    <m:oMath xmlns:m="http://schemas.openxmlformats.org/officeDocument/2006/math">
                      <m:d>
                        <m:dPr>
                          <m:begChr m:val="{"/>
                          <m:endChr m:val=""/>
                          <m:ctrlPr>
                            <a:rPr lang="en-US" altLang="zh-CN" b="0" i="1" smtClean="0"/>
                          </m:ctrlPr>
                        </m:dPr>
                        <m:e>
                          <m:m>
                            <m:mPr>
                              <m:plcHide m:val="on"/>
                              <m:mcs>
                                <m:mc>
                                  <m:mcPr>
                                    <m:count m:val="2"/>
                                    <m:mcJc m:val="center"/>
                                  </m:mcPr>
                                </m:mc>
                              </m:mcs>
                              <m:ctrlPr>
                                <a:rPr lang="en-US" altLang="zh-CN" b="0" i="1" smtClean="0"/>
                              </m:ctrlPr>
                            </m:mPr>
                            <m:mr>
                              <m:e>
                                <m:r>
                                  <a:rPr lang="en-US" altLang="zh-CN" b="0" i="1" smtClean="0"/>
                                  <m:t> </m:t>
                                </m:r>
                                <m:r>
                                  <a:rPr lang="en-US" altLang="zh-CN" b="0" i="1" smtClean="0"/>
                                  <m:t>𝑥</m:t>
                                </m:r>
                                <m:r>
                                  <a:rPr lang="en-US" altLang="zh-CN" b="0" i="1" smtClean="0"/>
                                  <m:t>=</m:t>
                                </m:r>
                                <m:r>
                                  <a:rPr lang="en-US" altLang="zh-CN" b="0" i="1" smtClean="0"/>
                                  <m:t>𝑓</m:t>
                                </m:r>
                                <m:d>
                                  <m:dPr>
                                    <m:ctrlPr>
                                      <a:rPr lang="en-US" altLang="zh-CN" b="0" i="1" smtClean="0"/>
                                    </m:ctrlPr>
                                  </m:dPr>
                                  <m:e>
                                    <m:r>
                                      <a:rPr lang="en-US" altLang="zh-CN" b="0" i="1" smtClean="0"/>
                                      <m:t>𝜃</m:t>
                                    </m:r>
                                  </m:e>
                                </m:d>
                                <m:func>
                                  <m:funcPr>
                                    <m:ctrlPr>
                                      <a:rPr lang="en-US" altLang="zh-CN" b="0" i="1" smtClean="0"/>
                                    </m:ctrlPr>
                                  </m:funcPr>
                                  <m:fName>
                                    <m:r>
                                      <m:rPr>
                                        <m:sty m:val="p"/>
                                      </m:rPr>
                                      <a:rPr lang="en-US" altLang="zh-CN" b="0" i="0" smtClean="0"/>
                                      <m:t>cos</m:t>
                                    </m:r>
                                  </m:fName>
                                  <m:e>
                                    <m:r>
                                      <a:rPr lang="en-US" altLang="zh-CN" b="0" i="1" smtClean="0"/>
                                      <m:t>𝜃</m:t>
                                    </m:r>
                                  </m:e>
                                </m:func>
                                <m:r>
                                  <a:rPr lang="en-US" altLang="zh-CN" b="0" i="1" smtClean="0"/>
                                  <m:t>,</m:t>
                                </m:r>
                              </m:e>
                              <m:e/>
                            </m:mr>
                            <m:mr>
                              <m:e>
                                <m:r>
                                  <a:rPr lang="en-US" altLang="zh-CN" b="0" i="1" smtClean="0"/>
                                  <m:t>𝑦</m:t>
                                </m:r>
                                <m:r>
                                  <a:rPr lang="en-US" altLang="zh-CN" b="0" i="1" smtClean="0"/>
                                  <m:t>=</m:t>
                                </m:r>
                                <m:r>
                                  <a:rPr lang="en-US" altLang="zh-CN" b="0" i="1" smtClean="0"/>
                                  <m:t>𝑓</m:t>
                                </m:r>
                                <m:d>
                                  <m:dPr>
                                    <m:ctrlPr>
                                      <a:rPr lang="en-US" altLang="zh-CN" b="0" i="1" smtClean="0"/>
                                    </m:ctrlPr>
                                  </m:dPr>
                                  <m:e>
                                    <m:r>
                                      <a:rPr lang="en-US" altLang="zh-CN" b="0" i="1" smtClean="0"/>
                                      <m:t>𝜃</m:t>
                                    </m:r>
                                  </m:e>
                                </m:d>
                                <m:func>
                                  <m:funcPr>
                                    <m:ctrlPr>
                                      <a:rPr lang="en-US" altLang="zh-CN" b="0" i="1" smtClean="0"/>
                                    </m:ctrlPr>
                                  </m:funcPr>
                                  <m:fName>
                                    <m:r>
                                      <m:rPr>
                                        <m:sty m:val="p"/>
                                      </m:rPr>
                                      <a:rPr lang="en-US" altLang="zh-CN" b="0" i="0" smtClean="0"/>
                                      <m:t>sin</m:t>
                                    </m:r>
                                  </m:fName>
                                  <m:e>
                                    <m:r>
                                      <a:rPr lang="en-US" altLang="zh-CN" b="0" i="1" smtClean="0"/>
                                      <m:t>𝜃</m:t>
                                    </m:r>
                                    <m:r>
                                      <a:rPr lang="en-US" altLang="zh-CN" b="0" i="1" smtClean="0"/>
                                      <m:t>,</m:t>
                                    </m:r>
                                  </m:e>
                                </m:func>
                              </m:e>
                              <m:e/>
                            </m:mr>
                          </m:m>
                          <m:r>
                            <a:rPr lang="zh-CN" altLang="en-US" i="1"/>
                            <m:t>其中</m:t>
                          </m:r>
                          <m:r>
                            <a:rPr lang="zh-CN" altLang="en-US" i="1" smtClean="0"/>
                            <m:t>参数</m:t>
                          </m:r>
                          <m:r>
                            <a:rPr lang="en-US" altLang="zh-CN" b="0" i="1" smtClean="0"/>
                            <m:t> </m:t>
                          </m:r>
                          <m:r>
                            <a:rPr lang="en-US" altLang="zh-CN" b="0" i="1" smtClean="0"/>
                            <m:t>𝜃</m:t>
                          </m:r>
                          <m:r>
                            <a:rPr lang="en-US" altLang="zh-CN" b="0" i="1" smtClean="0"/>
                            <m:t>≥0.</m:t>
                          </m:r>
                        </m:e>
                      </m:d>
                    </m:oMath>
                  </m:oMathPara>
                </a14:m>
                <a:endParaRPr lang="en-US" altLang="zh-CN" b="0" dirty="0" smtClean="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8810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55840" y="1700808"/>
            <a:ext cx="2448272" cy="2664296"/>
            <a:chOff x="4655840" y="1700808"/>
            <a:chExt cx="2448272" cy="2664296"/>
          </a:xfrm>
        </p:grpSpPr>
        <p:sp>
          <p:nvSpPr>
            <p:cNvPr id="3" name="圆角矩形 2"/>
            <p:cNvSpPr/>
            <p:nvPr/>
          </p:nvSpPr>
          <p:spPr>
            <a:xfrm>
              <a:off x="4655840" y="1700808"/>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4871864" y="1988840"/>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1</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2</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3</m:t>
                        </m:r>
                      </m:oMath>
                    </m:oMathPara>
                  </a14:m>
                  <a:endParaRPr lang="zh-CN" altLang="en-US" sz="4000"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871864" y="1988840"/>
                  <a:ext cx="504056" cy="1938992"/>
                </a:xfrm>
                <a:prstGeom prst="rect">
                  <a:avLst/>
                </a:prstGeom>
                <a:blipFill>
                  <a:blip r:embed="rId2"/>
                  <a:stretch>
                    <a:fillRect/>
                  </a:stretch>
                </a:blipFill>
              </p:spPr>
              <p:txBody>
                <a:bodyPr/>
                <a:lstStyle/>
                <a:p>
                  <a:r>
                    <a:rPr lang="zh-CN" altLang="en-US">
                      <a:noFill/>
                    </a:rPr>
                    <a:t> </a:t>
                  </a:r>
                </a:p>
              </p:txBody>
            </p:sp>
          </mc:Fallback>
        </mc:AlternateContent>
        <p:sp>
          <p:nvSpPr>
            <p:cNvPr id="6" name="圆角矩形 5"/>
            <p:cNvSpPr/>
            <p:nvPr/>
          </p:nvSpPr>
          <p:spPr>
            <a:xfrm>
              <a:off x="6240016" y="1700808"/>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7" name="文本框 6"/>
                <p:cNvSpPr txBox="1"/>
                <p:nvPr/>
              </p:nvSpPr>
              <p:spPr>
                <a:xfrm>
                  <a:off x="6456040" y="1988840"/>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2</m:t>
                        </m:r>
                      </m:oMath>
                    </m:oMathPara>
                  </a14:m>
                  <a:endParaRPr lang="en-US" altLang="zh-CN" sz="4000" b="0"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b="0" i="1" smtClean="0">
                            <a:solidFill>
                              <a:schemeClr val="tx1"/>
                            </a:solidFill>
                            <a:latin typeface="Cambria Math" panose="02040503050406030204" pitchFamily="18" charset="0"/>
                          </a:rPr>
                          <m:t>4</m:t>
                        </m:r>
                      </m:oMath>
                    </m:oMathPara>
                  </a14:m>
                  <a:endParaRPr lang="en-US" altLang="zh-CN" sz="4000" b="0"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b="0" i="1" smtClean="0">
                            <a:solidFill>
                              <a:schemeClr val="tx1"/>
                            </a:solidFill>
                            <a:latin typeface="Cambria Math" panose="02040503050406030204" pitchFamily="18" charset="0"/>
                          </a:rPr>
                          <m:t>5</m:t>
                        </m:r>
                      </m:oMath>
                    </m:oMathPara>
                  </a14:m>
                  <a:endParaRPr lang="zh-CN" altLang="en-US" sz="4000" dirty="0">
                    <a:solidFill>
                      <a:schemeClr val="tx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456040" y="1988840"/>
                  <a:ext cx="504056" cy="1938992"/>
                </a:xfrm>
                <a:prstGeom prst="rect">
                  <a:avLst/>
                </a:prstGeom>
                <a:blipFill>
                  <a:blip r:embed="rId3"/>
                  <a:stretch>
                    <a:fillRect/>
                  </a:stretch>
                </a:blipFill>
              </p:spPr>
              <p:txBody>
                <a:bodyPr/>
                <a:lstStyle/>
                <a:p>
                  <a:r>
                    <a:rPr lang="zh-CN" altLang="en-US">
                      <a:noFill/>
                    </a:rPr>
                    <a:t> </a:t>
                  </a:r>
                </a:p>
              </p:txBody>
            </p:sp>
          </mc:Fallback>
        </mc:AlternateContent>
        <p:cxnSp>
          <p:nvCxnSpPr>
            <p:cNvPr id="8" name="直接箭头连接符 7"/>
            <p:cNvCxnSpPr/>
            <p:nvPr/>
          </p:nvCxnSpPr>
          <p:spPr>
            <a:xfrm>
              <a:off x="5340040" y="2348880"/>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9" name="直接箭头连接符 8"/>
            <p:cNvCxnSpPr/>
            <p:nvPr/>
          </p:nvCxnSpPr>
          <p:spPr>
            <a:xfrm>
              <a:off x="5340040" y="2996952"/>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10" name="直接箭头连接符 9"/>
            <p:cNvCxnSpPr/>
            <p:nvPr/>
          </p:nvCxnSpPr>
          <p:spPr>
            <a:xfrm flipV="1">
              <a:off x="5340040" y="2996952"/>
              <a:ext cx="1116000" cy="648072"/>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grpSp>
      <mc:AlternateContent xmlns:mc="http://schemas.openxmlformats.org/markup-compatibility/2006" xmlns:a14="http://schemas.microsoft.com/office/drawing/2010/main">
        <mc:Choice Requires="a14">
          <p:sp>
            <p:nvSpPr>
              <p:cNvPr id="11" name="文本框 10"/>
              <p:cNvSpPr txBox="1"/>
              <p:nvPr/>
            </p:nvSpPr>
            <p:spPr>
              <a:xfrm>
                <a:off x="4151784" y="4629612"/>
                <a:ext cx="4464496" cy="5995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1, 2, 3</m:t>
                          </m:r>
                        </m:e>
                      </m:d>
                      <m:groupChr>
                        <m:groupChrPr>
                          <m:chr m:val="→"/>
                          <m:vertJc m:val="bot"/>
                          <m:ctrlPr>
                            <a:rPr lang="en-US" altLang="zh-CN" sz="2400" b="0" i="1" smtClean="0">
                              <a:latin typeface="Cambria Math" panose="02040503050406030204" pitchFamily="18" charset="0"/>
                            </a:rPr>
                          </m:ctrlPr>
                        </m:groupChrPr>
                        <m:e>
                          <m:r>
                            <m:rPr>
                              <m:brk m:alnAt="2"/>
                            </m:rP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 </m:t>
                          </m:r>
                        </m:e>
                      </m:groupCh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2, 4, 5</m:t>
                          </m:r>
                        </m:e>
                      </m:d>
                    </m:oMath>
                  </m:oMathPara>
                </a14:m>
                <a:endParaRPr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151784" y="4629612"/>
                <a:ext cx="4464496" cy="599588"/>
              </a:xfrm>
              <a:prstGeom prst="rect">
                <a:avLst/>
              </a:prstGeom>
              <a:blipFill>
                <a:blip r:embed="rId4"/>
                <a:stretch>
                  <a:fillRect/>
                </a:stretch>
              </a:blipFill>
            </p:spPr>
            <p:txBody>
              <a:bodyPr/>
              <a:lstStyle/>
              <a:p>
                <a:r>
                  <a:rPr lang="zh-CN" altLang="en-US">
                    <a:noFill/>
                  </a:rPr>
                  <a:t> </a:t>
                </a:r>
              </a:p>
            </p:txBody>
          </p:sp>
        </mc:Fallback>
      </mc:AlternateContent>
      <p:grpSp>
        <p:nvGrpSpPr>
          <p:cNvPr id="4" name="组合 3"/>
          <p:cNvGrpSpPr/>
          <p:nvPr/>
        </p:nvGrpSpPr>
        <p:grpSpPr>
          <a:xfrm>
            <a:off x="2549668" y="5229200"/>
            <a:ext cx="1764196" cy="1097796"/>
            <a:chOff x="2549668" y="5229200"/>
            <a:chExt cx="1764196" cy="1097796"/>
          </a:xfrm>
        </p:grpSpPr>
        <p:sp>
          <p:nvSpPr>
            <p:cNvPr id="13" name="文本框 12"/>
            <p:cNvSpPr txBox="1"/>
            <p:nvPr/>
          </p:nvSpPr>
          <p:spPr>
            <a:xfrm>
              <a:off x="2549668" y="5957664"/>
              <a:ext cx="1080120" cy="369332"/>
            </a:xfrm>
            <a:prstGeom prst="rect">
              <a:avLst/>
            </a:prstGeom>
            <a:noFill/>
          </p:spPr>
          <p:txBody>
            <a:bodyPr wrap="square" rtlCol="0">
              <a:spAutoFit/>
            </a:bodyPr>
            <a:lstStyle/>
            <a:p>
              <a:pPr algn="ctr"/>
              <a:r>
                <a:rPr lang="zh-CN" altLang="en-US" dirty="0" smtClean="0">
                  <a:solidFill>
                    <a:srgbClr val="0000FF"/>
                  </a:solidFill>
                </a:rPr>
                <a:t>自变量</a:t>
              </a:r>
              <a:endParaRPr lang="zh-CN" altLang="en-US" dirty="0">
                <a:solidFill>
                  <a:srgbClr val="0000FF"/>
                </a:solidFill>
              </a:endParaRPr>
            </a:p>
          </p:txBody>
        </p:sp>
        <p:cxnSp>
          <p:nvCxnSpPr>
            <p:cNvPr id="17" name="直接箭头连接符 16"/>
            <p:cNvCxnSpPr>
              <a:endCxn id="13" idx="0"/>
            </p:cNvCxnSpPr>
            <p:nvPr/>
          </p:nvCxnSpPr>
          <p:spPr>
            <a:xfrm flipH="1">
              <a:off x="3089728" y="5229200"/>
              <a:ext cx="1224136" cy="72846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grpSp>
        <p:nvGrpSpPr>
          <p:cNvPr id="19" name="组合 18"/>
          <p:cNvGrpSpPr/>
          <p:nvPr/>
        </p:nvGrpSpPr>
        <p:grpSpPr>
          <a:xfrm>
            <a:off x="6096000" y="5229200"/>
            <a:ext cx="1998284" cy="1050220"/>
            <a:chOff x="6096000" y="5229200"/>
            <a:chExt cx="1998284" cy="1050220"/>
          </a:xfrm>
        </p:grpSpPr>
        <p:sp>
          <p:nvSpPr>
            <p:cNvPr id="15" name="文本框 14"/>
            <p:cNvSpPr txBox="1"/>
            <p:nvPr/>
          </p:nvSpPr>
          <p:spPr>
            <a:xfrm>
              <a:off x="6510108" y="5910088"/>
              <a:ext cx="1584176" cy="369332"/>
            </a:xfrm>
            <a:prstGeom prst="rect">
              <a:avLst/>
            </a:prstGeom>
            <a:noFill/>
          </p:spPr>
          <p:txBody>
            <a:bodyPr wrap="square" rtlCol="0">
              <a:spAutoFit/>
            </a:bodyPr>
            <a:lstStyle/>
            <a:p>
              <a:pPr algn="ctr"/>
              <a:r>
                <a:rPr lang="zh-CN" altLang="en-US" dirty="0" smtClean="0">
                  <a:solidFill>
                    <a:srgbClr val="0000FF"/>
                  </a:solidFill>
                </a:rPr>
                <a:t>因变量</a:t>
              </a:r>
              <a:r>
                <a:rPr lang="en-US" altLang="zh-CN" dirty="0" smtClean="0">
                  <a:solidFill>
                    <a:srgbClr val="0000FF"/>
                  </a:solidFill>
                </a:rPr>
                <a:t>(</a:t>
              </a:r>
              <a:r>
                <a:rPr lang="zh-CN" altLang="en-US" dirty="0" smtClean="0">
                  <a:solidFill>
                    <a:srgbClr val="0000FF"/>
                  </a:solidFill>
                </a:rPr>
                <a:t>函数</a:t>
              </a:r>
              <a:r>
                <a:rPr lang="en-US" altLang="zh-CN" dirty="0" smtClean="0">
                  <a:solidFill>
                    <a:srgbClr val="0000FF"/>
                  </a:solidFill>
                </a:rPr>
                <a:t>)</a:t>
              </a:r>
              <a:endParaRPr lang="zh-CN" altLang="en-US" dirty="0">
                <a:solidFill>
                  <a:srgbClr val="0000FF"/>
                </a:solidFill>
              </a:endParaRPr>
            </a:p>
          </p:txBody>
        </p:sp>
        <p:cxnSp>
          <p:nvCxnSpPr>
            <p:cNvPr id="18" name="直接箭头连接符 17"/>
            <p:cNvCxnSpPr>
              <a:endCxn id="15" idx="0"/>
            </p:cNvCxnSpPr>
            <p:nvPr/>
          </p:nvCxnSpPr>
          <p:spPr>
            <a:xfrm>
              <a:off x="6096000" y="5229200"/>
              <a:ext cx="1206196" cy="68088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grpSp>
        <p:nvGrpSpPr>
          <p:cNvPr id="16" name="组合 15"/>
          <p:cNvGrpSpPr/>
          <p:nvPr/>
        </p:nvGrpSpPr>
        <p:grpSpPr>
          <a:xfrm>
            <a:off x="4421876" y="5229200"/>
            <a:ext cx="1242076" cy="1097796"/>
            <a:chOff x="4421876" y="5229200"/>
            <a:chExt cx="1242076" cy="1097796"/>
          </a:xfrm>
        </p:grpSpPr>
        <mc:AlternateContent xmlns:mc="http://schemas.openxmlformats.org/markup-compatibility/2006" xmlns:a14="http://schemas.microsoft.com/office/drawing/2010/main">
          <mc:Choice Requires="a14">
            <p:sp>
              <p:nvSpPr>
                <p:cNvPr id="12" name="文本框 11"/>
                <p:cNvSpPr txBox="1"/>
                <p:nvPr/>
              </p:nvSpPr>
              <p:spPr>
                <a:xfrm>
                  <a:off x="4421876" y="5957664"/>
                  <a:ext cx="1242076" cy="369332"/>
                </a:xfrm>
                <a:prstGeom prst="rect">
                  <a:avLst/>
                </a:prstGeom>
                <a:noFill/>
              </p:spPr>
              <p:txBody>
                <a:bodyPr wrap="square" rtlCol="0">
                  <a:spAutoFit/>
                </a:bodyPr>
                <a:lstStyle/>
                <a:p>
                  <a:pPr algn="ctr"/>
                  <a:r>
                    <a:rPr lang="zh-CN" altLang="en-US" dirty="0" smtClean="0">
                      <a:solidFill>
                        <a:srgbClr val="0000FF"/>
                      </a:solidFill>
                    </a:rPr>
                    <a:t>定义域</a:t>
                  </a:r>
                  <a14:m>
                    <m:oMath xmlns:m="http://schemas.openxmlformats.org/officeDocument/2006/math">
                      <m:r>
                        <a:rPr lang="en-US" altLang="zh-CN" b="0" i="0" dirty="0" smtClean="0">
                          <a:solidFill>
                            <a:srgbClr val="0000FF"/>
                          </a:solidFill>
                          <a:latin typeface="Cambria Math" panose="02040503050406030204" pitchFamily="18" charset="0"/>
                        </a:rPr>
                        <m:t> </m:t>
                      </m:r>
                      <m:r>
                        <a:rPr lang="en-US" altLang="zh-CN" i="1" dirty="0" smtClean="0">
                          <a:solidFill>
                            <a:srgbClr val="0000FF"/>
                          </a:solidFill>
                          <a:latin typeface="Cambria Math" panose="02040503050406030204" pitchFamily="18" charset="0"/>
                        </a:rPr>
                        <m:t>𝐷</m:t>
                      </m:r>
                    </m:oMath>
                  </a14:m>
                  <a:endParaRPr lang="zh-CN" altLang="en-US"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421876" y="5957664"/>
                  <a:ext cx="1242076" cy="369332"/>
                </a:xfrm>
                <a:prstGeom prst="rect">
                  <a:avLst/>
                </a:prstGeom>
                <a:blipFill>
                  <a:blip r:embed="rId5"/>
                  <a:stretch>
                    <a:fillRect t="-11475" b="-21311"/>
                  </a:stretch>
                </a:blipFill>
              </p:spPr>
              <p:txBody>
                <a:bodyPr/>
                <a:lstStyle/>
                <a:p>
                  <a:r>
                    <a:rPr lang="zh-CN" altLang="en-US">
                      <a:noFill/>
                    </a:rPr>
                    <a:t> </a:t>
                  </a:r>
                </a:p>
              </p:txBody>
            </p:sp>
          </mc:Fallback>
        </mc:AlternateContent>
        <p:cxnSp>
          <p:nvCxnSpPr>
            <p:cNvPr id="21" name="直接箭头连接符 20"/>
            <p:cNvCxnSpPr>
              <a:endCxn id="12" idx="0"/>
            </p:cNvCxnSpPr>
            <p:nvPr/>
          </p:nvCxnSpPr>
          <p:spPr>
            <a:xfrm flipH="1">
              <a:off x="5042914" y="5229200"/>
              <a:ext cx="243058" cy="72846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grpSp>
        <p:nvGrpSpPr>
          <p:cNvPr id="20" name="组合 19"/>
          <p:cNvGrpSpPr/>
          <p:nvPr/>
        </p:nvGrpSpPr>
        <p:grpSpPr>
          <a:xfrm>
            <a:off x="7824192" y="5229200"/>
            <a:ext cx="2405089" cy="1023652"/>
            <a:chOff x="7824192" y="5229200"/>
            <a:chExt cx="2405089" cy="1023652"/>
          </a:xfrm>
        </p:grpSpPr>
        <mc:AlternateContent xmlns:mc="http://schemas.openxmlformats.org/markup-compatibility/2006" xmlns:a14="http://schemas.microsoft.com/office/drawing/2010/main">
          <mc:Choice Requires="a14">
            <p:sp>
              <p:nvSpPr>
                <p:cNvPr id="14" name="文本框 13"/>
                <p:cNvSpPr txBox="1"/>
                <p:nvPr/>
              </p:nvSpPr>
              <p:spPr>
                <a:xfrm>
                  <a:off x="8501089" y="5883520"/>
                  <a:ext cx="1728192" cy="369332"/>
                </a:xfrm>
                <a:prstGeom prst="rect">
                  <a:avLst/>
                </a:prstGeom>
                <a:noFill/>
              </p:spPr>
              <p:txBody>
                <a:bodyPr wrap="square" rtlCol="0">
                  <a:spAutoFit/>
                </a:bodyPr>
                <a:lstStyle/>
                <a:p>
                  <a:pPr algn="ctr"/>
                  <a:r>
                    <a:rPr lang="zh-CN" altLang="en-US" dirty="0" smtClean="0">
                      <a:solidFill>
                        <a:srgbClr val="0000FF"/>
                      </a:solidFill>
                    </a:rPr>
                    <a:t>值域是</a:t>
                  </a:r>
                  <a14:m>
                    <m:oMath xmlns:m="http://schemas.openxmlformats.org/officeDocument/2006/math">
                      <m:r>
                        <a:rPr lang="en-US" altLang="zh-CN" b="0" i="0" dirty="0" smtClean="0">
                          <a:solidFill>
                            <a:srgbClr val="0000FF"/>
                          </a:solidFill>
                          <a:latin typeface="Cambria Math" panose="02040503050406030204" pitchFamily="18" charset="0"/>
                        </a:rPr>
                        <m:t> </m:t>
                      </m:r>
                      <m:r>
                        <a:rPr lang="en-US" altLang="zh-CN" i="1" dirty="0" smtClean="0">
                          <a:solidFill>
                            <a:srgbClr val="0000FF"/>
                          </a:solidFill>
                          <a:latin typeface="Cambria Math" panose="02040503050406030204" pitchFamily="18" charset="0"/>
                        </a:rPr>
                        <m:t>{2, 4}</m:t>
                      </m:r>
                    </m:oMath>
                  </a14:m>
                  <a:endParaRPr lang="zh-CN" altLang="en-US" dirty="0">
                    <a:solidFill>
                      <a:srgbClr val="0000FF"/>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501089" y="5883520"/>
                  <a:ext cx="1728192" cy="369332"/>
                </a:xfrm>
                <a:prstGeom prst="rect">
                  <a:avLst/>
                </a:prstGeom>
                <a:blipFill>
                  <a:blip r:embed="rId6"/>
                  <a:stretch>
                    <a:fillRect t="-11475" b="-21311"/>
                  </a:stretch>
                </a:blipFill>
              </p:spPr>
              <p:txBody>
                <a:bodyPr/>
                <a:lstStyle/>
                <a:p>
                  <a:r>
                    <a:rPr lang="zh-CN" altLang="en-US">
                      <a:noFill/>
                    </a:rPr>
                    <a:t> </a:t>
                  </a:r>
                </a:p>
              </p:txBody>
            </p:sp>
          </mc:Fallback>
        </mc:AlternateContent>
        <p:cxnSp>
          <p:nvCxnSpPr>
            <p:cNvPr id="25" name="直接箭头连接符 24"/>
            <p:cNvCxnSpPr>
              <a:endCxn id="14" idx="0"/>
            </p:cNvCxnSpPr>
            <p:nvPr/>
          </p:nvCxnSpPr>
          <p:spPr>
            <a:xfrm>
              <a:off x="7824192" y="5229200"/>
              <a:ext cx="1540993" cy="654320"/>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6022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一般我们考虑的数的范围是</a:t>
                </a:r>
                <a:r>
                  <a:rPr lang="zh-CN" altLang="en-US" dirty="0" smtClean="0">
                    <a:solidFill>
                      <a:srgbClr val="FF0000"/>
                    </a:solidFill>
                  </a:rPr>
                  <a:t>实数</a:t>
                </a:r>
                <a14:m>
                  <m:oMath xmlns:m="http://schemas.openxmlformats.org/officeDocument/2006/math">
                    <m:r>
                      <a:rPr lang="en-US" altLang="zh-CN" b="1" i="1" dirty="0">
                        <a:latin typeface="Cambria Math" panose="02040503050406030204" pitchFamily="18" charset="0"/>
                      </a:rPr>
                      <m:t>ℝ</m:t>
                    </m:r>
                  </m:oMath>
                </a14:m>
                <a:r>
                  <a:rPr lang="en-US" altLang="zh-CN" dirty="0" smtClean="0"/>
                  <a:t>. </a:t>
                </a:r>
              </a:p>
              <a:p>
                <a:pPr marL="342900" indent="-342900">
                  <a:lnSpc>
                    <a:spcPct val="120000"/>
                  </a:lnSpc>
                  <a:buFont typeface="Arial" panose="020B0604020202020204" pitchFamily="34" charset="0"/>
                  <a:buChar char="•"/>
                </a:pPr>
                <a:r>
                  <a:rPr lang="zh-CN" altLang="en-US" dirty="0" smtClean="0"/>
                  <a:t>函数的定义域通常分为两种情形</a:t>
                </a:r>
                <a:r>
                  <a:rPr lang="en-US" altLang="zh-CN" dirty="0" smtClean="0"/>
                  <a:t>: </a:t>
                </a:r>
                <a:r>
                  <a:rPr lang="zh-CN" altLang="en-US" dirty="0" smtClean="0"/>
                  <a:t>一种直接在函数定义中给出了自变量的范围</a:t>
                </a:r>
                <a:r>
                  <a:rPr lang="en-US" altLang="zh-CN" dirty="0" smtClean="0"/>
                  <a:t>; </a:t>
                </a:r>
                <a:r>
                  <a:rPr lang="zh-CN" altLang="en-US" dirty="0" smtClean="0"/>
                  <a:t>另一种需要根据函数有意义的范围来确定定义域</a:t>
                </a:r>
                <a:r>
                  <a:rPr lang="en-US" altLang="zh-CN" dirty="0" smtClean="0"/>
                  <a:t>.</a:t>
                </a:r>
              </a:p>
              <a:p>
                <a:pPr marL="342900" indent="-342900">
                  <a:lnSpc>
                    <a:spcPct val="120000"/>
                  </a:lnSpc>
                  <a:buFont typeface="Arial" panose="020B0604020202020204" pitchFamily="34" charset="0"/>
                  <a:buChar char="•"/>
                </a:pPr>
                <a:r>
                  <a:rPr lang="zh-CN" altLang="en-US" dirty="0" smtClean="0">
                    <a:solidFill>
                      <a:srgbClr val="0000FF"/>
                    </a:solidFill>
                  </a:rPr>
                  <a:t>例 </a:t>
                </a:r>
                <a14:m>
                  <m:oMath xmlns:m="http://schemas.openxmlformats.org/officeDocument/2006/math">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1</m:t>
                        </m:r>
                      </m:num>
                      <m:den>
                        <m:r>
                          <a:rPr lang="en-US" altLang="zh-CN" i="1" dirty="0" smtClean="0">
                            <a:latin typeface="Cambria Math" panose="02040503050406030204" pitchFamily="18" charset="0"/>
                          </a:rPr>
                          <m:t>𝑥</m:t>
                        </m:r>
                      </m:den>
                    </m:f>
                    <m:r>
                      <a:rPr lang="en-US" altLang="zh-CN" b="0" i="1" dirty="0" smtClean="0">
                        <a:latin typeface="Cambria Math" panose="02040503050406030204" pitchFamily="18" charset="0"/>
                      </a:rPr>
                      <m:t> </m:t>
                    </m:r>
                  </m:oMath>
                </a14:m>
                <a:endParaRPr lang="en-US" altLang="zh-CN" b="0" dirty="0" smtClean="0"/>
              </a:p>
              <a:p>
                <a:pPr marL="342900" indent="-342900">
                  <a:lnSpc>
                    <a:spcPct val="120000"/>
                  </a:lnSpc>
                  <a:buFont typeface="Arial" panose="020B0604020202020204" pitchFamily="34" charset="0"/>
                  <a:buChar char="•"/>
                </a:pPr>
                <a:r>
                  <a:rPr lang="zh-CN" altLang="en-US" dirty="0" smtClean="0">
                    <a:latin typeface="+mn-ea"/>
                    <a:ea typeface="+mn-ea"/>
                  </a:rPr>
                  <a:t>定义域为</a:t>
                </a:r>
                <a14:m>
                  <m:oMath xmlns:m="http://schemas.openxmlformats.org/officeDocument/2006/math">
                    <m:r>
                      <a:rPr lang="en-US" altLang="zh-CN" b="0" i="1" smtClean="0">
                        <a:latin typeface="Cambria Math" panose="02040503050406030204" pitchFamily="18" charset="0"/>
                        <a:ea typeface="+mn-ea"/>
                      </a:rPr>
                      <m:t> </m:t>
                    </m:r>
                    <m:d>
                      <m:dPr>
                        <m:begChr m:val="{"/>
                        <m:endChr m:val="}"/>
                        <m:sepChr m:val="∣"/>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m:t>
                        </m:r>
                        <m:r>
                          <a:rPr lang="en-US" altLang="zh-CN" b="1" i="1" dirty="0">
                            <a:latin typeface="Cambria Math" panose="02040503050406030204" pitchFamily="18" charset="0"/>
                            <a:ea typeface="+mn-ea"/>
                          </a:rPr>
                          <m:t>ℝ</m:t>
                        </m:r>
                      </m:e>
                      <m:e>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≠0</m:t>
                        </m:r>
                      </m:e>
                    </m:d>
                    <m:r>
                      <a:rPr lang="en-US" altLang="zh-CN" b="0" i="1" smtClean="0">
                        <a:latin typeface="Cambria Math" panose="02040503050406030204" pitchFamily="18" charset="0"/>
                        <a:ea typeface="+mn-ea"/>
                      </a:rPr>
                      <m:t>=</m:t>
                    </m:r>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 0</m:t>
                        </m:r>
                      </m:e>
                    </m:d>
                    <m:r>
                      <a:rPr lang="en-US" altLang="zh-CN" b="0" i="1" smtClean="0">
                        <a:latin typeface="Cambria Math" panose="02040503050406030204" pitchFamily="18" charset="0"/>
                        <a:ea typeface="+mn-ea"/>
                      </a:rPr>
                      <m:t>∪</m:t>
                    </m:r>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0, +∞</m:t>
                        </m:r>
                      </m:e>
                    </m:d>
                  </m:oMath>
                </a14:m>
                <a:r>
                  <a:rPr lang="en-US" altLang="zh-CN" dirty="0" smtClean="0">
                    <a:latin typeface="+mn-ea"/>
                    <a:ea typeface="+mn-ea"/>
                  </a:rPr>
                  <a:t>;</a:t>
                </a:r>
              </a:p>
              <a:p>
                <a:pPr marL="342900" indent="-342900">
                  <a:lnSpc>
                    <a:spcPct val="120000"/>
                  </a:lnSpc>
                  <a:buFont typeface="Arial" panose="020B0604020202020204" pitchFamily="34" charset="0"/>
                  <a:buChar char="•"/>
                </a:pPr>
                <a:r>
                  <a:rPr lang="zh-CN" altLang="en-US" dirty="0" smtClean="0">
                    <a:latin typeface="+mn-ea"/>
                    <a:ea typeface="+mn-ea"/>
                  </a:rPr>
                  <a:t>值域为</a:t>
                </a:r>
                <a14:m>
                  <m:oMath xmlns:m="http://schemas.openxmlformats.org/officeDocument/2006/math">
                    <m:r>
                      <a:rPr lang="en-US" altLang="zh-CN" b="0" i="0" smtClean="0">
                        <a:latin typeface="Cambria Math" panose="02040503050406030204" pitchFamily="18" charset="0"/>
                        <a:ea typeface="+mn-ea"/>
                      </a:rPr>
                      <m:t> </m:t>
                    </m:r>
                    <m:d>
                      <m:dPr>
                        <m:begChr m:val="{"/>
                        <m:endChr m:val="}"/>
                        <m:sepChr m:val="∣"/>
                        <m:ctrlPr>
                          <a:rPr lang="en-US" altLang="zh-CN" i="1">
                            <a:latin typeface="Cambria Math" panose="02040503050406030204" pitchFamily="18" charset="0"/>
                            <a:ea typeface="+mn-ea"/>
                          </a:rPr>
                        </m:ctrlPr>
                      </m:dPr>
                      <m:e>
                        <m:r>
                          <a:rPr lang="en-US" altLang="zh-CN" b="0" i="1" smtClean="0">
                            <a:latin typeface="Cambria Math" panose="02040503050406030204" pitchFamily="18" charset="0"/>
                            <a:ea typeface="+mn-ea"/>
                          </a:rPr>
                          <m:t>𝑦</m:t>
                        </m:r>
                        <m:r>
                          <a:rPr lang="en-US" altLang="zh-CN" i="1">
                            <a:latin typeface="Cambria Math" panose="02040503050406030204" pitchFamily="18" charset="0"/>
                            <a:ea typeface="+mn-ea"/>
                          </a:rPr>
                          <m:t>∈</m:t>
                        </m:r>
                        <m:r>
                          <a:rPr lang="en-US" altLang="zh-CN" b="1" i="1" dirty="0">
                            <a:latin typeface="Cambria Math" panose="02040503050406030204" pitchFamily="18" charset="0"/>
                            <a:ea typeface="+mn-ea"/>
                          </a:rPr>
                          <m:t>ℝ</m:t>
                        </m:r>
                      </m:e>
                      <m:e>
                        <m:r>
                          <a:rPr lang="en-US" altLang="zh-CN" b="0" i="1" smtClean="0">
                            <a:latin typeface="Cambria Math" panose="02040503050406030204" pitchFamily="18" charset="0"/>
                            <a:ea typeface="+mn-ea"/>
                          </a:rPr>
                          <m:t>𝑦</m:t>
                        </m:r>
                        <m:r>
                          <a:rPr lang="en-US" altLang="zh-CN" i="1">
                            <a:latin typeface="Cambria Math" panose="02040503050406030204" pitchFamily="18" charset="0"/>
                            <a:ea typeface="+mn-ea"/>
                          </a:rPr>
                          <m:t>≠0</m:t>
                        </m:r>
                      </m:e>
                    </m:d>
                    <m:r>
                      <a:rPr lang="en-US" altLang="zh-CN" i="1">
                        <a:latin typeface="Cambria Math" panose="02040503050406030204" pitchFamily="18" charset="0"/>
                        <a:ea typeface="+mn-ea"/>
                      </a:rPr>
                      <m:t>=</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m:t>
                        </m:r>
                        <m:r>
                          <a:rPr lang="en-US" altLang="zh-CN" i="1" smtClean="0">
                            <a:latin typeface="Cambria Math" panose="02040503050406030204" pitchFamily="18" charset="0"/>
                            <a:ea typeface="+mn-ea"/>
                          </a:rPr>
                          <m:t>, </m:t>
                        </m:r>
                        <m:r>
                          <a:rPr lang="en-US" altLang="zh-CN" i="1">
                            <a:latin typeface="Cambria Math" panose="02040503050406030204" pitchFamily="18" charset="0"/>
                            <a:ea typeface="+mn-ea"/>
                          </a:rPr>
                          <m:t>0</m:t>
                        </m:r>
                      </m:e>
                    </m:d>
                    <m:r>
                      <a:rPr lang="en-US" altLang="zh-CN" i="1">
                        <a:latin typeface="Cambria Math" panose="02040503050406030204" pitchFamily="18" charset="0"/>
                        <a:ea typeface="+mn-ea"/>
                      </a:rPr>
                      <m:t>∪</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0</m:t>
                        </m:r>
                        <m:r>
                          <a:rPr lang="en-US" altLang="zh-CN" i="1" smtClean="0">
                            <a:latin typeface="Cambria Math" panose="02040503050406030204" pitchFamily="18" charset="0"/>
                            <a:ea typeface="+mn-ea"/>
                          </a:rPr>
                          <m:t>, </m:t>
                        </m:r>
                        <m:r>
                          <a:rPr lang="en-US" altLang="zh-CN" i="1">
                            <a:latin typeface="Cambria Math" panose="02040503050406030204" pitchFamily="18" charset="0"/>
                            <a:ea typeface="+mn-ea"/>
                          </a:rPr>
                          <m:t>+∞</m:t>
                        </m:r>
                      </m:e>
                    </m:d>
                  </m:oMath>
                </a14:m>
                <a:r>
                  <a:rPr lang="en-US" altLang="zh-CN" dirty="0" smtClean="0">
                    <a:latin typeface="+mn-ea"/>
                    <a:ea typeface="+mn-ea"/>
                  </a:rPr>
                  <a:t>.</a:t>
                </a:r>
              </a:p>
              <a:p>
                <a:pPr marL="342900" indent="-342900">
                  <a:lnSpc>
                    <a:spcPct val="120000"/>
                  </a:lnSpc>
                  <a:buFont typeface="Arial" panose="020B0604020202020204" pitchFamily="34" charset="0"/>
                  <a:buChar char="•"/>
                </a:pPr>
                <a:r>
                  <a:rPr lang="zh-CN" altLang="en-US" dirty="0" smtClean="0">
                    <a:solidFill>
                      <a:srgbClr val="0000FF"/>
                    </a:solidFill>
                  </a:rPr>
                  <a:t>例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d>
                      </m:e>
                    </m:func>
                  </m:oMath>
                </a14:m>
                <a:r>
                  <a:rPr lang="zh-CN" altLang="en-US" dirty="0" smtClean="0"/>
                  <a:t> </a:t>
                </a:r>
                <a:endParaRPr lang="en-US" altLang="zh-CN" dirty="0" smtClean="0"/>
              </a:p>
              <a:p>
                <a:pPr marL="342900" indent="-342900">
                  <a:lnSpc>
                    <a:spcPct val="120000"/>
                  </a:lnSpc>
                  <a:buFont typeface="Arial" panose="020B0604020202020204" pitchFamily="34" charset="0"/>
                  <a:buChar char="•"/>
                </a:pPr>
                <a:r>
                  <a:rPr lang="zh-CN" altLang="en-US" dirty="0" smtClean="0">
                    <a:latin typeface="+mn-ea"/>
                    <a:ea typeface="+mn-ea"/>
                  </a:rPr>
                  <a:t>定义域为</a:t>
                </a:r>
                <a14:m>
                  <m:oMath xmlns:m="http://schemas.openxmlformats.org/officeDocument/2006/math">
                    <m:r>
                      <a:rPr lang="en-US" altLang="zh-CN" b="0" i="0" smtClean="0">
                        <a:latin typeface="Cambria Math" panose="02040503050406030204" pitchFamily="18" charset="0"/>
                        <a:ea typeface="+mn-ea"/>
                      </a:rPr>
                      <m:t> </m:t>
                    </m:r>
                    <m:d>
                      <m:dPr>
                        <m:begChr m:val="{"/>
                        <m:endChr m:val="}"/>
                        <m:sepChr m:val="∣"/>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m:t>
                        </m:r>
                        <m:r>
                          <a:rPr lang="en-US" altLang="zh-CN" b="1" i="1" dirty="0">
                            <a:latin typeface="Cambria Math" panose="02040503050406030204" pitchFamily="18" charset="0"/>
                            <a:ea typeface="+mn-ea"/>
                          </a:rPr>
                          <m:t>ℝ</m:t>
                        </m:r>
                      </m:e>
                      <m:e>
                        <m:r>
                          <a:rPr lang="en-US" altLang="zh-CN" b="0" i="1" smtClean="0">
                            <a:latin typeface="Cambria Math" panose="02040503050406030204" pitchFamily="18" charset="0"/>
                            <a:ea typeface="+mn-ea"/>
                          </a:rPr>
                          <m:t>1−</m:t>
                        </m:r>
                        <m:sSup>
                          <m:sSupPr>
                            <m:ctrlPr>
                              <a:rPr lang="en-US" altLang="zh-CN" b="0" i="1" smtClean="0">
                                <a:latin typeface="Cambria Math" panose="02040503050406030204" pitchFamily="18" charset="0"/>
                                <a:ea typeface="+mn-ea"/>
                              </a:rPr>
                            </m:ctrlPr>
                          </m:sSupPr>
                          <m:e>
                            <m:r>
                              <a:rPr lang="en-US" altLang="zh-CN" b="0" i="1" smtClean="0">
                                <a:latin typeface="Cambria Math" panose="02040503050406030204" pitchFamily="18" charset="0"/>
                                <a:ea typeface="+mn-ea"/>
                              </a:rPr>
                              <m:t>𝑥</m:t>
                            </m:r>
                          </m:e>
                          <m:sup>
                            <m:r>
                              <a:rPr lang="en-US" altLang="zh-CN" b="0" i="1" smtClean="0">
                                <a:latin typeface="Cambria Math" panose="02040503050406030204" pitchFamily="18" charset="0"/>
                                <a:ea typeface="+mn-ea"/>
                              </a:rPr>
                              <m:t>2</m:t>
                            </m:r>
                          </m:sup>
                        </m:sSup>
                        <m:r>
                          <a:rPr lang="en-US" altLang="zh-CN" b="0" i="1" smtClean="0">
                            <a:latin typeface="Cambria Math" panose="02040503050406030204" pitchFamily="18" charset="0"/>
                            <a:ea typeface="+mn-ea"/>
                          </a:rPr>
                          <m:t>&gt;0</m:t>
                        </m:r>
                      </m:e>
                    </m:d>
                    <m:r>
                      <a:rPr lang="en-US" altLang="zh-CN" b="0" i="1" smtClean="0">
                        <a:latin typeface="Cambria Math" panose="02040503050406030204" pitchFamily="18" charset="0"/>
                        <a:ea typeface="+mn-ea"/>
                      </a:rPr>
                      <m:t>=</m:t>
                    </m:r>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−1, 1</m:t>
                        </m:r>
                      </m:e>
                    </m:d>
                  </m:oMath>
                </a14:m>
                <a:r>
                  <a:rPr lang="en-US" altLang="zh-CN" b="0" dirty="0" smtClean="0">
                    <a:latin typeface="+mn-ea"/>
                    <a:ea typeface="+mn-ea"/>
                  </a:rPr>
                  <a:t>;</a:t>
                </a:r>
              </a:p>
              <a:p>
                <a:pPr marL="342900" indent="-342900">
                  <a:lnSpc>
                    <a:spcPct val="120000"/>
                  </a:lnSpc>
                  <a:buFont typeface="Arial" panose="020B0604020202020204" pitchFamily="34" charset="0"/>
                  <a:buChar char="•"/>
                </a:pPr>
                <a:r>
                  <a:rPr lang="zh-CN" altLang="en-US" dirty="0">
                    <a:latin typeface="+mn-ea"/>
                    <a:ea typeface="+mn-ea"/>
                  </a:rPr>
                  <a:t>值域</a:t>
                </a:r>
                <a:r>
                  <a:rPr lang="zh-CN" altLang="en-US" dirty="0" smtClean="0">
                    <a:latin typeface="+mn-ea"/>
                    <a:ea typeface="+mn-ea"/>
                  </a:rPr>
                  <a:t>为</a:t>
                </a:r>
                <a14:m>
                  <m:oMath xmlns:m="http://schemas.openxmlformats.org/officeDocument/2006/math">
                    <m:r>
                      <a:rPr lang="en-US" altLang="zh-CN" b="0" i="0" smtClean="0">
                        <a:latin typeface="Cambria Math" panose="02040503050406030204" pitchFamily="18" charset="0"/>
                        <a:ea typeface="+mn-ea"/>
                      </a:rPr>
                      <m:t> </m:t>
                    </m:r>
                    <m:d>
                      <m:dPr>
                        <m:endChr m:val="]"/>
                        <m:ctrlPr>
                          <a:rPr lang="en-US" altLang="zh-CN" b="0" i="1" smtClean="0">
                            <a:latin typeface="Cambria Math" panose="02040503050406030204" pitchFamily="18" charset="0"/>
                            <a:ea typeface="+mn-ea"/>
                          </a:rPr>
                        </m:ctrlPr>
                      </m:dPr>
                      <m:e>
                        <m:r>
                          <a:rPr lang="en-US" altLang="zh-CN" b="0" i="0" smtClean="0">
                            <a:latin typeface="Cambria Math" panose="02040503050406030204" pitchFamily="18" charset="0"/>
                            <a:ea typeface="+mn-ea"/>
                          </a:rPr>
                          <m:t>−</m:t>
                        </m:r>
                        <m:r>
                          <a:rPr lang="en-US" altLang="zh-CN" b="0" i="1" smtClean="0">
                            <a:latin typeface="Cambria Math" panose="02040503050406030204" pitchFamily="18" charset="0"/>
                            <a:ea typeface="+mn-ea"/>
                          </a:rPr>
                          <m:t>∞, 0</m:t>
                        </m:r>
                      </m:e>
                    </m:d>
                  </m:oMath>
                </a14:m>
                <a:r>
                  <a:rPr lang="en-US" altLang="zh-CN" dirty="0" smtClean="0">
                    <a:latin typeface="+mn-ea"/>
                    <a:ea typeface="+mn-ea"/>
                  </a:rPr>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r="-451"/>
                </a:stretch>
              </a:blipFill>
            </p:spPr>
            <p:txBody>
              <a:bodyPr/>
              <a:lstStyle/>
              <a:p>
                <a:r>
                  <a:rPr lang="zh-CN" altLang="en-US">
                    <a:noFill/>
                  </a:rPr>
                  <a:t> </a:t>
                </a:r>
              </a:p>
            </p:txBody>
          </p:sp>
        </mc:Fallback>
      </mc:AlternateContent>
      <p:grpSp>
        <p:nvGrpSpPr>
          <p:cNvPr id="12" name="组合 11"/>
          <p:cNvGrpSpPr/>
          <p:nvPr/>
        </p:nvGrpSpPr>
        <p:grpSpPr>
          <a:xfrm>
            <a:off x="9647865" y="2168860"/>
            <a:ext cx="1224136" cy="2556284"/>
            <a:chOff x="9876365" y="2186100"/>
            <a:chExt cx="1224136" cy="2556284"/>
          </a:xfrm>
        </p:grpSpPr>
        <p:sp>
          <p:nvSpPr>
            <p:cNvPr id="18" name="任意多边形 17"/>
            <p:cNvSpPr/>
            <p:nvPr/>
          </p:nvSpPr>
          <p:spPr>
            <a:xfrm>
              <a:off x="10002251" y="3446240"/>
              <a:ext cx="933183" cy="1296144"/>
            </a:xfrm>
            <a:custGeom>
              <a:avLst/>
              <a:gdLst>
                <a:gd name="connsiteX0" fmla="*/ 0 w 950259"/>
                <a:gd name="connsiteY0" fmla="*/ 1353675 h 1353675"/>
                <a:gd name="connsiteX1" fmla="*/ 506506 w 950259"/>
                <a:gd name="connsiteY1" fmla="*/ 5 h 1353675"/>
                <a:gd name="connsiteX2" fmla="*/ 950259 w 950259"/>
                <a:gd name="connsiteY2" fmla="*/ 1340228 h 1353675"/>
              </a:gdLst>
              <a:ahLst/>
              <a:cxnLst>
                <a:cxn ang="0">
                  <a:pos x="connsiteX0" y="connsiteY0"/>
                </a:cxn>
                <a:cxn ang="0">
                  <a:pos x="connsiteX1" y="connsiteY1"/>
                </a:cxn>
                <a:cxn ang="0">
                  <a:pos x="connsiteX2" y="connsiteY2"/>
                </a:cxn>
              </a:cxnLst>
              <a:rect l="l" t="t" r="r" b="b"/>
              <a:pathLst>
                <a:path w="950259" h="1353675">
                  <a:moveTo>
                    <a:pt x="0" y="1353675"/>
                  </a:moveTo>
                  <a:cubicBezTo>
                    <a:pt x="174065" y="677960"/>
                    <a:pt x="348130" y="2246"/>
                    <a:pt x="506506" y="5"/>
                  </a:cubicBezTo>
                  <a:cubicBezTo>
                    <a:pt x="664882" y="-2236"/>
                    <a:pt x="807570" y="668996"/>
                    <a:pt x="950259" y="1340228"/>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9876365" y="2258108"/>
              <a:ext cx="0" cy="2376264"/>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100501" y="2186100"/>
              <a:ext cx="0" cy="252028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9131496" y="2233049"/>
            <a:ext cx="2281933" cy="2322689"/>
            <a:chOff x="9330500" y="2256992"/>
            <a:chExt cx="2281933" cy="2322689"/>
          </a:xfrm>
        </p:grpSpPr>
        <p:sp>
          <p:nvSpPr>
            <p:cNvPr id="11" name="任意多边形 10"/>
            <p:cNvSpPr/>
            <p:nvPr/>
          </p:nvSpPr>
          <p:spPr>
            <a:xfrm>
              <a:off x="10579695" y="2256992"/>
              <a:ext cx="1032738" cy="1026458"/>
            </a:xfrm>
            <a:custGeom>
              <a:avLst/>
              <a:gdLst>
                <a:gd name="connsiteX0" fmla="*/ 1797 w 1032738"/>
                <a:gd name="connsiteY0" fmla="*/ 0 h 1026458"/>
                <a:gd name="connsiteX1" fmla="*/ 163162 w 1032738"/>
                <a:gd name="connsiteY1" fmla="*/ 820270 h 1026458"/>
                <a:gd name="connsiteX2" fmla="*/ 1032738 w 1032738"/>
                <a:gd name="connsiteY2" fmla="*/ 1026458 h 1026458"/>
              </a:gdLst>
              <a:ahLst/>
              <a:cxnLst>
                <a:cxn ang="0">
                  <a:pos x="connsiteX0" y="connsiteY0"/>
                </a:cxn>
                <a:cxn ang="0">
                  <a:pos x="connsiteX1" y="connsiteY1"/>
                </a:cxn>
                <a:cxn ang="0">
                  <a:pos x="connsiteX2" y="connsiteY2"/>
                </a:cxn>
              </a:cxnLst>
              <a:rect l="l" t="t" r="r" b="b"/>
              <a:pathLst>
                <a:path w="1032738" h="1026458">
                  <a:moveTo>
                    <a:pt x="1797" y="0"/>
                  </a:moveTo>
                  <a:cubicBezTo>
                    <a:pt x="-3432" y="324597"/>
                    <a:pt x="-8661" y="649194"/>
                    <a:pt x="163162" y="820270"/>
                  </a:cubicBezTo>
                  <a:cubicBezTo>
                    <a:pt x="334985" y="991346"/>
                    <a:pt x="683861" y="1008902"/>
                    <a:pt x="1032738" y="1026458"/>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10800000">
              <a:off x="9330500" y="3553223"/>
              <a:ext cx="1032738" cy="1026458"/>
            </a:xfrm>
            <a:custGeom>
              <a:avLst/>
              <a:gdLst>
                <a:gd name="connsiteX0" fmla="*/ 1797 w 1032738"/>
                <a:gd name="connsiteY0" fmla="*/ 0 h 1026458"/>
                <a:gd name="connsiteX1" fmla="*/ 163162 w 1032738"/>
                <a:gd name="connsiteY1" fmla="*/ 820270 h 1026458"/>
                <a:gd name="connsiteX2" fmla="*/ 1032738 w 1032738"/>
                <a:gd name="connsiteY2" fmla="*/ 1026458 h 1026458"/>
              </a:gdLst>
              <a:ahLst/>
              <a:cxnLst>
                <a:cxn ang="0">
                  <a:pos x="connsiteX0" y="connsiteY0"/>
                </a:cxn>
                <a:cxn ang="0">
                  <a:pos x="connsiteX1" y="connsiteY1"/>
                </a:cxn>
                <a:cxn ang="0">
                  <a:pos x="connsiteX2" y="connsiteY2"/>
                </a:cxn>
              </a:cxnLst>
              <a:rect l="l" t="t" r="r" b="b"/>
              <a:pathLst>
                <a:path w="1032738" h="1026458">
                  <a:moveTo>
                    <a:pt x="1797" y="0"/>
                  </a:moveTo>
                  <a:cubicBezTo>
                    <a:pt x="-3432" y="324597"/>
                    <a:pt x="-8661" y="649194"/>
                    <a:pt x="163162" y="820270"/>
                  </a:cubicBezTo>
                  <a:cubicBezTo>
                    <a:pt x="334985" y="991346"/>
                    <a:pt x="683861" y="1008902"/>
                    <a:pt x="1032738" y="1026458"/>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8976320" y="1700808"/>
            <a:ext cx="3060285" cy="2800263"/>
            <a:chOff x="9192344" y="1708857"/>
            <a:chExt cx="3060285" cy="2800263"/>
          </a:xfrm>
        </p:grpSpPr>
        <p:cxnSp>
          <p:nvCxnSpPr>
            <p:cNvPr id="13" name="直接箭头连接符 12"/>
            <p:cNvCxnSpPr/>
            <p:nvPr/>
          </p:nvCxnSpPr>
          <p:spPr>
            <a:xfrm>
              <a:off x="9192344" y="3429000"/>
              <a:ext cx="27363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0488488" y="2132856"/>
              <a:ext cx="0" cy="23762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本框 4"/>
                <p:cNvSpPr txBox="1"/>
                <p:nvPr/>
              </p:nvSpPr>
              <p:spPr>
                <a:xfrm>
                  <a:off x="11928648"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1928648" y="3244334"/>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0075172" y="170885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0075172" y="1708857"/>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059162" y="3131647"/>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0059162" y="3131647"/>
                  <a:ext cx="648072" cy="369332"/>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41588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500"/>
                                        <p:tgtEl>
                                          <p:spTgt spid="2">
                                            <p:txEl>
                                              <p:pRg st="5" end="5"/>
                                            </p:txEl>
                                          </p:spTgt>
                                        </p:tgtEl>
                                      </p:cBhvr>
                                    </p:animEffect>
                                  </p:childTnLst>
                                </p:cTn>
                              </p:par>
                              <p:par>
                                <p:cTn id="39" presetID="1" presetClass="exit" presetSubtype="0" fill="hold"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6" end="6"/>
                                            </p:txEl>
                                          </p:spTgt>
                                        </p:tgtEl>
                                        <p:attrNameLst>
                                          <p:attrName>style.visibility</p:attrName>
                                        </p:attrNameLst>
                                      </p:cBhvr>
                                      <p:to>
                                        <p:strVal val="visible"/>
                                      </p:to>
                                    </p:set>
                                    <p:animEffect transition="in" filter="fade">
                                      <p:cBhvr>
                                        <p:cTn id="48" dur="500"/>
                                        <p:tgtEl>
                                          <p:spTgt spid="2">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7" end="7"/>
                                            </p:txEl>
                                          </p:spTgt>
                                        </p:tgtEl>
                                        <p:attrNameLst>
                                          <p:attrName>style.visibility</p:attrName>
                                        </p:attrNameLst>
                                      </p:cBhvr>
                                      <p:to>
                                        <p:strVal val="visible"/>
                                      </p:to>
                                    </p:set>
                                    <p:animEffect transition="in" filter="fade">
                                      <p:cBhvr>
                                        <p:cTn id="5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normAutofit fontScale="92500" lnSpcReduction="20000"/>
              </a:bodyPr>
              <a:lstStyle/>
              <a:p>
                <a:pPr marL="342900" indent="-342900">
                  <a:lnSpc>
                    <a:spcPct val="120000"/>
                  </a:lnSpc>
                  <a:buFont typeface="Arial" panose="020B0604020202020204" pitchFamily="34" charset="0"/>
                  <a:buChar char="•"/>
                </a:pPr>
                <a:r>
                  <a:rPr lang="zh-CN" altLang="en-US" dirty="0" smtClean="0">
                    <a:solidFill>
                      <a:srgbClr val="0000FF"/>
                    </a:solidFill>
                  </a:rPr>
                  <a:t>例 </a:t>
                </a:r>
                <a:r>
                  <a:rPr lang="zh-CN" altLang="en-US" dirty="0"/>
                  <a:t>设</a:t>
                </a:r>
                <a:r>
                  <a:rPr lang="zh-CN" altLang="en-US" dirty="0" smtClean="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 的</a:t>
                </a:r>
                <a:r>
                  <a:rPr lang="zh-CN" altLang="en-US" dirty="0"/>
                  <a:t>定义域为</a:t>
                </a:r>
                <a:r>
                  <a:rPr lang="zh-CN" altLang="en-US" dirty="0" smtClean="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−1,1</m:t>
                        </m:r>
                      </m:e>
                    </m:d>
                  </m:oMath>
                </a14:m>
                <a:r>
                  <a:rPr lang="en-US" altLang="zh-CN" dirty="0"/>
                  <a:t>. </a:t>
                </a:r>
                <a:r>
                  <a:rPr lang="zh-CN" altLang="en-US" dirty="0"/>
                  <a:t>求</a:t>
                </a:r>
                <a:r>
                  <a:rPr lang="zh-CN" altLang="en-US" dirty="0" smtClean="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&gt;0</m:t>
                        </m:r>
                      </m:e>
                    </m:d>
                  </m:oMath>
                </a14:m>
                <a:r>
                  <a:rPr lang="zh-CN" altLang="en-US" dirty="0" smtClean="0"/>
                  <a:t> 的</a:t>
                </a:r>
                <a:r>
                  <a:rPr lang="zh-CN" altLang="en-US" dirty="0"/>
                  <a:t>定义域</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由题意可知</a:t>
                </a:r>
                <a:r>
                  <a:rPr lang="zh-CN" altLang="en-US" dirty="0" smtClean="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−1,1</m:t>
                        </m:r>
                      </m:e>
                    </m:d>
                  </m:oMath>
                </a14:m>
                <a:r>
                  <a:rPr lang="en-US" altLang="zh-CN" dirty="0"/>
                  <a:t>, </a:t>
                </a:r>
                <a:r>
                  <a:rPr lang="zh-CN" altLang="en-US" dirty="0"/>
                  <a:t>即</a:t>
                </a:r>
                <a:r>
                  <a:rPr lang="zh-CN" altLang="en-US" dirty="0" smtClean="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≤1−</m:t>
                    </m:r>
                    <m:r>
                      <a:rPr lang="en-US" altLang="zh-CN" i="1">
                        <a:latin typeface="Cambria Math" panose="02040503050406030204" pitchFamily="18" charset="0"/>
                      </a:rPr>
                      <m:t>𝑎</m:t>
                    </m:r>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+1</m:t>
                    </m:r>
                  </m:oMath>
                </a14:m>
                <a:r>
                  <a:rPr lang="en-US" altLang="zh-CN" dirty="0"/>
                  <a:t>. </a:t>
                </a:r>
              </a:p>
              <a:p>
                <a:pPr marL="342900" indent="-342900">
                  <a:lnSpc>
                    <a:spcPct val="120000"/>
                  </a:lnSpc>
                  <a:buFont typeface="Arial" panose="020B0604020202020204" pitchFamily="34" charset="0"/>
                  <a:buChar char="•"/>
                </a:pPr>
                <a:r>
                  <a:rPr lang="zh-CN" altLang="en-US" dirty="0">
                    <a:latin typeface="+mn-ea"/>
                    <a:ea typeface="+mn-ea"/>
                  </a:rPr>
                  <a:t>如果</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0&lt;</m:t>
                    </m:r>
                    <m:r>
                      <a:rPr lang="en-US" altLang="zh-CN" i="1">
                        <a:latin typeface="Cambria Math" panose="02040503050406030204" pitchFamily="18" charset="0"/>
                        <a:ea typeface="+mn-ea"/>
                      </a:rPr>
                      <m:t>𝑎</m:t>
                    </m:r>
                    <m:r>
                      <a:rPr lang="en-US" altLang="zh-CN" i="1">
                        <a:latin typeface="Cambria Math" panose="02040503050406030204" pitchFamily="18" charset="0"/>
                        <a:ea typeface="+mn-ea"/>
                      </a:rPr>
                      <m:t>&lt;1</m:t>
                    </m:r>
                  </m:oMath>
                </a14:m>
                <a:r>
                  <a:rPr lang="en-US" altLang="zh-CN" dirty="0">
                    <a:latin typeface="+mn-ea"/>
                    <a:ea typeface="+mn-ea"/>
                  </a:rPr>
                  <a:t>, </a:t>
                </a:r>
                <a14:m>
                  <m:oMath xmlns:m="http://schemas.openxmlformats.org/officeDocument/2006/math">
                    <m:r>
                      <a:rPr lang="en-US" altLang="zh-CN" i="1">
                        <a:latin typeface="Cambria Math" panose="02040503050406030204" pitchFamily="18" charset="0"/>
                        <a:ea typeface="+mn-ea"/>
                      </a:rPr>
                      <m:t>1−</m:t>
                    </m:r>
                    <m:r>
                      <a:rPr lang="en-US" altLang="zh-CN" i="1">
                        <a:latin typeface="Cambria Math" panose="02040503050406030204" pitchFamily="18" charset="0"/>
                        <a:ea typeface="+mn-ea"/>
                      </a:rPr>
                      <m:t>𝑎</m:t>
                    </m:r>
                    <m:r>
                      <a:rPr lang="en-US" altLang="zh-CN" i="1">
                        <a:latin typeface="Cambria Math" panose="02040503050406030204" pitchFamily="18" charset="0"/>
                        <a:ea typeface="+mn-ea"/>
                      </a:rPr>
                      <m:t>&gt;</m:t>
                    </m:r>
                    <m:r>
                      <a:rPr lang="en-US" altLang="zh-CN" i="1">
                        <a:latin typeface="Cambria Math" panose="02040503050406030204" pitchFamily="18" charset="0"/>
                        <a:ea typeface="+mn-ea"/>
                      </a:rPr>
                      <m:t>𝑎</m:t>
                    </m:r>
                    <m:r>
                      <a:rPr lang="en-US" altLang="zh-CN" i="1">
                        <a:latin typeface="Cambria Math" panose="02040503050406030204" pitchFamily="18" charset="0"/>
                        <a:ea typeface="+mn-ea"/>
                      </a:rPr>
                      <m:t>−1</m:t>
                    </m:r>
                  </m:oMath>
                </a14:m>
                <a:r>
                  <a:rPr lang="en-US" altLang="zh-CN" dirty="0">
                    <a:latin typeface="+mn-ea"/>
                    <a:ea typeface="+mn-ea"/>
                  </a:rPr>
                  <a:t>, </a:t>
                </a:r>
                <a:r>
                  <a:rPr lang="zh-CN" altLang="en-US" dirty="0">
                    <a:latin typeface="+mn-ea"/>
                    <a:ea typeface="+mn-ea"/>
                  </a:rPr>
                  <a:t>定义域为</a:t>
                </a:r>
                <a:r>
                  <a:rPr lang="zh-CN" altLang="en-US" dirty="0" smtClean="0">
                    <a:latin typeface="+mn-ea"/>
                    <a:ea typeface="+mn-ea"/>
                  </a:rPr>
                  <a:t> </a:t>
                </a:r>
                <a14:m>
                  <m:oMath xmlns:m="http://schemas.openxmlformats.org/officeDocument/2006/math">
                    <m:d>
                      <m:dPr>
                        <m:begChr m:val="["/>
                        <m:endChr m:val="]"/>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𝑎</m:t>
                        </m:r>
                        <m:r>
                          <a:rPr lang="en-US" altLang="zh-CN" i="1">
                            <a:latin typeface="Cambria Math" panose="02040503050406030204" pitchFamily="18" charset="0"/>
                            <a:ea typeface="+mn-ea"/>
                          </a:rPr>
                          <m:t>−1,1−</m:t>
                        </m:r>
                        <m:r>
                          <a:rPr lang="en-US" altLang="zh-CN" i="1">
                            <a:latin typeface="Cambria Math" panose="02040503050406030204" pitchFamily="18" charset="0"/>
                            <a:ea typeface="+mn-ea"/>
                          </a:rPr>
                          <m:t>𝑎</m:t>
                        </m:r>
                      </m:e>
                    </m:d>
                  </m:oMath>
                </a14:m>
                <a:r>
                  <a:rPr lang="en-US" altLang="zh-CN" dirty="0">
                    <a:latin typeface="+mn-ea"/>
                    <a:ea typeface="+mn-ea"/>
                  </a:rPr>
                  <a:t>.</a:t>
                </a:r>
              </a:p>
              <a:p>
                <a:pPr marL="342900" indent="-342900">
                  <a:lnSpc>
                    <a:spcPct val="120000"/>
                  </a:lnSpc>
                  <a:buFont typeface="Arial" panose="020B0604020202020204" pitchFamily="34" charset="0"/>
                  <a:buChar char="•"/>
                </a:pPr>
                <a:r>
                  <a:rPr lang="zh-CN" altLang="en-US" dirty="0">
                    <a:latin typeface="+mn-ea"/>
                    <a:ea typeface="+mn-ea"/>
                  </a:rPr>
                  <a:t>如果</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𝑎</m:t>
                    </m:r>
                    <m:r>
                      <a:rPr lang="en-US" altLang="zh-CN" i="1">
                        <a:latin typeface="Cambria Math" panose="02040503050406030204" pitchFamily="18" charset="0"/>
                        <a:ea typeface="+mn-ea"/>
                      </a:rPr>
                      <m:t>=1</m:t>
                    </m:r>
                  </m:oMath>
                </a14:m>
                <a:r>
                  <a:rPr lang="en-US" altLang="zh-CN" dirty="0">
                    <a:latin typeface="+mn-ea"/>
                    <a:ea typeface="+mn-ea"/>
                  </a:rPr>
                  <a:t>, </a:t>
                </a:r>
                <a:r>
                  <a:rPr lang="zh-CN" altLang="en-US" dirty="0">
                    <a:latin typeface="+mn-ea"/>
                    <a:ea typeface="+mn-ea"/>
                  </a:rPr>
                  <a:t>定义域为</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{0}</m:t>
                    </m:r>
                  </m:oMath>
                </a14:m>
                <a:r>
                  <a:rPr lang="en-US" altLang="zh-CN" dirty="0">
                    <a:latin typeface="+mn-ea"/>
                    <a:ea typeface="+mn-ea"/>
                  </a:rPr>
                  <a:t>.</a:t>
                </a:r>
              </a:p>
              <a:p>
                <a:pPr marL="342900" indent="-342900">
                  <a:lnSpc>
                    <a:spcPct val="120000"/>
                  </a:lnSpc>
                  <a:buFont typeface="Arial" panose="020B0604020202020204" pitchFamily="34" charset="0"/>
                  <a:buChar char="•"/>
                </a:pPr>
                <a:r>
                  <a:rPr lang="zh-CN" altLang="en-US" dirty="0">
                    <a:latin typeface="+mn-ea"/>
                    <a:ea typeface="+mn-ea"/>
                  </a:rPr>
                  <a:t>如果</a:t>
                </a:r>
                <a:r>
                  <a:rPr lang="zh-CN" altLang="en-US" dirty="0" smtClean="0">
                    <a:latin typeface="+mn-ea"/>
                    <a:ea typeface="+mn-ea"/>
                  </a:rPr>
                  <a:t> </a:t>
                </a:r>
                <a14:m>
                  <m:oMath xmlns:m="http://schemas.openxmlformats.org/officeDocument/2006/math">
                    <m:r>
                      <a:rPr lang="en-US" altLang="zh-CN" i="1" dirty="0">
                        <a:latin typeface="Cambria Math" panose="02040503050406030204" pitchFamily="18" charset="0"/>
                        <a:ea typeface="+mn-ea"/>
                      </a:rPr>
                      <m:t>𝑎</m:t>
                    </m:r>
                    <m:r>
                      <a:rPr lang="en-US" altLang="zh-CN" i="1" dirty="0">
                        <a:latin typeface="Cambria Math" panose="02040503050406030204" pitchFamily="18" charset="0"/>
                        <a:ea typeface="+mn-ea"/>
                      </a:rPr>
                      <m:t>&gt;1, 1−</m:t>
                    </m:r>
                    <m:r>
                      <a:rPr lang="en-US" altLang="zh-CN" i="1" dirty="0">
                        <a:latin typeface="Cambria Math" panose="02040503050406030204" pitchFamily="18" charset="0"/>
                        <a:ea typeface="+mn-ea"/>
                      </a:rPr>
                      <m:t>𝑎</m:t>
                    </m:r>
                    <m:r>
                      <a:rPr lang="en-US" altLang="zh-CN" i="1" dirty="0">
                        <a:latin typeface="Cambria Math" panose="02040503050406030204" pitchFamily="18" charset="0"/>
                        <a:ea typeface="+mn-ea"/>
                      </a:rPr>
                      <m:t>&lt;</m:t>
                    </m:r>
                    <m:r>
                      <a:rPr lang="en-US" altLang="zh-CN" i="1" dirty="0">
                        <a:latin typeface="Cambria Math" panose="02040503050406030204" pitchFamily="18" charset="0"/>
                        <a:ea typeface="+mn-ea"/>
                      </a:rPr>
                      <m:t>𝑎</m:t>
                    </m:r>
                    <m:r>
                      <a:rPr lang="en-US" altLang="zh-CN" i="1" dirty="0">
                        <a:latin typeface="Cambria Math" panose="02040503050406030204" pitchFamily="18" charset="0"/>
                        <a:ea typeface="+mn-ea"/>
                      </a:rPr>
                      <m:t>−1</m:t>
                    </m:r>
                  </m:oMath>
                </a14:m>
                <a:r>
                  <a:rPr lang="en-US" altLang="zh-CN" dirty="0">
                    <a:latin typeface="+mn-ea"/>
                    <a:ea typeface="+mn-ea"/>
                  </a:rPr>
                  <a:t>, </a:t>
                </a:r>
                <a:r>
                  <a:rPr lang="zh-CN" altLang="en-US" dirty="0">
                    <a:latin typeface="+mn-ea"/>
                    <a:ea typeface="+mn-ea"/>
                  </a:rPr>
                  <a:t>定义域为</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m:t>
                    </m:r>
                  </m:oMath>
                </a14:m>
                <a:r>
                  <a:rPr lang="en-US" altLang="zh-CN" dirty="0" smtClean="0">
                    <a:latin typeface="+mn-ea"/>
                    <a:ea typeface="+mn-ea"/>
                  </a:rPr>
                  <a:t>.</a:t>
                </a:r>
                <a:endParaRPr lang="en-US" altLang="zh-CN" dirty="0">
                  <a:latin typeface="+mn-ea"/>
                  <a:ea typeface="+mn-ea"/>
                </a:endParaRPr>
              </a:p>
              <a:p>
                <a:pPr marL="342900" indent="-342900">
                  <a:lnSpc>
                    <a:spcPct val="120000"/>
                  </a:lnSpc>
                  <a:buFont typeface="Arial" panose="020B0604020202020204" pitchFamily="34" charset="0"/>
                  <a:buChar char="•"/>
                </a:pPr>
                <a:r>
                  <a:rPr lang="zh-CN" altLang="en-US" dirty="0"/>
                  <a:t>集合</a:t>
                </a:r>
                <a:r>
                  <a:rPr lang="zh-CN" altLang="en-US" dirty="0" smtClean="0"/>
                  <a:t> </a:t>
                </a:r>
                <a14:m>
                  <m:oMath xmlns:m="http://schemas.openxmlformats.org/officeDocument/2006/math">
                    <m:r>
                      <a:rPr lang="en-US" altLang="zh-CN" i="1" dirty="0">
                        <a:latin typeface="Cambria Math" panose="02040503050406030204" pitchFamily="18" charset="0"/>
                      </a:rPr>
                      <m:t>𝐶</m:t>
                    </m:r>
                    <m:r>
                      <a:rPr lang="zh-CN" altLang="en-US" i="1" dirty="0">
                        <a:latin typeface="Cambria Math" panose="02040503050406030204" pitchFamily="18" charset="0"/>
                      </a:rPr>
                      <m:t>＝</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 </m:t>
                        </m:r>
                        <m:r>
                          <a:rPr lang="en-US" altLang="zh-CN" i="1" dirty="0">
                            <a:latin typeface="Cambria Math" panose="02040503050406030204" pitchFamily="18" charset="0"/>
                          </a:rPr>
                          <m:t>𝑦</m:t>
                        </m:r>
                      </m:e>
                    </m:d>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 </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𝐷</m:t>
                    </m:r>
                    <m:r>
                      <a:rPr lang="en-US" altLang="zh-CN" i="1" dirty="0">
                        <a:latin typeface="Cambria Math" panose="02040503050406030204" pitchFamily="18" charset="0"/>
                      </a:rPr>
                      <m:t>}</m:t>
                    </m:r>
                  </m:oMath>
                </a14:m>
                <a:r>
                  <a:rPr lang="zh-CN" altLang="en-US" dirty="0" smtClean="0"/>
                  <a:t> </a:t>
                </a:r>
                <a:r>
                  <a:rPr lang="zh-CN" altLang="en-US" dirty="0"/>
                  <a:t>为函数</a:t>
                </a:r>
                <a:r>
                  <a:rPr lang="zh-CN" altLang="en-US" dirty="0" smtClean="0"/>
                  <a:t> </a:t>
                </a:r>
                <a14:m>
                  <m:oMath xmlns:m="http://schemas.openxmlformats.org/officeDocument/2006/math">
                    <m:r>
                      <a:rPr lang="en-US" altLang="zh-CN" i="1" dirty="0">
                        <a:latin typeface="Cambria Math" panose="02040503050406030204" pitchFamily="18" charset="0"/>
                      </a:rPr>
                      <m:t>𝑦</m:t>
                    </m:r>
                    <m:r>
                      <a:rPr lang="zh-CN" altLang="en-US" i="1" dirty="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oMath>
                </a14:m>
                <a:r>
                  <a:rPr lang="zh-CN" altLang="en-US" dirty="0" smtClean="0"/>
                  <a:t> 的</a:t>
                </a:r>
                <a:r>
                  <a:rPr lang="zh-CN" altLang="en-US" dirty="0">
                    <a:solidFill>
                      <a:srgbClr val="00B050"/>
                    </a:solidFill>
                  </a:rPr>
                  <a:t>图形</a:t>
                </a:r>
                <a:r>
                  <a:rPr lang="en-US" altLang="zh-CN" dirty="0"/>
                  <a:t>, </a:t>
                </a:r>
                <a14:m>
                  <m:oMath xmlns:m="http://schemas.openxmlformats.org/officeDocument/2006/math">
                    <m:r>
                      <a:rPr lang="en-US" altLang="zh-CN" i="1" dirty="0">
                        <a:latin typeface="Cambria Math" panose="02040503050406030204" pitchFamily="18" charset="0"/>
                      </a:rPr>
                      <m:t>𝑦</m:t>
                    </m:r>
                    <m:r>
                      <a:rPr lang="zh-CN" altLang="en-US" i="1" dirty="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oMath>
                </a14:m>
                <a:r>
                  <a:rPr lang="zh-CN" altLang="en-US" dirty="0" smtClean="0"/>
                  <a:t> </a:t>
                </a:r>
                <a:r>
                  <a:rPr lang="zh-CN" altLang="en-US" dirty="0"/>
                  <a:t>称为</a:t>
                </a:r>
                <a:r>
                  <a:rPr lang="zh-CN" altLang="en-US" dirty="0" smtClean="0"/>
                  <a:t> </a:t>
                </a:r>
                <a14:m>
                  <m:oMath xmlns:m="http://schemas.openxmlformats.org/officeDocument/2006/math">
                    <m:r>
                      <a:rPr lang="en-US" altLang="zh-CN" i="1" dirty="0">
                        <a:latin typeface="Cambria Math" panose="02040503050406030204" pitchFamily="18" charset="0"/>
                      </a:rPr>
                      <m:t>𝐶</m:t>
                    </m:r>
                  </m:oMath>
                </a14:m>
                <a:r>
                  <a:rPr lang="zh-CN" altLang="en-US" dirty="0" smtClean="0"/>
                  <a:t> </a:t>
                </a:r>
                <a:r>
                  <a:rPr lang="zh-CN" altLang="en-US" dirty="0"/>
                  <a:t>的</a:t>
                </a:r>
                <a:r>
                  <a:rPr lang="zh-CN" altLang="en-US" dirty="0">
                    <a:solidFill>
                      <a:srgbClr val="00B050"/>
                    </a:solidFill>
                  </a:rPr>
                  <a:t>方程</a:t>
                </a:r>
                <a:r>
                  <a:rPr lang="en-US" altLang="zh-CN" dirty="0"/>
                  <a:t>. </a:t>
                </a:r>
              </a:p>
              <a:p>
                <a:pPr marL="342900" indent="-342900">
                  <a:lnSpc>
                    <a:spcPct val="120000"/>
                  </a:lnSpc>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𝑥</m:t>
                        </m:r>
                        <m:r>
                          <a:rPr lang="en-US" altLang="zh-CN" i="1">
                            <a:latin typeface="Cambria Math" panose="02040503050406030204" pitchFamily="18" charset="0"/>
                            <a:ea typeface="+mn-ea"/>
                          </a:rPr>
                          <m:t>−</m:t>
                        </m:r>
                        <m:r>
                          <a:rPr lang="en-US" altLang="zh-CN" i="1">
                            <a:latin typeface="Cambria Math" panose="02040503050406030204" pitchFamily="18" charset="0"/>
                            <a:ea typeface="+mn-ea"/>
                          </a:rPr>
                          <m:t>𝑎</m:t>
                        </m:r>
                      </m:e>
                    </m:d>
                  </m:oMath>
                </a14:m>
                <a:r>
                  <a:rPr lang="zh-CN" altLang="en-US" dirty="0" smtClean="0">
                    <a:latin typeface="+mn-ea"/>
                    <a:ea typeface="+mn-ea"/>
                  </a:rPr>
                  <a:t> 的</a:t>
                </a:r>
                <a:r>
                  <a:rPr lang="zh-CN" altLang="en-US" dirty="0">
                    <a:latin typeface="+mn-ea"/>
                    <a:ea typeface="+mn-ea"/>
                  </a:rPr>
                  <a:t>图像为</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𝑥</m:t>
                        </m:r>
                      </m:e>
                    </m:d>
                  </m:oMath>
                </a14:m>
                <a:r>
                  <a:rPr lang="zh-CN" altLang="en-US" dirty="0" smtClean="0">
                    <a:latin typeface="+mn-ea"/>
                    <a:ea typeface="+mn-ea"/>
                  </a:rPr>
                  <a:t> 的</a:t>
                </a:r>
                <a:r>
                  <a:rPr lang="zh-CN" altLang="en-US" dirty="0">
                    <a:latin typeface="+mn-ea"/>
                    <a:ea typeface="+mn-ea"/>
                  </a:rPr>
                  <a:t>图像向右移动距离</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𝑎</m:t>
                    </m:r>
                  </m:oMath>
                </a14:m>
                <a:r>
                  <a:rPr lang="en-US" altLang="zh-CN" dirty="0">
                    <a:latin typeface="+mn-ea"/>
                    <a:ea typeface="+mn-ea"/>
                  </a:rPr>
                  <a:t>.</a:t>
                </a:r>
              </a:p>
              <a:p>
                <a:pPr marL="342900" indent="-342900">
                  <a:lnSpc>
                    <a:spcPct val="120000"/>
                  </a:lnSpc>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𝑥</m:t>
                        </m:r>
                      </m:e>
                    </m:d>
                    <m:r>
                      <a:rPr lang="en-US" altLang="zh-CN" i="1">
                        <a:latin typeface="Cambria Math" panose="02040503050406030204" pitchFamily="18" charset="0"/>
                        <a:ea typeface="+mn-ea"/>
                      </a:rPr>
                      <m:t>+</m:t>
                    </m:r>
                    <m:r>
                      <a:rPr lang="en-US" altLang="zh-CN" i="1">
                        <a:latin typeface="Cambria Math" panose="02040503050406030204" pitchFamily="18" charset="0"/>
                        <a:ea typeface="+mn-ea"/>
                      </a:rPr>
                      <m:t>𝑏</m:t>
                    </m:r>
                  </m:oMath>
                </a14:m>
                <a:r>
                  <a:rPr lang="zh-CN" altLang="en-US" dirty="0" smtClean="0">
                    <a:latin typeface="+mn-ea"/>
                    <a:ea typeface="+mn-ea"/>
                  </a:rPr>
                  <a:t> </a:t>
                </a:r>
                <a:r>
                  <a:rPr lang="zh-CN" altLang="en-US" dirty="0">
                    <a:latin typeface="+mn-ea"/>
                    <a:ea typeface="+mn-ea"/>
                  </a:rPr>
                  <a:t>的图像为</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𝑥</m:t>
                        </m:r>
                      </m:e>
                    </m:d>
                  </m:oMath>
                </a14:m>
                <a:r>
                  <a:rPr lang="zh-CN" altLang="en-US" dirty="0" smtClean="0">
                    <a:latin typeface="+mn-ea"/>
                    <a:ea typeface="+mn-ea"/>
                  </a:rPr>
                  <a:t> 的</a:t>
                </a:r>
                <a:r>
                  <a:rPr lang="zh-CN" altLang="en-US" dirty="0">
                    <a:latin typeface="+mn-ea"/>
                    <a:ea typeface="+mn-ea"/>
                  </a:rPr>
                  <a:t>图像向上移动距离</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𝑏</m:t>
                    </m:r>
                  </m:oMath>
                </a14:m>
                <a:r>
                  <a:rPr lang="en-US" altLang="zh-CN" dirty="0">
                    <a:latin typeface="+mn-ea"/>
                    <a:ea typeface="+mn-ea"/>
                  </a:rPr>
                  <a:t>.</a:t>
                </a:r>
              </a:p>
              <a:p>
                <a:pPr marL="342900" indent="-342900">
                  <a:lnSpc>
                    <a:spcPct val="120000"/>
                  </a:lnSpc>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mn-ea"/>
                      </a:rPr>
                      <m:t>𝑏𝑓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𝑥</m:t>
                        </m:r>
                      </m:e>
                    </m:d>
                  </m:oMath>
                </a14:m>
                <a:r>
                  <a:rPr lang="zh-CN" altLang="en-US" dirty="0" smtClean="0">
                    <a:latin typeface="+mn-ea"/>
                    <a:ea typeface="+mn-ea"/>
                  </a:rPr>
                  <a:t> 的</a:t>
                </a:r>
                <a:r>
                  <a:rPr lang="zh-CN" altLang="en-US" dirty="0">
                    <a:latin typeface="+mn-ea"/>
                    <a:ea typeface="+mn-ea"/>
                  </a:rPr>
                  <a:t>图像为</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𝑥</m:t>
                        </m:r>
                      </m:e>
                    </m:d>
                  </m:oMath>
                </a14:m>
                <a:r>
                  <a:rPr lang="zh-CN" altLang="en-US" dirty="0" smtClean="0">
                    <a:latin typeface="+mn-ea"/>
                    <a:ea typeface="+mn-ea"/>
                  </a:rPr>
                  <a:t> 的</a:t>
                </a:r>
                <a:r>
                  <a:rPr lang="zh-CN" altLang="en-US" dirty="0">
                    <a:latin typeface="+mn-ea"/>
                    <a:ea typeface="+mn-ea"/>
                  </a:rPr>
                  <a:t>图像沿</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𝑦</m:t>
                    </m:r>
                  </m:oMath>
                </a14:m>
                <a:r>
                  <a:rPr lang="zh-CN" altLang="en-US" dirty="0" smtClean="0">
                    <a:latin typeface="+mn-ea"/>
                    <a:ea typeface="+mn-ea"/>
                  </a:rPr>
                  <a:t> </a:t>
                </a:r>
                <a:r>
                  <a:rPr lang="zh-CN" altLang="en-US" dirty="0">
                    <a:latin typeface="+mn-ea"/>
                    <a:ea typeface="+mn-ea"/>
                  </a:rPr>
                  <a:t>轴放缩</a:t>
                </a:r>
                <a:r>
                  <a:rPr lang="zh-CN" altLang="en-US" dirty="0" smtClean="0">
                    <a:latin typeface="+mn-ea"/>
                    <a:ea typeface="+mn-ea"/>
                  </a:rPr>
                  <a:t> </a:t>
                </a:r>
                <a14:m>
                  <m:oMath xmlns:m="http://schemas.openxmlformats.org/officeDocument/2006/math">
                    <m:r>
                      <a:rPr lang="en-US" altLang="zh-CN" i="1" smtClean="0">
                        <a:latin typeface="Cambria Math" panose="02040503050406030204" pitchFamily="18" charset="0"/>
                        <a:ea typeface="+mn-ea"/>
                      </a:rPr>
                      <m:t>𝑏</m:t>
                    </m:r>
                  </m:oMath>
                </a14:m>
                <a:r>
                  <a:rPr lang="zh-CN" altLang="en-US" dirty="0" smtClean="0">
                    <a:latin typeface="+mn-ea"/>
                    <a:ea typeface="+mn-ea"/>
                  </a:rPr>
                  <a:t> 倍</a:t>
                </a:r>
                <a:r>
                  <a:rPr lang="en-US" altLang="zh-CN" dirty="0">
                    <a:latin typeface="+mn-ea"/>
                    <a:ea typeface="+mn-ea"/>
                  </a:rPr>
                  <a:t>.</a:t>
                </a:r>
              </a:p>
              <a:p>
                <a:pPr marL="342900" indent="-342900">
                  <a:lnSpc>
                    <a:spcPct val="120000"/>
                  </a:lnSpc>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f>
                          <m:fPr>
                            <m:ctrlPr>
                              <a:rPr lang="en-US" altLang="zh-CN" i="1">
                                <a:latin typeface="Cambria Math" panose="02040503050406030204" pitchFamily="18" charset="0"/>
                                <a:ea typeface="+mn-ea"/>
                              </a:rPr>
                            </m:ctrlPr>
                          </m:fPr>
                          <m:num>
                            <m:r>
                              <a:rPr lang="en-US" altLang="zh-CN" i="1">
                                <a:latin typeface="Cambria Math" panose="02040503050406030204" pitchFamily="18" charset="0"/>
                                <a:ea typeface="+mn-ea"/>
                              </a:rPr>
                              <m:t>𝑥</m:t>
                            </m:r>
                          </m:num>
                          <m:den>
                            <m:r>
                              <a:rPr lang="en-US" altLang="zh-CN" i="1">
                                <a:latin typeface="Cambria Math" panose="02040503050406030204" pitchFamily="18" charset="0"/>
                                <a:ea typeface="+mn-ea"/>
                              </a:rPr>
                              <m:t>𝑎</m:t>
                            </m:r>
                          </m:den>
                        </m:f>
                      </m:e>
                    </m:d>
                  </m:oMath>
                </a14:m>
                <a:r>
                  <a:rPr lang="zh-CN" altLang="en-US" dirty="0" smtClean="0">
                    <a:latin typeface="+mn-ea"/>
                    <a:ea typeface="+mn-ea"/>
                  </a:rPr>
                  <a:t> 的</a:t>
                </a:r>
                <a:r>
                  <a:rPr lang="zh-CN" altLang="en-US" dirty="0">
                    <a:latin typeface="+mn-ea"/>
                    <a:ea typeface="+mn-ea"/>
                  </a:rPr>
                  <a:t>图像为</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𝑥</m:t>
                        </m:r>
                      </m:e>
                    </m:d>
                  </m:oMath>
                </a14:m>
                <a:r>
                  <a:rPr lang="zh-CN" altLang="en-US" dirty="0" smtClean="0">
                    <a:latin typeface="+mn-ea"/>
                    <a:ea typeface="+mn-ea"/>
                  </a:rPr>
                  <a:t> 的</a:t>
                </a:r>
                <a:r>
                  <a:rPr lang="zh-CN" altLang="en-US" dirty="0">
                    <a:latin typeface="+mn-ea"/>
                    <a:ea typeface="+mn-ea"/>
                  </a:rPr>
                  <a:t>图像沿</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𝑥</m:t>
                    </m:r>
                  </m:oMath>
                </a14:m>
                <a:r>
                  <a:rPr lang="zh-CN" altLang="en-US" dirty="0" smtClean="0">
                    <a:latin typeface="+mn-ea"/>
                    <a:ea typeface="+mn-ea"/>
                  </a:rPr>
                  <a:t> 轴</a:t>
                </a:r>
                <a:r>
                  <a:rPr lang="zh-CN" altLang="en-US" dirty="0">
                    <a:latin typeface="+mn-ea"/>
                    <a:ea typeface="+mn-ea"/>
                  </a:rPr>
                  <a:t>放缩</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𝑎</m:t>
                    </m:r>
                  </m:oMath>
                </a14:m>
                <a:r>
                  <a:rPr lang="zh-CN" altLang="en-US" dirty="0" smtClean="0">
                    <a:latin typeface="+mn-ea"/>
                    <a:ea typeface="+mn-ea"/>
                  </a:rPr>
                  <a:t> </a:t>
                </a:r>
                <a:r>
                  <a:rPr lang="zh-CN" altLang="en-US" dirty="0">
                    <a:latin typeface="+mn-ea"/>
                    <a:ea typeface="+mn-ea"/>
                  </a:rPr>
                  <a:t>倍</a:t>
                </a:r>
                <a:r>
                  <a:rPr lang="en-US" altLang="zh-CN" dirty="0">
                    <a:latin typeface="+mn-ea"/>
                    <a:ea typeface="+mn-ea"/>
                  </a:rPr>
                  <a:t>.</a:t>
                </a:r>
                <a:endParaRPr lang="zh-CN" altLang="en-US" dirty="0">
                  <a:latin typeface="+mn-ea"/>
                  <a:ea typeface="+mn-ea"/>
                </a:endParaRP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621" t="-700" r="-2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4877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HF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FUT" id="{5D9814CE-9300-4351-B0AF-689433522D50}" vid="{AE55F223-B21C-4545-A0C1-00686DEDE696}"/>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HFUT</Template>
  <TotalTime>2310</TotalTime>
  <Words>1544</Words>
  <Application>Microsoft Office PowerPoint</Application>
  <PresentationFormat>宽屏</PresentationFormat>
  <Paragraphs>612</Paragraphs>
  <Slides>66</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5" baseType="lpstr">
      <vt:lpstr>黑体</vt:lpstr>
      <vt:lpstr>宋体</vt:lpstr>
      <vt:lpstr>宋体</vt:lpstr>
      <vt:lpstr>微软雅黑</vt:lpstr>
      <vt:lpstr>Arial</vt:lpstr>
      <vt:lpstr>Cambria Math</vt:lpstr>
      <vt:lpstr>Times New Roman</vt:lpstr>
      <vt:lpstr>HFUT</vt:lpstr>
      <vt:lpstr>Image</vt:lpstr>
      <vt:lpstr>第一章  函数</vt:lpstr>
      <vt:lpstr>1.1 函数的概念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 函数的几种特征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初等函数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一些常用不等式和等式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极坐标简介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合肥工业大学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函数</dc:title>
  <dc:subject>高等数学</dc:subject>
  <dc:creator>张神星</dc:creator>
  <cp:lastModifiedBy>zsx</cp:lastModifiedBy>
  <cp:revision>87</cp:revision>
  <dcterms:created xsi:type="dcterms:W3CDTF">2000-05-19T08:23:03Z</dcterms:created>
  <dcterms:modified xsi:type="dcterms:W3CDTF">2022-03-15T05:54:32Z</dcterms:modified>
  <cp:category>教学课件</cp:category>
  <cp:version>1.0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1033-3.3.0.5120</vt:lpwstr>
  </property>
</Properties>
</file>